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ata" panose="020B0604020202020204" charset="0"/>
      <p:regular r:id="rId14"/>
    </p:embeddedFont>
    <p:embeddedFont>
      <p:font typeface="Canva Sans" panose="020B0604020202020204" charset="0"/>
      <p:regular r:id="rId15"/>
    </p:embeddedFont>
    <p:embeddedFont>
      <p:font typeface="Lovelo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iitian/Deepcraft-Trainee-stock-predication-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706317"/>
            <a:ext cx="18288000" cy="4580683"/>
            <a:chOff x="0" y="0"/>
            <a:chExt cx="4816593" cy="12064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206435"/>
            </a:xfrm>
            <a:custGeom>
              <a:avLst/>
              <a:gdLst/>
              <a:ahLst/>
              <a:cxnLst/>
              <a:rect l="l" t="t" r="r" b="b"/>
              <a:pathLst>
                <a:path w="4816592" h="1206435">
                  <a:moveTo>
                    <a:pt x="0" y="0"/>
                  </a:moveTo>
                  <a:lnTo>
                    <a:pt x="4816592" y="0"/>
                  </a:lnTo>
                  <a:lnTo>
                    <a:pt x="4816592" y="1206435"/>
                  </a:lnTo>
                  <a:lnTo>
                    <a:pt x="0" y="1206435"/>
                  </a:lnTo>
                  <a:close/>
                </a:path>
              </a:pathLst>
            </a:custGeom>
            <a:solidFill>
              <a:srgbClr val="4D4D4D">
                <a:alpha val="4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254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280256" y="1444768"/>
            <a:ext cx="9727487" cy="3309872"/>
          </a:xfrm>
          <a:custGeom>
            <a:avLst/>
            <a:gdLst/>
            <a:ahLst/>
            <a:cxnLst/>
            <a:rect l="l" t="t" r="r" b="b"/>
            <a:pathLst>
              <a:path w="9727487" h="3309872">
                <a:moveTo>
                  <a:pt x="0" y="0"/>
                </a:moveTo>
                <a:lnTo>
                  <a:pt x="9727488" y="0"/>
                </a:lnTo>
                <a:lnTo>
                  <a:pt x="9727488" y="3309872"/>
                </a:lnTo>
                <a:lnTo>
                  <a:pt x="0" y="3309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369780"/>
            <a:ext cx="13698033" cy="221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8"/>
              </a:lnSpc>
            </a:pPr>
            <a:r>
              <a:rPr lang="en-US" sz="96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PROJECT</a:t>
            </a:r>
          </a:p>
          <a:p>
            <a:pPr algn="l">
              <a:lnSpc>
                <a:spcPts val="8368"/>
              </a:lnSpc>
            </a:pPr>
            <a:r>
              <a:rPr lang="en-US" sz="96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368306"/>
            <a:ext cx="7045333" cy="480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1"/>
              </a:lnSpc>
              <a:spcBef>
                <a:spcPct val="0"/>
              </a:spcBef>
            </a:pPr>
            <a:r>
              <a:rPr lang="en-US" sz="2836" spc="853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By Ankit Meena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00450"/>
            <a:ext cx="7945033" cy="793977"/>
            <a:chOff x="0" y="0"/>
            <a:chExt cx="2092519" cy="209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19" cy="209113"/>
            </a:xfrm>
            <a:custGeom>
              <a:avLst/>
              <a:gdLst/>
              <a:ahLst/>
              <a:cxnLst/>
              <a:rect l="l" t="t" r="r" b="b"/>
              <a:pathLst>
                <a:path w="2092519" h="209113">
                  <a:moveTo>
                    <a:pt x="0" y="0"/>
                  </a:moveTo>
                  <a:lnTo>
                    <a:pt x="2092519" y="0"/>
                  </a:lnTo>
                  <a:lnTo>
                    <a:pt x="2092519" y="209113"/>
                  </a:lnTo>
                  <a:lnTo>
                    <a:pt x="0" y="20911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92519" cy="2567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25671" y="3600450"/>
            <a:ext cx="7933629" cy="793977"/>
            <a:chOff x="0" y="0"/>
            <a:chExt cx="2089516" cy="2091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9515" cy="209113"/>
            </a:xfrm>
            <a:custGeom>
              <a:avLst/>
              <a:gdLst/>
              <a:ahLst/>
              <a:cxnLst/>
              <a:rect l="l" t="t" r="r" b="b"/>
              <a:pathLst>
                <a:path w="2089515" h="209113">
                  <a:moveTo>
                    <a:pt x="0" y="0"/>
                  </a:moveTo>
                  <a:lnTo>
                    <a:pt x="2089515" y="0"/>
                  </a:lnTo>
                  <a:lnTo>
                    <a:pt x="2089515" y="209113"/>
                  </a:lnTo>
                  <a:lnTo>
                    <a:pt x="0" y="20911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89516" cy="2567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00204" y="1214974"/>
            <a:ext cx="11187796" cy="2066779"/>
          </a:xfrm>
          <a:custGeom>
            <a:avLst/>
            <a:gdLst/>
            <a:ahLst/>
            <a:cxnLst/>
            <a:rect l="l" t="t" r="r" b="b"/>
            <a:pathLst>
              <a:path w="11187796" h="2066779">
                <a:moveTo>
                  <a:pt x="0" y="0"/>
                </a:moveTo>
                <a:lnTo>
                  <a:pt x="11187796" y="0"/>
                </a:lnTo>
                <a:lnTo>
                  <a:pt x="11187796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263" b="-5826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51169" y="1062626"/>
            <a:ext cx="8195355" cy="222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79"/>
              </a:lnSpc>
              <a:spcBef>
                <a:spcPct val="0"/>
              </a:spcBef>
            </a:pPr>
            <a:r>
              <a:rPr lang="en-US" sz="63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SUMMARY OF RESULTS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4561834"/>
            <a:ext cx="7945033" cy="4501823"/>
            <a:chOff x="0" y="0"/>
            <a:chExt cx="2092519" cy="11856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92519" cy="1185665"/>
            </a:xfrm>
            <a:custGeom>
              <a:avLst/>
              <a:gdLst/>
              <a:ahLst/>
              <a:cxnLst/>
              <a:rect l="l" t="t" r="r" b="b"/>
              <a:pathLst>
                <a:path w="2092519" h="1185665">
                  <a:moveTo>
                    <a:pt x="28259" y="0"/>
                  </a:moveTo>
                  <a:lnTo>
                    <a:pt x="2064260" y="0"/>
                  </a:lnTo>
                  <a:cubicBezTo>
                    <a:pt x="2079867" y="0"/>
                    <a:pt x="2092519" y="12652"/>
                    <a:pt x="2092519" y="28259"/>
                  </a:cubicBezTo>
                  <a:lnTo>
                    <a:pt x="2092519" y="1157407"/>
                  </a:lnTo>
                  <a:cubicBezTo>
                    <a:pt x="2092519" y="1173013"/>
                    <a:pt x="2079867" y="1185665"/>
                    <a:pt x="2064260" y="1185665"/>
                  </a:cubicBezTo>
                  <a:lnTo>
                    <a:pt x="28259" y="1185665"/>
                  </a:lnTo>
                  <a:cubicBezTo>
                    <a:pt x="12652" y="1185665"/>
                    <a:pt x="0" y="1173013"/>
                    <a:pt x="0" y="1157407"/>
                  </a:cubicBezTo>
                  <a:lnTo>
                    <a:pt x="0" y="28259"/>
                  </a:lnTo>
                  <a:cubicBezTo>
                    <a:pt x="0" y="12652"/>
                    <a:pt x="12652" y="0"/>
                    <a:pt x="28259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92519" cy="1233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25671" y="4561834"/>
            <a:ext cx="7933629" cy="4501823"/>
            <a:chOff x="0" y="0"/>
            <a:chExt cx="2089516" cy="118566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9515" cy="1185665"/>
            </a:xfrm>
            <a:custGeom>
              <a:avLst/>
              <a:gdLst/>
              <a:ahLst/>
              <a:cxnLst/>
              <a:rect l="l" t="t" r="r" b="b"/>
              <a:pathLst>
                <a:path w="2089515" h="1185665">
                  <a:moveTo>
                    <a:pt x="28299" y="0"/>
                  </a:moveTo>
                  <a:lnTo>
                    <a:pt x="2061216" y="0"/>
                  </a:lnTo>
                  <a:cubicBezTo>
                    <a:pt x="2068722" y="0"/>
                    <a:pt x="2075920" y="2982"/>
                    <a:pt x="2081227" y="8289"/>
                  </a:cubicBezTo>
                  <a:cubicBezTo>
                    <a:pt x="2086534" y="13596"/>
                    <a:pt x="2089515" y="20794"/>
                    <a:pt x="2089515" y="28299"/>
                  </a:cubicBezTo>
                  <a:lnTo>
                    <a:pt x="2089515" y="1157366"/>
                  </a:lnTo>
                  <a:cubicBezTo>
                    <a:pt x="2089515" y="1164872"/>
                    <a:pt x="2086534" y="1172070"/>
                    <a:pt x="2081227" y="1177377"/>
                  </a:cubicBezTo>
                  <a:cubicBezTo>
                    <a:pt x="2075920" y="1182684"/>
                    <a:pt x="2068722" y="1185665"/>
                    <a:pt x="2061216" y="1185665"/>
                  </a:cubicBezTo>
                  <a:lnTo>
                    <a:pt x="28299" y="1185665"/>
                  </a:lnTo>
                  <a:cubicBezTo>
                    <a:pt x="20794" y="1185665"/>
                    <a:pt x="13596" y="1182684"/>
                    <a:pt x="8289" y="1177377"/>
                  </a:cubicBezTo>
                  <a:cubicBezTo>
                    <a:pt x="2982" y="1172070"/>
                    <a:pt x="0" y="1164872"/>
                    <a:pt x="0" y="1157366"/>
                  </a:cubicBezTo>
                  <a:lnTo>
                    <a:pt x="0" y="28299"/>
                  </a:lnTo>
                  <a:cubicBezTo>
                    <a:pt x="0" y="20794"/>
                    <a:pt x="2982" y="13596"/>
                    <a:pt x="8289" y="8289"/>
                  </a:cubicBezTo>
                  <a:cubicBezTo>
                    <a:pt x="13596" y="2982"/>
                    <a:pt x="20794" y="0"/>
                    <a:pt x="28299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9516" cy="1233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03550" y="3701161"/>
            <a:ext cx="7086169" cy="545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  <a:spcBef>
                <a:spcPct val="0"/>
              </a:spcBef>
            </a:pPr>
            <a:r>
              <a:rPr lang="en-US" sz="328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RESULTS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46524" y="3701161"/>
            <a:ext cx="7037926" cy="545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  <a:spcBef>
                <a:spcPct val="0"/>
              </a:spcBef>
            </a:pPr>
            <a:r>
              <a:rPr lang="en-US" sz="328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FUTURE OUTLOOK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97306" y="4857654"/>
            <a:ext cx="6207821" cy="385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802" lvl="1" indent="-262401" algn="l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LSTM successfully predicted stock prices with moderate accuracy.</a:t>
            </a:r>
          </a:p>
          <a:p>
            <a:pPr marL="524802" lvl="1" indent="-262401" algn="l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Feature engineering with rolling averages and EMAs improved the model's ability to track trends.</a:t>
            </a:r>
          </a:p>
          <a:p>
            <a:pPr marL="524802" lvl="1" indent="-262401" algn="l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Model performance was assessed using RMSE and visual inspection of predicted vs actual prices.</a:t>
            </a:r>
          </a:p>
          <a:p>
            <a:pPr algn="l">
              <a:lnSpc>
                <a:spcPts val="3403"/>
              </a:lnSpc>
              <a:spcBef>
                <a:spcPct val="0"/>
              </a:spcBef>
            </a:pPr>
            <a:endParaRPr lang="en-US" sz="24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161577" y="4661127"/>
            <a:ext cx="6457618" cy="435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Possible Improvements:</a:t>
            </a:r>
          </a:p>
          <a:p>
            <a:pPr marL="481623" lvl="1" indent="-240812" algn="l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Incorporate external factors (e.g., economic data, news sentiment) as additional features.</a:t>
            </a:r>
          </a:p>
          <a:p>
            <a:pPr marL="481623" lvl="1" indent="-240812" algn="l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Experiment with other models like GRU (Gated Recurrent Units) or hybrid models combining ARIMA and LSTM.</a:t>
            </a:r>
          </a:p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Application:</a:t>
            </a:r>
          </a:p>
          <a:p>
            <a:pPr marL="481623" lvl="1" indent="-240812" algn="l">
              <a:lnSpc>
                <a:spcPts val="3123"/>
              </a:lnSpc>
              <a:buFont typeface="Arial"/>
              <a:buChar char="•"/>
            </a:pPr>
            <a:r>
              <a:rPr lang="en-US" sz="22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Fine-tuned models could be applied for portfolio management or algorithmic trading strategies.</a:t>
            </a:r>
          </a:p>
          <a:p>
            <a:pPr algn="l">
              <a:lnSpc>
                <a:spcPts val="3403"/>
              </a:lnSpc>
              <a:spcBef>
                <a:spcPct val="0"/>
              </a:spcBef>
            </a:pPr>
            <a:endParaRPr lang="en-US" sz="22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00204" y="1214974"/>
            <a:ext cx="11187796" cy="2066779"/>
          </a:xfrm>
          <a:custGeom>
            <a:avLst/>
            <a:gdLst/>
            <a:ahLst/>
            <a:cxnLst/>
            <a:rect l="l" t="t" r="r" b="b"/>
            <a:pathLst>
              <a:path w="11187796" h="2066779">
                <a:moveTo>
                  <a:pt x="0" y="0"/>
                </a:moveTo>
                <a:lnTo>
                  <a:pt x="11187796" y="0"/>
                </a:lnTo>
                <a:lnTo>
                  <a:pt x="11187796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263" b="-5826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14916" y="1061601"/>
            <a:ext cx="8195355" cy="222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63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QUESTIONS</a:t>
            </a:r>
          </a:p>
          <a:p>
            <a:pPr algn="l">
              <a:lnSpc>
                <a:spcPts val="8879"/>
              </a:lnSpc>
              <a:spcBef>
                <a:spcPct val="0"/>
              </a:spcBef>
            </a:pPr>
            <a:r>
              <a:rPr lang="en-US" sz="63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      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8479" y="3884527"/>
            <a:ext cx="11015231" cy="2066779"/>
          </a:xfrm>
          <a:custGeom>
            <a:avLst/>
            <a:gdLst/>
            <a:ahLst/>
            <a:cxnLst/>
            <a:rect l="l" t="t" r="r" b="b"/>
            <a:pathLst>
              <a:path w="11015231" h="2066779">
                <a:moveTo>
                  <a:pt x="0" y="0"/>
                </a:moveTo>
                <a:lnTo>
                  <a:pt x="11015231" y="0"/>
                </a:lnTo>
                <a:lnTo>
                  <a:pt x="11015231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6593" b="-5659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28479" y="3884527"/>
            <a:ext cx="6372599" cy="2066779"/>
            <a:chOff x="0" y="0"/>
            <a:chExt cx="1678380" cy="544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8380" cy="544337"/>
            </a:xfrm>
            <a:custGeom>
              <a:avLst/>
              <a:gdLst/>
              <a:ahLst/>
              <a:cxnLst/>
              <a:rect l="l" t="t" r="r" b="b"/>
              <a:pathLst>
                <a:path w="1678380" h="544337">
                  <a:moveTo>
                    <a:pt x="0" y="0"/>
                  </a:moveTo>
                  <a:lnTo>
                    <a:pt x="1678380" y="0"/>
                  </a:lnTo>
                  <a:lnTo>
                    <a:pt x="1678380" y="544337"/>
                  </a:lnTo>
                  <a:lnTo>
                    <a:pt x="0" y="544337"/>
                  </a:lnTo>
                  <a:close/>
                </a:path>
              </a:pathLst>
            </a:custGeom>
            <a:solidFill>
              <a:srgbClr val="A6A6A6">
                <a:alpha val="4666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78380" cy="591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39674" y="3665452"/>
            <a:ext cx="10592842" cy="2535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77"/>
              </a:lnSpc>
              <a:spcBef>
                <a:spcPct val="0"/>
              </a:spcBef>
            </a:pPr>
            <a:r>
              <a:rPr lang="en-US" sz="14841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183149" y="3183149"/>
            <a:ext cx="10287000" cy="3920702"/>
          </a:xfrm>
          <a:custGeom>
            <a:avLst/>
            <a:gdLst/>
            <a:ahLst/>
            <a:cxnLst/>
            <a:rect l="l" t="t" r="r" b="b"/>
            <a:pathLst>
              <a:path w="10287000" h="3920702">
                <a:moveTo>
                  <a:pt x="0" y="0"/>
                </a:moveTo>
                <a:lnTo>
                  <a:pt x="10287000" y="0"/>
                </a:lnTo>
                <a:lnTo>
                  <a:pt x="10287000" y="3920702"/>
                </a:lnTo>
                <a:lnTo>
                  <a:pt x="0" y="392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970" b="-280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22993" y="2005960"/>
            <a:ext cx="9886182" cy="84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9"/>
              </a:lnSpc>
            </a:pPr>
            <a:r>
              <a:rPr lang="en-US" sz="69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TITLE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2993" y="3445827"/>
            <a:ext cx="11442809" cy="438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2"/>
              </a:lnSpc>
            </a:pPr>
            <a:r>
              <a:rPr lang="en-US" sz="414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Title: Stock Price Prediction Using LSTM Model</a:t>
            </a:r>
          </a:p>
          <a:p>
            <a:pPr algn="l">
              <a:lnSpc>
                <a:spcPts val="5802"/>
              </a:lnSpc>
            </a:pPr>
            <a:endParaRPr lang="en-US" sz="4144">
              <a:solidFill>
                <a:srgbClr val="4D4D4D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5802"/>
              </a:lnSpc>
            </a:pPr>
            <a:r>
              <a:rPr lang="en-US" sz="414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Name: Ankit Meena</a:t>
            </a:r>
          </a:p>
          <a:p>
            <a:pPr algn="l">
              <a:lnSpc>
                <a:spcPts val="5802"/>
              </a:lnSpc>
            </a:pPr>
            <a:r>
              <a:rPr lang="en-US" sz="414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Email: 21je0126@iitism.ac.in</a:t>
            </a:r>
          </a:p>
          <a:p>
            <a:pPr algn="l">
              <a:lnSpc>
                <a:spcPts val="5802"/>
              </a:lnSpc>
            </a:pPr>
            <a:r>
              <a:rPr lang="en-US" sz="414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Profile: AI Engineer</a:t>
            </a:r>
          </a:p>
          <a:p>
            <a:pPr algn="l">
              <a:lnSpc>
                <a:spcPts val="5802"/>
              </a:lnSpc>
            </a:pPr>
            <a:r>
              <a:rPr lang="en-US" sz="414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Project Github-Link:  </a:t>
            </a:r>
            <a:r>
              <a:rPr lang="en-US" sz="4144" u="sng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  <a:hlinkClick r:id="rId3" tooltip="https://github.com/Ankitiitian/Deepcraft-Trainee-stock-predication-model"/>
              </a:rPr>
              <a:t>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84412" y="1307602"/>
            <a:ext cx="5079327" cy="775980"/>
          </a:xfrm>
          <a:custGeom>
            <a:avLst/>
            <a:gdLst/>
            <a:ahLst/>
            <a:cxnLst/>
            <a:rect l="l" t="t" r="r" b="b"/>
            <a:pathLst>
              <a:path w="5079327" h="775980">
                <a:moveTo>
                  <a:pt x="0" y="0"/>
                </a:moveTo>
                <a:lnTo>
                  <a:pt x="5079327" y="0"/>
                </a:lnTo>
                <a:lnTo>
                  <a:pt x="5079327" y="775980"/>
                </a:lnTo>
                <a:lnTo>
                  <a:pt x="0" y="7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035" r="-1550" b="-14485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261552" y="2759857"/>
            <a:ext cx="2668808" cy="26688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5000" r="-7500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3659693" y="3143871"/>
            <a:ext cx="1872527" cy="1900778"/>
          </a:xfrm>
          <a:custGeom>
            <a:avLst/>
            <a:gdLst/>
            <a:ahLst/>
            <a:cxnLst/>
            <a:rect l="l" t="t" r="r" b="b"/>
            <a:pathLst>
              <a:path w="1872527" h="1900778">
                <a:moveTo>
                  <a:pt x="0" y="0"/>
                </a:moveTo>
                <a:lnTo>
                  <a:pt x="1872527" y="0"/>
                </a:lnTo>
                <a:lnTo>
                  <a:pt x="1872527" y="1900778"/>
                </a:lnTo>
                <a:lnTo>
                  <a:pt x="0" y="1900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357640" y="6104939"/>
            <a:ext cx="2668808" cy="26688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5000" r="-75000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2778286" y="6513074"/>
            <a:ext cx="1753835" cy="1954134"/>
          </a:xfrm>
          <a:custGeom>
            <a:avLst/>
            <a:gdLst/>
            <a:ahLst/>
            <a:cxnLst/>
            <a:rect l="l" t="t" r="r" b="b"/>
            <a:pathLst>
              <a:path w="1753835" h="1954134">
                <a:moveTo>
                  <a:pt x="0" y="0"/>
                </a:moveTo>
                <a:lnTo>
                  <a:pt x="1753835" y="0"/>
                </a:lnTo>
                <a:lnTo>
                  <a:pt x="1753835" y="1954133"/>
                </a:lnTo>
                <a:lnTo>
                  <a:pt x="0" y="19541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00909" y="1238250"/>
            <a:ext cx="9886182" cy="84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9"/>
              </a:lnSpc>
            </a:pPr>
            <a:r>
              <a:rPr lang="en-US" sz="69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BACKGROUND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829" y="3440550"/>
            <a:ext cx="6895698" cy="170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2025" lvl="1" indent="-211013" algn="l">
              <a:lnSpc>
                <a:spcPts val="2736"/>
              </a:lnSpc>
              <a:buFont typeface="Arial"/>
              <a:buChar char="•"/>
            </a:pPr>
            <a:r>
              <a:rPr lang="en-US" sz="19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Stock prices reflect the economic health and performance of a company.</a:t>
            </a:r>
          </a:p>
          <a:p>
            <a:pPr marL="422025" lvl="1" indent="-211013" algn="l">
              <a:lnSpc>
                <a:spcPts val="2736"/>
              </a:lnSpc>
              <a:buFont typeface="Arial"/>
              <a:buChar char="•"/>
            </a:pPr>
            <a:r>
              <a:rPr lang="en-US" sz="19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Accurate predictions enable investors to make informed decisions, maximizing profits.</a:t>
            </a:r>
          </a:p>
          <a:p>
            <a:pPr algn="l">
              <a:lnSpc>
                <a:spcPts val="2736"/>
              </a:lnSpc>
            </a:pPr>
            <a:endParaRPr lang="en-US" sz="1954">
              <a:solidFill>
                <a:srgbClr val="4D4D4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150829" y="2883682"/>
            <a:ext cx="6290028" cy="48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4023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IMPORTANCE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27295" y="6746756"/>
            <a:ext cx="6895698" cy="204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2025" lvl="1" indent="-211013" algn="l">
              <a:lnSpc>
                <a:spcPts val="2736"/>
              </a:lnSpc>
              <a:buFont typeface="Arial"/>
              <a:buChar char="•"/>
            </a:pPr>
            <a:r>
              <a:rPr lang="en-US" sz="19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Stock prices are influenced by numerous factors (market trends, news, macroeconomics).</a:t>
            </a:r>
          </a:p>
          <a:p>
            <a:pPr marL="422025" lvl="1" indent="-211013" algn="l">
              <a:lnSpc>
                <a:spcPts val="2736"/>
              </a:lnSpc>
              <a:buFont typeface="Arial"/>
              <a:buChar char="•"/>
            </a:pPr>
            <a:r>
              <a:rPr lang="en-US" sz="19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High volatility and noise in stock prices make predictions complex.</a:t>
            </a:r>
          </a:p>
          <a:p>
            <a:pPr marL="422025" lvl="1" indent="-211013" algn="l">
              <a:lnSpc>
                <a:spcPts val="2736"/>
              </a:lnSpc>
              <a:buFont typeface="Arial"/>
              <a:buChar char="•"/>
            </a:pPr>
            <a:r>
              <a:rPr lang="en-US" sz="19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Need for sophisticated models capable of capturing long-term dependencies in time-series data.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27295" y="6209714"/>
            <a:ext cx="6290028" cy="46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3723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086100" y="3086100"/>
            <a:ext cx="10287000" cy="4114800"/>
          </a:xfrm>
          <a:custGeom>
            <a:avLst/>
            <a:gdLst/>
            <a:ahLst/>
            <a:cxnLst/>
            <a:rect l="l" t="t" r="r" b="b"/>
            <a:pathLst>
              <a:path w="10287000" h="4114800">
                <a:moveTo>
                  <a:pt x="0" y="0"/>
                </a:moveTo>
                <a:lnTo>
                  <a:pt x="10287000" y="0"/>
                </a:lnTo>
                <a:lnTo>
                  <a:pt x="10287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14800" y="5829300"/>
            <a:ext cx="14173200" cy="4457700"/>
          </a:xfrm>
          <a:custGeom>
            <a:avLst/>
            <a:gdLst/>
            <a:ahLst/>
            <a:cxnLst/>
            <a:rect l="l" t="t" r="r" b="b"/>
            <a:pathLst>
              <a:path w="14173200" h="4961829">
                <a:moveTo>
                  <a:pt x="0" y="0"/>
                </a:moveTo>
                <a:lnTo>
                  <a:pt x="14173200" y="0"/>
                </a:lnTo>
                <a:lnTo>
                  <a:pt x="14173200" y="4961829"/>
                </a:lnTo>
                <a:lnTo>
                  <a:pt x="0" y="4961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3" t="-30262" r="-700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114800" y="5829300"/>
            <a:ext cx="14173200" cy="4457700"/>
            <a:chOff x="0" y="0"/>
            <a:chExt cx="3732859" cy="13068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2859" cy="1306819"/>
            </a:xfrm>
            <a:custGeom>
              <a:avLst/>
              <a:gdLst/>
              <a:ahLst/>
              <a:cxnLst/>
              <a:rect l="l" t="t" r="r" b="b"/>
              <a:pathLst>
                <a:path w="3732859" h="1306819">
                  <a:moveTo>
                    <a:pt x="0" y="0"/>
                  </a:moveTo>
                  <a:lnTo>
                    <a:pt x="3732859" y="0"/>
                  </a:lnTo>
                  <a:lnTo>
                    <a:pt x="3732859" y="1306819"/>
                  </a:lnTo>
                  <a:lnTo>
                    <a:pt x="0" y="1306819"/>
                  </a:lnTo>
                  <a:close/>
                </a:path>
              </a:pathLst>
            </a:custGeom>
            <a:solidFill>
              <a:srgbClr val="4D4D4D">
                <a:alpha val="4274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732859" cy="1354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521132" y="1315199"/>
            <a:ext cx="9020846" cy="74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3"/>
              </a:lnSpc>
            </a:pPr>
            <a:r>
              <a:rPr lang="en-US" sz="61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DATA ANALYSIS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21132" y="2020303"/>
            <a:ext cx="12924647" cy="356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Dataset Overview: NTT stock data including columns like Date, Close Price, Open Price, High Price, Low Price, Volume, and Change%.</a:t>
            </a:r>
          </a:p>
          <a:p>
            <a:pPr algn="l">
              <a:lnSpc>
                <a:spcPts val="2811"/>
              </a:lnSpc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Key Findings: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Time-series trends: Identified general upward/downward trends in the stock price.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Seasonality and patterns: Detected recurring patterns, indicating periodic behavior.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Correlation analysis: Correlations between features such as Volume and Close prices were found.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Outliers: Identified anomalies in the dataset that may influence prediction accuracy.</a:t>
            </a:r>
          </a:p>
          <a:p>
            <a:pPr algn="l">
              <a:lnSpc>
                <a:spcPts val="2811"/>
              </a:lnSpc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Issues: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Presence of noise and missing data points.</a:t>
            </a:r>
          </a:p>
          <a:p>
            <a:pPr marL="433629" lvl="1" indent="-216814" algn="l">
              <a:lnSpc>
                <a:spcPts val="2811"/>
              </a:lnSpc>
              <a:buFont typeface="Arial"/>
              <a:buChar char="•"/>
            </a:pPr>
            <a:r>
              <a:rPr lang="en-US" sz="2008" dirty="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Challenges in capturing sudden stock price jumps (volatility).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337597" y="1726208"/>
            <a:ext cx="5853924" cy="5853924"/>
          </a:xfrm>
          <a:custGeom>
            <a:avLst/>
            <a:gdLst/>
            <a:ahLst/>
            <a:cxnLst/>
            <a:rect l="l" t="t" r="r" b="b"/>
            <a:pathLst>
              <a:path w="5853924" h="5853924">
                <a:moveTo>
                  <a:pt x="0" y="0"/>
                </a:moveTo>
                <a:lnTo>
                  <a:pt x="5853923" y="0"/>
                </a:lnTo>
                <a:lnTo>
                  <a:pt x="5853923" y="5853923"/>
                </a:lnTo>
                <a:lnTo>
                  <a:pt x="0" y="5853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96002" y="996720"/>
            <a:ext cx="9641595" cy="72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6"/>
              </a:lnSpc>
            </a:pPr>
            <a:r>
              <a:rPr lang="en-US" sz="60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TECHNOLOGY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96002" y="1841464"/>
            <a:ext cx="9334500" cy="220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Model Selection: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LSTM (Long Short-Term Memory) chosen due to its ability to capture long-term dependencies and patterns in time-series data.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LSTM networks handle vanishing gradients effectively, making them suitable for sequential data like stock prices.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endParaRPr lang="en-US" sz="20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96002" y="3834203"/>
            <a:ext cx="9334500" cy="220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Feature Engineering: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Scaled Features: Used MinMaxScaler to normalize stock price values, ensuring the model converges faster.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Technical Indicators: Generated rolling averages and exponential moving averages (EMA) to capture price trends and smooth out volatility.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endParaRPr lang="en-US" sz="20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96002" y="5909281"/>
            <a:ext cx="9334500" cy="220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Rationale: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The LSTM model is widely used in financial time-series prediction due to its performance in sequential data.</a:t>
            </a:r>
          </a:p>
          <a:p>
            <a:pPr marL="438446" lvl="1" indent="-219223" algn="l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Feature engineering with indicators helps the model understand short- and long-term price movements.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endParaRPr lang="en-US" sz="20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01716" y="7737299"/>
            <a:ext cx="4525685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Architecture diagram of the LSTM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690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80"/>
                </a:lnTo>
                <a:lnTo>
                  <a:pt x="0" y="2066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162" b="-2117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86071" y="4114866"/>
            <a:ext cx="7001929" cy="4400419"/>
          </a:xfrm>
          <a:custGeom>
            <a:avLst/>
            <a:gdLst/>
            <a:ahLst/>
            <a:cxnLst/>
            <a:rect l="l" t="t" r="r" b="b"/>
            <a:pathLst>
              <a:path w="7001929" h="4400419">
                <a:moveTo>
                  <a:pt x="0" y="0"/>
                </a:moveTo>
                <a:lnTo>
                  <a:pt x="7001929" y="0"/>
                </a:lnTo>
                <a:lnTo>
                  <a:pt x="7001929" y="4400418"/>
                </a:lnTo>
                <a:lnTo>
                  <a:pt x="0" y="440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5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58925" y="2685527"/>
            <a:ext cx="9581818" cy="72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6"/>
              </a:lnSpc>
            </a:pPr>
            <a:r>
              <a:rPr lang="en-US" sz="60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EVALUATION INDICATORS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8925" y="3574171"/>
            <a:ext cx="9205388" cy="542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Root Mean Squared Error (RMSE):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Chosen to evaluate prediction accuracy by measuring the average error magnitude between predicted and actual prices.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Formula: RMSE = √(Σ(y_pred - y_actual)² / n)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Lower RMSE indicates better model performance.</a:t>
            </a:r>
          </a:p>
          <a:p>
            <a:pPr algn="l">
              <a:lnSpc>
                <a:spcPts val="2983"/>
              </a:lnSpc>
            </a:pPr>
            <a:endParaRPr lang="en-US" sz="21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Visualizations: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Plotted actual vs predicted stock prices to visually compare how well the model fits the data.</a:t>
            </a:r>
          </a:p>
          <a:p>
            <a:pPr algn="l">
              <a:lnSpc>
                <a:spcPts val="2983"/>
              </a:lnSpc>
            </a:pPr>
            <a:endParaRPr lang="en-US" sz="21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3403"/>
              </a:lnSpc>
            </a:pPr>
            <a:r>
              <a:rPr lang="en-US" sz="24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Results: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RMSE of the model during training:  3.369737871874968</a:t>
            </a:r>
          </a:p>
          <a:p>
            <a:pPr marL="460034" lvl="1" indent="-230017" algn="l">
              <a:lnSpc>
                <a:spcPts val="2983"/>
              </a:lnSpc>
              <a:buFont typeface="Arial"/>
              <a:buChar char="•"/>
            </a:pPr>
            <a:r>
              <a:rPr lang="en-US" sz="21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Mean Absolute Error (MAE) during training: 2.631829564106861</a:t>
            </a:r>
          </a:p>
          <a:p>
            <a:pPr algn="l">
              <a:lnSpc>
                <a:spcPts val="3403"/>
              </a:lnSpc>
              <a:spcBef>
                <a:spcPct val="0"/>
              </a:spcBef>
            </a:pPr>
            <a:endParaRPr lang="en-US" sz="21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99389" y="0"/>
            <a:ext cx="6488611" cy="10287000"/>
          </a:xfrm>
          <a:custGeom>
            <a:avLst/>
            <a:gdLst/>
            <a:ahLst/>
            <a:cxnLst/>
            <a:rect l="l" t="t" r="r" b="b"/>
            <a:pathLst>
              <a:path w="6488611" h="10287000">
                <a:moveTo>
                  <a:pt x="0" y="0"/>
                </a:moveTo>
                <a:lnTo>
                  <a:pt x="6488611" y="0"/>
                </a:lnTo>
                <a:lnTo>
                  <a:pt x="64886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237" r="-105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96482" y="1219200"/>
            <a:ext cx="8741923" cy="139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60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VERIFICATION CONTENT (HYPOTHESES)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96482" y="2694541"/>
            <a:ext cx="9205388" cy="187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28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Improvement Hypotheses Tested:</a:t>
            </a:r>
          </a:p>
          <a:p>
            <a:pPr marL="546392" lvl="1" indent="-273196" algn="l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Hypothesis 1: Increasing LSTM model complexity (more layers/units) will improve performance.      </a:t>
            </a:r>
          </a:p>
          <a:p>
            <a:pPr algn="l">
              <a:lnSpc>
                <a:spcPts val="3963"/>
              </a:lnSpc>
              <a:spcBef>
                <a:spcPct val="0"/>
              </a:spcBef>
            </a:pPr>
            <a:endParaRPr lang="en-US" sz="25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96482" y="7387101"/>
            <a:ext cx="9205388" cy="187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28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Objective:</a:t>
            </a:r>
          </a:p>
          <a:p>
            <a:pPr marL="546392" lvl="1" indent="-273196" algn="l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Test these hypotheses to find areas of improvement and adjust the model accordingly.</a:t>
            </a:r>
          </a:p>
          <a:p>
            <a:pPr algn="l">
              <a:lnSpc>
                <a:spcPts val="3963"/>
              </a:lnSpc>
              <a:spcBef>
                <a:spcPct val="0"/>
              </a:spcBef>
            </a:pPr>
            <a:endParaRPr lang="en-US" sz="25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96482" y="4641940"/>
            <a:ext cx="9205388" cy="187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3"/>
              </a:lnSpc>
            </a:pPr>
            <a:endParaRPr/>
          </a:p>
          <a:p>
            <a:pPr marL="546392" lvl="1" indent="-273196" algn="l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Hypothesis 2: Feature engineering by adding technical indicators will improve prediction accuracy.</a:t>
            </a:r>
          </a:p>
          <a:p>
            <a:pPr algn="l">
              <a:lnSpc>
                <a:spcPts val="3963"/>
              </a:lnSpc>
              <a:spcBef>
                <a:spcPct val="0"/>
              </a:spcBef>
            </a:pPr>
            <a:endParaRPr lang="en-US" sz="25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48302" y="4209565"/>
            <a:ext cx="8653568" cy="70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3615" lvl="1" indent="-221807" algn="l">
              <a:lnSpc>
                <a:spcPts val="2876"/>
              </a:lnSpc>
              <a:buFont typeface="Arial"/>
              <a:buChar char="•"/>
            </a:pPr>
            <a:r>
              <a:rPr lang="en-US" sz="20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Action: Added additional LSTM layers to better capture the complexity of the time-series.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48302" y="6139184"/>
            <a:ext cx="8653568" cy="107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3615" lvl="1" indent="-221807" algn="l">
              <a:lnSpc>
                <a:spcPts val="2876"/>
              </a:lnSpc>
              <a:buFont typeface="Arial"/>
              <a:buChar char="•"/>
            </a:pPr>
            <a:r>
              <a:rPr lang="en-US" sz="2054">
                <a:solidFill>
                  <a:srgbClr val="4D4D4D"/>
                </a:solidFill>
                <a:latin typeface="Alata"/>
                <a:ea typeface="Alata"/>
                <a:cs typeface="Alata"/>
                <a:sym typeface="Alata"/>
              </a:rPr>
              <a:t>Action: Integrated moving averages and exponential moving averages to provide additional context to the model about price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922" t="-24812" r="-59369" b="-3112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01125" y="2521804"/>
            <a:ext cx="6903052" cy="6736496"/>
            <a:chOff x="0" y="0"/>
            <a:chExt cx="1818088" cy="17742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8088" cy="1774221"/>
            </a:xfrm>
            <a:custGeom>
              <a:avLst/>
              <a:gdLst/>
              <a:ahLst/>
              <a:cxnLst/>
              <a:rect l="l" t="t" r="r" b="b"/>
              <a:pathLst>
                <a:path w="1818088" h="1774221">
                  <a:moveTo>
                    <a:pt x="23552" y="0"/>
                  </a:moveTo>
                  <a:lnTo>
                    <a:pt x="1794536" y="0"/>
                  </a:lnTo>
                  <a:cubicBezTo>
                    <a:pt x="1800782" y="0"/>
                    <a:pt x="1806773" y="2481"/>
                    <a:pt x="1811189" y="6898"/>
                  </a:cubicBezTo>
                  <a:cubicBezTo>
                    <a:pt x="1815606" y="11315"/>
                    <a:pt x="1818088" y="17306"/>
                    <a:pt x="1818088" y="23552"/>
                  </a:cubicBezTo>
                  <a:lnTo>
                    <a:pt x="1818088" y="1750669"/>
                  </a:lnTo>
                  <a:cubicBezTo>
                    <a:pt x="1818088" y="1763677"/>
                    <a:pt x="1807543" y="1774221"/>
                    <a:pt x="1794536" y="1774221"/>
                  </a:cubicBezTo>
                  <a:lnTo>
                    <a:pt x="23552" y="1774221"/>
                  </a:lnTo>
                  <a:cubicBezTo>
                    <a:pt x="17306" y="1774221"/>
                    <a:pt x="11315" y="1771740"/>
                    <a:pt x="6898" y="1767323"/>
                  </a:cubicBezTo>
                  <a:cubicBezTo>
                    <a:pt x="2481" y="1762906"/>
                    <a:pt x="0" y="1756916"/>
                    <a:pt x="0" y="1750669"/>
                  </a:cubicBezTo>
                  <a:lnTo>
                    <a:pt x="0" y="23552"/>
                  </a:lnTo>
                  <a:cubicBezTo>
                    <a:pt x="0" y="17306"/>
                    <a:pt x="2481" y="11315"/>
                    <a:pt x="6898" y="6898"/>
                  </a:cubicBezTo>
                  <a:cubicBezTo>
                    <a:pt x="11315" y="2481"/>
                    <a:pt x="17306" y="0"/>
                    <a:pt x="23552" y="0"/>
                  </a:cubicBezTo>
                  <a:close/>
                </a:path>
              </a:pathLst>
            </a:custGeom>
            <a:solidFill>
              <a:srgbClr val="A6A6A6">
                <a:alpha val="7372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818088" cy="1821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996441" y="2305446"/>
            <a:ext cx="912419" cy="1029528"/>
          </a:xfrm>
          <a:custGeom>
            <a:avLst/>
            <a:gdLst/>
            <a:ahLst/>
            <a:cxnLst/>
            <a:rect l="l" t="t" r="r" b="b"/>
            <a:pathLst>
              <a:path w="912419" h="1029528">
                <a:moveTo>
                  <a:pt x="0" y="0"/>
                </a:moveTo>
                <a:lnTo>
                  <a:pt x="912419" y="0"/>
                </a:lnTo>
                <a:lnTo>
                  <a:pt x="912419" y="1029528"/>
                </a:lnTo>
                <a:lnTo>
                  <a:pt x="0" y="102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60783" y="3634817"/>
            <a:ext cx="8501216" cy="4510470"/>
          </a:xfrm>
          <a:custGeom>
            <a:avLst/>
            <a:gdLst/>
            <a:ahLst/>
            <a:cxnLst/>
            <a:rect l="l" t="t" r="r" b="b"/>
            <a:pathLst>
              <a:path w="8501216" h="4510470">
                <a:moveTo>
                  <a:pt x="0" y="0"/>
                </a:moveTo>
                <a:lnTo>
                  <a:pt x="8501216" y="0"/>
                </a:lnTo>
                <a:lnTo>
                  <a:pt x="8501216" y="4510470"/>
                </a:lnTo>
                <a:lnTo>
                  <a:pt x="0" y="451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6256" y="909208"/>
            <a:ext cx="8855135" cy="139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60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VERIFICATION RESULT 1 (HYPOTHESIS 1)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58925" y="3583696"/>
            <a:ext cx="6207821" cy="5345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Approach: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Added more LSTM layers and increased the number of LSTM units in each layer.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Trained the model with the same number of epochs (20 epochs).</a:t>
            </a:r>
          </a:p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Results: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Slight reduction in RMSE: 3.369737871874968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Improved ability to capture longer-term dependencies but increased training time.</a:t>
            </a:r>
          </a:p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Consideration: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Adding complexity improved accuracy, but only marginally.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Trade-off: More complex models increase computational cost and risk overfitting.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  <a:endParaRPr lang="en-US" sz="19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922" t="-24812" r="-59369" b="-3112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56256" y="909208"/>
            <a:ext cx="8855135" cy="139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6042">
                <a:solidFill>
                  <a:srgbClr val="4D4D4D"/>
                </a:solidFill>
                <a:latin typeface="Lovelo"/>
                <a:ea typeface="Lovelo"/>
                <a:cs typeface="Lovelo"/>
                <a:sym typeface="Lovelo"/>
              </a:rPr>
              <a:t>VERIFICATION RESULT 2 (HYPOTHESIS 2)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01125" y="2521804"/>
            <a:ext cx="6903052" cy="6736496"/>
            <a:chOff x="0" y="0"/>
            <a:chExt cx="1818088" cy="17742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18088" cy="1774221"/>
            </a:xfrm>
            <a:custGeom>
              <a:avLst/>
              <a:gdLst/>
              <a:ahLst/>
              <a:cxnLst/>
              <a:rect l="l" t="t" r="r" b="b"/>
              <a:pathLst>
                <a:path w="1818088" h="1774221">
                  <a:moveTo>
                    <a:pt x="23552" y="0"/>
                  </a:moveTo>
                  <a:lnTo>
                    <a:pt x="1794536" y="0"/>
                  </a:lnTo>
                  <a:cubicBezTo>
                    <a:pt x="1800782" y="0"/>
                    <a:pt x="1806773" y="2481"/>
                    <a:pt x="1811189" y="6898"/>
                  </a:cubicBezTo>
                  <a:cubicBezTo>
                    <a:pt x="1815606" y="11315"/>
                    <a:pt x="1818088" y="17306"/>
                    <a:pt x="1818088" y="23552"/>
                  </a:cubicBezTo>
                  <a:lnTo>
                    <a:pt x="1818088" y="1750669"/>
                  </a:lnTo>
                  <a:cubicBezTo>
                    <a:pt x="1818088" y="1763677"/>
                    <a:pt x="1807543" y="1774221"/>
                    <a:pt x="1794536" y="1774221"/>
                  </a:cubicBezTo>
                  <a:lnTo>
                    <a:pt x="23552" y="1774221"/>
                  </a:lnTo>
                  <a:cubicBezTo>
                    <a:pt x="17306" y="1774221"/>
                    <a:pt x="11315" y="1771740"/>
                    <a:pt x="6898" y="1767323"/>
                  </a:cubicBezTo>
                  <a:cubicBezTo>
                    <a:pt x="2481" y="1762906"/>
                    <a:pt x="0" y="1756916"/>
                    <a:pt x="0" y="1750669"/>
                  </a:cubicBezTo>
                  <a:lnTo>
                    <a:pt x="0" y="23552"/>
                  </a:lnTo>
                  <a:cubicBezTo>
                    <a:pt x="0" y="17306"/>
                    <a:pt x="2481" y="11315"/>
                    <a:pt x="6898" y="6898"/>
                  </a:cubicBezTo>
                  <a:cubicBezTo>
                    <a:pt x="11315" y="2481"/>
                    <a:pt x="17306" y="0"/>
                    <a:pt x="23552" y="0"/>
                  </a:cubicBezTo>
                  <a:close/>
                </a:path>
              </a:pathLst>
            </a:custGeom>
            <a:solidFill>
              <a:srgbClr val="A6A6A6">
                <a:alpha val="7372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818088" cy="1821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996441" y="2305446"/>
            <a:ext cx="912419" cy="1029528"/>
          </a:xfrm>
          <a:custGeom>
            <a:avLst/>
            <a:gdLst/>
            <a:ahLst/>
            <a:cxnLst/>
            <a:rect l="l" t="t" r="r" b="b"/>
            <a:pathLst>
              <a:path w="912419" h="1029528">
                <a:moveTo>
                  <a:pt x="0" y="0"/>
                </a:moveTo>
                <a:lnTo>
                  <a:pt x="912419" y="0"/>
                </a:lnTo>
                <a:lnTo>
                  <a:pt x="912419" y="1029528"/>
                </a:lnTo>
                <a:lnTo>
                  <a:pt x="0" y="102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383824" y="3561711"/>
            <a:ext cx="8631898" cy="4656682"/>
          </a:xfrm>
          <a:custGeom>
            <a:avLst/>
            <a:gdLst/>
            <a:ahLst/>
            <a:cxnLst/>
            <a:rect l="l" t="t" r="r" b="b"/>
            <a:pathLst>
              <a:path w="8631898" h="4656682">
                <a:moveTo>
                  <a:pt x="0" y="0"/>
                </a:moveTo>
                <a:lnTo>
                  <a:pt x="8631897" y="0"/>
                </a:lnTo>
                <a:lnTo>
                  <a:pt x="8631897" y="4656682"/>
                </a:lnTo>
                <a:lnTo>
                  <a:pt x="0" y="4656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58925" y="3583696"/>
            <a:ext cx="6207821" cy="5345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Approach: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Added 20-day rolling averages and exponential moving averages (EMA) as features.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Increase the number of epochs (150 epoch)</a:t>
            </a:r>
          </a:p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Results: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Slight improvement in prediction accuracy, particularly in capturing trends and reducing noise.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RMSE after adding indicators: 2.280825792571175</a:t>
            </a:r>
          </a:p>
          <a:p>
            <a:pPr algn="l">
              <a:lnSpc>
                <a:spcPts val="3263"/>
              </a:lnSpc>
            </a:pPr>
            <a:r>
              <a:rPr lang="en-US" sz="23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Consideration: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The technical indicators helped smooth out short-term fluctuations, improving model predictions.</a:t>
            </a:r>
          </a:p>
          <a:p>
            <a:pPr marL="416855" lvl="1" indent="-208427" algn="l">
              <a:lnSpc>
                <a:spcPts val="2703"/>
              </a:lnSpc>
              <a:buFont typeface="Arial"/>
              <a:buChar char="•"/>
            </a:pPr>
            <a:r>
              <a:rPr lang="en-US" sz="193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Observation: Predictive performance during volatile periods remained challenging, indicating a need for further model refinement.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  <a:endParaRPr lang="en-US" sz="193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789</Words>
  <Application>Microsoft Office PowerPoint</Application>
  <PresentationFormat>Custom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Canva Sans</vt:lpstr>
      <vt:lpstr>Arial</vt:lpstr>
      <vt:lpstr>Calibri</vt:lpstr>
      <vt:lpstr>Lovelo</vt:lpstr>
      <vt:lpstr>Alata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Ankit Meena</dc:title>
  <cp:lastModifiedBy>ankit meena</cp:lastModifiedBy>
  <cp:revision>2</cp:revision>
  <dcterms:created xsi:type="dcterms:W3CDTF">2006-08-16T00:00:00Z</dcterms:created>
  <dcterms:modified xsi:type="dcterms:W3CDTF">2024-10-11T11:38:33Z</dcterms:modified>
  <dc:identifier>DAGTJOsVLSE</dc:identifier>
</cp:coreProperties>
</file>