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554A-66EE-43F8-84A6-24CDE1EAB071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EB08-C9E2-415C-A34A-DA8B7B337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18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554A-66EE-43F8-84A6-24CDE1EAB071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EB08-C9E2-415C-A34A-DA8B7B337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26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554A-66EE-43F8-84A6-24CDE1EAB071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EB08-C9E2-415C-A34A-DA8B7B337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257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554A-66EE-43F8-84A6-24CDE1EAB071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EB08-C9E2-415C-A34A-DA8B7B337A4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5786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554A-66EE-43F8-84A6-24CDE1EAB071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EB08-C9E2-415C-A34A-DA8B7B337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764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554A-66EE-43F8-84A6-24CDE1EAB071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EB08-C9E2-415C-A34A-DA8B7B337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017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554A-66EE-43F8-84A6-24CDE1EAB071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EB08-C9E2-415C-A34A-DA8B7B337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968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554A-66EE-43F8-84A6-24CDE1EAB071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EB08-C9E2-415C-A34A-DA8B7B337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89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554A-66EE-43F8-84A6-24CDE1EAB071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EB08-C9E2-415C-A34A-DA8B7B337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50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554A-66EE-43F8-84A6-24CDE1EAB071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EB08-C9E2-415C-A34A-DA8B7B337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93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554A-66EE-43F8-84A6-24CDE1EAB071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EB08-C9E2-415C-A34A-DA8B7B337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91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554A-66EE-43F8-84A6-24CDE1EAB071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EB08-C9E2-415C-A34A-DA8B7B337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43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554A-66EE-43F8-84A6-24CDE1EAB071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EB08-C9E2-415C-A34A-DA8B7B337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18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554A-66EE-43F8-84A6-24CDE1EAB071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EB08-C9E2-415C-A34A-DA8B7B337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09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554A-66EE-43F8-84A6-24CDE1EAB071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EB08-C9E2-415C-A34A-DA8B7B337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57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554A-66EE-43F8-84A6-24CDE1EAB071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EB08-C9E2-415C-A34A-DA8B7B337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56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554A-66EE-43F8-84A6-24CDE1EAB071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EB08-C9E2-415C-A34A-DA8B7B337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39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3B7554A-66EE-43F8-84A6-24CDE1EAB071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CFDEB08-C9E2-415C-A34A-DA8B7B337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862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267968" y="0"/>
            <a:ext cx="11582400" cy="1825752"/>
          </a:xfrm>
        </p:spPr>
        <p:txBody>
          <a:bodyPr>
            <a:normAutofit/>
          </a:bodyPr>
          <a:lstStyle/>
          <a:p>
            <a:r>
              <a:rPr lang="en-IN" sz="6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SPROCKET CENTRAL PTY LTD</a:t>
            </a:r>
            <a:endParaRPr lang="en-IN" sz="6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979876"/>
            <a:ext cx="10058400" cy="372412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THE ANALYTICS TEAM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961888" y="4309757"/>
            <a:ext cx="487838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ANALYTICS APPROACH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458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5424"/>
          </a:xfrm>
          <a:gradFill flip="none" rotWithShape="1">
            <a:gsLst>
              <a:gs pos="0">
                <a:srgbClr val="002060"/>
              </a:gs>
              <a:gs pos="74000">
                <a:schemeClr val="bg2">
                  <a:lumMod val="50000"/>
                </a:schemeClr>
              </a:gs>
              <a:gs pos="83000">
                <a:schemeClr val="bg2">
                  <a:lumMod val="50000"/>
                </a:schemeClr>
              </a:gs>
              <a:gs pos="100000">
                <a:schemeClr val="bg2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AGENDA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  <a:buFont typeface="Wingdings" panose="05000000000000000000" pitchFamily="2" charset="2"/>
              <a:buChar char="v"/>
            </a:pPr>
            <a:r>
              <a:rPr lang="en-IN" dirty="0" smtClean="0"/>
              <a:t>Relationship between data and features</a:t>
            </a:r>
            <a:endParaRPr lang="en-IN" dirty="0" smtClean="0"/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v"/>
            </a:pPr>
            <a:r>
              <a:rPr lang="en-IN" dirty="0" smtClean="0"/>
              <a:t>Data Transformation</a:t>
            </a:r>
            <a:endParaRPr lang="en-IN" dirty="0" smtClean="0"/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v"/>
            </a:pPr>
            <a:r>
              <a:rPr lang="en-IN" dirty="0" smtClean="0"/>
              <a:t>Reporting of key findings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623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5424"/>
          </a:xfrm>
          <a:gradFill flip="none" rotWithShape="1">
            <a:gsLst>
              <a:gs pos="0">
                <a:srgbClr val="002060"/>
              </a:gs>
              <a:gs pos="74000">
                <a:schemeClr val="bg2">
                  <a:lumMod val="50000"/>
                </a:schemeClr>
              </a:gs>
              <a:gs pos="83000">
                <a:schemeClr val="bg2">
                  <a:lumMod val="50000"/>
                </a:schemeClr>
              </a:gs>
              <a:gs pos="100000">
                <a:schemeClr val="bg2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DATA EXPLORATION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766560" y="813038"/>
            <a:ext cx="5425440" cy="5392690"/>
            <a:chOff x="5710412" y="1731153"/>
            <a:chExt cx="5820236" cy="400136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1" t="3441"/>
            <a:stretch/>
          </p:blipFill>
          <p:spPr>
            <a:xfrm>
              <a:off x="5710412" y="1731153"/>
              <a:ext cx="5820236" cy="400136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837018" y="2045676"/>
              <a:ext cx="13917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00" dirty="0" smtClean="0"/>
                <a:t>New Customers by Age</a:t>
              </a:r>
              <a:endParaRPr lang="en-IN" sz="1000" dirty="0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325282" y="2722254"/>
            <a:ext cx="6258398" cy="13132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New Customers are mostly from age range of 45-56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44341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5424"/>
          </a:xfrm>
          <a:gradFill flip="none" rotWithShape="1">
            <a:gsLst>
              <a:gs pos="0">
                <a:srgbClr val="002060"/>
              </a:gs>
              <a:gs pos="74000">
                <a:schemeClr val="bg2">
                  <a:lumMod val="50000"/>
                </a:schemeClr>
              </a:gs>
              <a:gs pos="83000">
                <a:schemeClr val="bg2">
                  <a:lumMod val="50000"/>
                </a:schemeClr>
              </a:gs>
              <a:gs pos="100000">
                <a:schemeClr val="bg2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DATA EXPLORATION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25424"/>
            <a:ext cx="6022445" cy="5541264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12064" y="2438400"/>
            <a:ext cx="5193792" cy="18044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TARGET??</a:t>
            </a:r>
          </a:p>
          <a:p>
            <a:pPr algn="ctr"/>
            <a:endParaRPr lang="en-IN" sz="3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Among New Customers, Females Purchased more bikes than male customers and we must market those audiences.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824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5424"/>
          </a:xfrm>
          <a:gradFill flip="none" rotWithShape="1">
            <a:gsLst>
              <a:gs pos="0">
                <a:srgbClr val="002060"/>
              </a:gs>
              <a:gs pos="74000">
                <a:schemeClr val="bg2">
                  <a:lumMod val="50000"/>
                </a:schemeClr>
              </a:gs>
              <a:gs pos="83000">
                <a:schemeClr val="bg2">
                  <a:lumMod val="50000"/>
                </a:schemeClr>
              </a:gs>
              <a:gs pos="100000">
                <a:schemeClr val="bg2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DATA EXPLORATION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0" y="2267710"/>
            <a:ext cx="5495718" cy="214579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solidFill>
                  <a:schemeClr val="bg1"/>
                </a:solidFill>
              </a:rPr>
              <a:t>Financial Sector, Manufacturing Sector </a:t>
            </a:r>
            <a:r>
              <a:rPr lang="en-IN" sz="3200" b="1" dirty="0" smtClean="0">
                <a:solidFill>
                  <a:schemeClr val="bg1"/>
                </a:solidFill>
              </a:rPr>
              <a:t>and Health </a:t>
            </a:r>
            <a:r>
              <a:rPr lang="en-IN" sz="3200" b="1" dirty="0" smtClean="0">
                <a:solidFill>
                  <a:schemeClr val="bg1"/>
                </a:solidFill>
              </a:rPr>
              <a:t>are top 3 sales as well as profit generating Industry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862" y="1244815"/>
            <a:ext cx="5687219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0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5424"/>
          </a:xfrm>
          <a:gradFill flip="none" rotWithShape="1">
            <a:gsLst>
              <a:gs pos="0">
                <a:srgbClr val="002060"/>
              </a:gs>
              <a:gs pos="74000">
                <a:schemeClr val="bg2">
                  <a:lumMod val="50000"/>
                </a:schemeClr>
              </a:gs>
              <a:gs pos="83000">
                <a:schemeClr val="bg2">
                  <a:lumMod val="50000"/>
                </a:schemeClr>
              </a:gs>
              <a:gs pos="100000">
                <a:schemeClr val="bg2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DATA EXPLORATION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68224" y="1548384"/>
            <a:ext cx="5193792" cy="30358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en-IN" sz="3200" b="1" dirty="0" smtClean="0"/>
          </a:p>
          <a:p>
            <a:pPr algn="ctr">
              <a:lnSpc>
                <a:spcPct val="200000"/>
              </a:lnSpc>
            </a:pPr>
            <a:r>
              <a:rPr lang="en-IN" b="1" dirty="0"/>
              <a:t>TARGET??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People who own cars in NSW are more or less same as people who do not own.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 We must target NSW as there is room for potential customers.</a:t>
            </a:r>
          </a:p>
          <a:p>
            <a:pPr>
              <a:lnSpc>
                <a:spcPct val="200000"/>
              </a:lnSpc>
            </a:pP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472" y="1103306"/>
            <a:ext cx="6510528" cy="452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11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08668"/>
              </p:ext>
            </p:extLst>
          </p:nvPr>
        </p:nvGraphicFramePr>
        <p:xfrm>
          <a:off x="178816" y="1536530"/>
          <a:ext cx="11354816" cy="4205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677408">
                  <a:extLst>
                    <a:ext uri="{9D8B030D-6E8A-4147-A177-3AD203B41FA5}">
                      <a16:colId xmlns:a16="http://schemas.microsoft.com/office/drawing/2014/main" val="4238014271"/>
                    </a:ext>
                  </a:extLst>
                </a:gridCol>
                <a:gridCol w="5677408">
                  <a:extLst>
                    <a:ext uri="{9D8B030D-6E8A-4147-A177-3AD203B41FA5}">
                      <a16:colId xmlns:a16="http://schemas.microsoft.com/office/drawing/2014/main" val="1104435416"/>
                    </a:ext>
                  </a:extLst>
                </a:gridCol>
              </a:tblGrid>
              <a:tr h="760689">
                <a:tc gridSpan="2"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TARGET</a:t>
                      </a:r>
                      <a:r>
                        <a:rPr lang="en-IN" sz="3200" baseline="0" dirty="0" smtClean="0"/>
                        <a:t> </a:t>
                      </a:r>
                      <a:r>
                        <a:rPr lang="en-IN" sz="3200" baseline="0" dirty="0" smtClean="0"/>
                        <a:t>CUSTOMERS FOR NEXT MODEL</a:t>
                      </a:r>
                      <a:endParaRPr lang="en-IN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671987"/>
                  </a:ext>
                </a:extLst>
              </a:tr>
              <a:tr h="74804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Age Group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45 to 60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12339"/>
                  </a:ext>
                </a:extLst>
              </a:tr>
              <a:tr h="74804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Males or Females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Females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650500"/>
                  </a:ext>
                </a:extLst>
              </a:tr>
              <a:tr h="120108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Target</a:t>
                      </a:r>
                      <a:r>
                        <a:rPr lang="en-IN" baseline="0" dirty="0" smtClean="0"/>
                        <a:t> Industry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 smtClean="0"/>
                        <a:t>Health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 smtClean="0"/>
                        <a:t>Finance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 smtClean="0"/>
                        <a:t>Manufacturing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257668"/>
                  </a:ext>
                </a:extLst>
              </a:tr>
              <a:tr h="74804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 smtClean="0"/>
                        <a:t>Mostly New South</a:t>
                      </a:r>
                      <a:r>
                        <a:rPr lang="en-IN" baseline="0" dirty="0" smtClean="0"/>
                        <a:t> Wales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152809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5424"/>
          </a:xfrm>
          <a:gradFill flip="none" rotWithShape="1">
            <a:gsLst>
              <a:gs pos="0">
                <a:srgbClr val="002060"/>
              </a:gs>
              <a:gs pos="74000">
                <a:schemeClr val="bg2">
                  <a:lumMod val="50000"/>
                </a:schemeClr>
              </a:gs>
              <a:gs pos="83000">
                <a:schemeClr val="bg2">
                  <a:lumMod val="50000"/>
                </a:schemeClr>
              </a:gs>
              <a:gs pos="100000">
                <a:schemeClr val="bg2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INTERPRETATION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766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06211" y="2967335"/>
            <a:ext cx="33795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THANKYOU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120245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49</TotalTime>
  <Words>139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Aharoni</vt:lpstr>
      <vt:lpstr>Arial</vt:lpstr>
      <vt:lpstr>Corbel</vt:lpstr>
      <vt:lpstr>Wingdings</vt:lpstr>
      <vt:lpstr>Depth</vt:lpstr>
      <vt:lpstr>SPROCKET CENTRAL PTY LTD</vt:lpstr>
      <vt:lpstr>AGENDA</vt:lpstr>
      <vt:lpstr>DATA EXPLORATION</vt:lpstr>
      <vt:lpstr>DATA EXPLORATION</vt:lpstr>
      <vt:lpstr>DATA EXPLORATION</vt:lpstr>
      <vt:lpstr>DATA EXPLORATION</vt:lpstr>
      <vt:lpstr>INTERPRETATION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SPROCKET CENTRAL PTY LTD</dc:title>
  <dc:creator>ANKIT KARMAKAR</dc:creator>
  <cp:lastModifiedBy>ANKIT KARMAKAR</cp:lastModifiedBy>
  <cp:revision>7</cp:revision>
  <dcterms:created xsi:type="dcterms:W3CDTF">2022-07-23T13:49:39Z</dcterms:created>
  <dcterms:modified xsi:type="dcterms:W3CDTF">2022-07-24T12:51:33Z</dcterms:modified>
</cp:coreProperties>
</file>