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Gill Sans" panose="020B0502020104020203"/>
      <p:regular r:id="rId22"/>
    </p:embeddedFont>
    <p:embeddedFont>
      <p:font typeface="Merriweather" panose="00000500000000000000"/>
      <p:regular r:id="rId23"/>
    </p:embeddedFont>
    <p:embeddedFont>
      <p:font typeface="Raleway"/>
      <p:regular r:id="rId24"/>
    </p:embeddedFont>
    <p:embeddedFont>
      <p:font typeface="Lato" panose="020F0502020204030203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a06363f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0a06363f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a06363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a06363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 panose="020B0502020104020203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78249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>
            <a:spLocks noGrp="1"/>
          </p:cNvSpPr>
          <p:nvPr>
            <p:ph type="body" idx="3"/>
          </p:nvPr>
        </p:nvSpPr>
        <p:spPr>
          <a:xfrm>
            <a:off x="4809272" y="1517253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68" name="Google Shape;68;p11"/>
          <p:cNvSpPr txBox="1">
            <a:spLocks noGrp="1"/>
          </p:cNvSpPr>
          <p:nvPr>
            <p:ph type="body" idx="4"/>
          </p:nvPr>
        </p:nvSpPr>
        <p:spPr>
          <a:xfrm>
            <a:off x="4809272" y="2116119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2" name="Google Shape;72;p11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8" name="Google Shape;78;p12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 panose="020B0502020104020203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782785" y="599230"/>
            <a:ext cx="4509353" cy="34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1083504" y="2404119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86" name="Google Shape;86;p13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89" name="Google Shape;89;p14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 panose="020B0502020104020203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>
            <a:spLocks noGrp="1"/>
          </p:cNvSpPr>
          <p:nvPr>
            <p:ph type="pic" idx="2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087747" y="2359494"/>
            <a:ext cx="4143303" cy="150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1085537" y="4102393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1085537" y="238981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97" name="Google Shape;97;p14"/>
          <p:cNvCxnSpPr/>
          <p:nvPr/>
        </p:nvCxnSpPr>
        <p:spPr>
          <a:xfrm>
            <a:off x="1085537" y="2357704"/>
            <a:ext cx="414551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 rot="5400000">
            <a:off x="3395933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04" name="Google Shape;104;p15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 panose="020B0502020104020203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1" name="Google Shape;111;p16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 panose="020B0502020104020203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Gill Sans" panose="020B0502020104020203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Gill Sans" panose="020B0502020104020203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Gill Sans" panose="020B0502020104020203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7" name="Google Shape;47;p8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 panose="020B0502020104020203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4" name="Google Shape;54;p9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2" name="Google Shape;62;p10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6"/>
          <a:srcRect t="1538" b="-1538"/>
          <a:stretch>
            <a:fillRect/>
          </a:stretch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 panose="020B0502020104020203"/>
              <a:buNone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1432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29527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 panose="020B0604020202020204"/>
              <a:buChar char="•"/>
              <a:defRPr sz="105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 panose="020B0604020202020204"/>
              <a:buChar char="•"/>
              <a:defRPr sz="9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 panose="020B0502020104020203"/>
              <a:buNone/>
              <a:defRPr sz="2100" b="0" i="0" u="none" strike="noStrike" cap="none">
                <a:solidFill>
                  <a:schemeClr val="accen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1004150" y="1249700"/>
            <a:ext cx="78651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3600"/>
              <a:buFont typeface="Merriweather" panose="00000500000000000000"/>
              <a:buNone/>
            </a:pPr>
            <a:r>
              <a:rPr lang="en-GB" sz="3600" b="0">
                <a:solidFill>
                  <a:srgbClr val="002F4A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CODE WITH GLOBALSHALA </a:t>
            </a:r>
            <a:r>
              <a:rPr lang="en-GB" sz="3800" b="0">
                <a:solidFill>
                  <a:srgbClr val="002F4A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2.0</a:t>
            </a:r>
            <a:r>
              <a:rPr lang="en-GB" sz="3600" b="0">
                <a:solidFill>
                  <a:srgbClr val="002F4A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</a:t>
            </a:r>
            <a:endParaRPr sz="3600" b="0">
              <a:solidFill>
                <a:srgbClr val="002F4A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 panose="020B0502020104020203"/>
              <a:buNone/>
            </a:pPr>
            <a:endParaRPr sz="3600" b="0">
              <a:solidFill>
                <a:srgbClr val="002F4A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1004152" y="2774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 dirty="0"/>
              <a:t>PROTOTYPE PRESENTATION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66482" y="36236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 dirty="0"/>
              <a:t>PROFILE PAGE - (BADGES)</a:t>
            </a:r>
            <a:endParaRPr lang="en-GB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5285189" y="1921650"/>
            <a:ext cx="3558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/>
              <a:t>The second scrolling page of the user profile page give us the info about how active he is i.e., number of new technologies the user learns in a given frame of time in a pie chart representation.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90" y="1401581"/>
            <a:ext cx="5079999" cy="2857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94403" y="4182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 dirty="0"/>
              <a:t>SIGN-UP / SIGN-IN PAGE</a:t>
            </a:r>
            <a:endParaRPr lang="en-GB"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94403" y="1510596"/>
            <a:ext cx="3558900" cy="120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dirty="0"/>
              <a:t>This is the prototype of the sign-up and sign-in page of the DIGIBADGE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0699" y="343259"/>
            <a:ext cx="3387776" cy="190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99" y="2413416"/>
            <a:ext cx="3387776" cy="20639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422324" y="404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/>
              <a:t>TEST PAGE</a:t>
            </a:r>
            <a:endParaRPr lang="en-GB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709200" y="32991"/>
            <a:ext cx="5434800" cy="289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  <p:sp>
        <p:nvSpPr>
          <p:cNvPr id="190" name="Google Shape;190;p28"/>
          <p:cNvSpPr txBox="1"/>
          <p:nvPr/>
        </p:nvSpPr>
        <p:spPr>
          <a:xfrm>
            <a:off x="157398" y="1079559"/>
            <a:ext cx="3344494" cy="92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This the first page of test section which contains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all  different fields in which test can be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taken.It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also contains the highest badge (top right side)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which user has obtained in the given field.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1860" y="0"/>
            <a:ext cx="4089715" cy="2073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5" y="2223441"/>
            <a:ext cx="4144779" cy="227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46" y="2183369"/>
            <a:ext cx="4120629" cy="23178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282720" y="268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 dirty="0"/>
              <a:t>MCQ TEST PAGE</a:t>
            </a:r>
            <a:endParaRPr lang="en-GB"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4070100" y="90708"/>
            <a:ext cx="5073900" cy="260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  <p:sp>
        <p:nvSpPr>
          <p:cNvPr id="198" name="Google Shape;198;p29"/>
          <p:cNvSpPr txBox="1"/>
          <p:nvPr/>
        </p:nvSpPr>
        <p:spPr>
          <a:xfrm>
            <a:off x="132250" y="1110739"/>
            <a:ext cx="3590520" cy="118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This the part of test page which contains the language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,framework in which the test for particular domain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can be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taken.It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also contains the no of attempts and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badges taken for particular language ,framework.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(The following slides will show how the subsection are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 be made for other domains). </a:t>
            </a:r>
            <a:endParaRPr sz="1100" b="0" i="0" u="none" strike="noStrike" cap="none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8735" y="29360"/>
            <a:ext cx="4398217" cy="2473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" y="2376363"/>
            <a:ext cx="4279691" cy="24073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 lang="en-GB"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 panose="020F0502020204030203"/>
              <a:buChar char="●"/>
            </a:pPr>
            <a: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An automation can be later implemented for authenticity of the skills and certificates added by user.</a:t>
            </a:r>
            <a:b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sz="1300" dirty="0">
              <a:solidFill>
                <a:srgbClr val="595959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 panose="020F0502020204030203"/>
              <a:buChar char="●"/>
            </a:pPr>
            <a: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Link sharing options can be added later so that user can share their badges in their social profiles.</a:t>
            </a:r>
            <a:b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sz="1300" dirty="0">
              <a:solidFill>
                <a:srgbClr val="595959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 panose="020F0502020204030203"/>
              <a:buChar char="●"/>
            </a:pPr>
            <a:r>
              <a:rPr lang="en-GB" sz="1300" dirty="0" err="1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Websitev</a:t>
            </a:r>
            <a: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can be made asynchronous using AJAX  and JQUERY</a:t>
            </a:r>
            <a:b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br>
            <a:endParaRPr sz="1300" dirty="0">
              <a:solidFill>
                <a:srgbClr val="595959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 panose="020F0502020204030203"/>
              <a:buChar char="●"/>
            </a:pPr>
            <a: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Skill </a:t>
            </a:r>
            <a:r>
              <a:rPr lang="en-GB" sz="1300" dirty="0" err="1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identificationcan</a:t>
            </a:r>
            <a:r>
              <a:rPr lang="en-GB" sz="1300" dirty="0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be later added to recognise skills from the CV/Resume uploaded.</a:t>
            </a:r>
            <a:endParaRPr sz="1300" dirty="0">
              <a:solidFill>
                <a:srgbClr val="595959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7800" y="135882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27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r>
              <a:rPr lang="en-GB" sz="2000" dirty="0">
                <a:solidFill>
                  <a:srgbClr val="F1C232"/>
                </a:solidFill>
              </a:rPr>
              <a:t>TEAM : DARTH VADER</a:t>
            </a: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r>
              <a:rPr lang="en-GB" sz="2000" dirty="0">
                <a:solidFill>
                  <a:srgbClr val="F1C232"/>
                </a:solidFill>
              </a:rPr>
              <a:t>MEMBERS :  ANKIT KUMAR</a:t>
            </a:r>
            <a:r>
              <a:rPr lang="en-IN" altLang="en-GB" sz="2000" dirty="0">
                <a:solidFill>
                  <a:srgbClr val="F1C232"/>
                </a:solidFill>
              </a:rPr>
              <a:t>(1805279@kiit.ac.in)</a:t>
            </a:r>
            <a:r>
              <a:rPr lang="en-GB" sz="2000" dirty="0">
                <a:solidFill>
                  <a:srgbClr val="F1C232"/>
                </a:solidFill>
              </a:rPr>
              <a:t>  </a:t>
            </a: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r>
              <a:rPr lang="en-GB" sz="2000" dirty="0">
                <a:solidFill>
                  <a:srgbClr val="F1C232"/>
                </a:solidFill>
              </a:rPr>
              <a:t>	         DIVYANSH SINGH</a:t>
            </a:r>
            <a:r>
              <a:rPr lang="en-IN" altLang="en-GB" sz="2000" dirty="0">
                <a:solidFill>
                  <a:srgbClr val="F1C232"/>
                </a:solidFill>
              </a:rPr>
              <a:t>(singh.divyansh1802@gmail.com)</a:t>
            </a: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r>
              <a:rPr lang="en-GB" sz="2000">
                <a:solidFill>
                  <a:srgbClr val="F1C232"/>
                </a:solidFill>
              </a:rPr>
              <a:t>	         ASHISH </a:t>
            </a:r>
            <a:r>
              <a:rPr lang="en-GB" sz="2000" dirty="0">
                <a:solidFill>
                  <a:srgbClr val="F1C232"/>
                </a:solidFill>
              </a:rPr>
              <a:t>PRASAD</a:t>
            </a:r>
            <a:r>
              <a:rPr lang="en-IN" altLang="en-GB" sz="2000" dirty="0">
                <a:solidFill>
                  <a:srgbClr val="F1C232"/>
                </a:solidFill>
              </a:rPr>
              <a:t>(</a:t>
            </a:r>
            <a:r>
              <a:rPr lang="en-IN" altLang="en-GB" sz="2000" dirty="0">
                <a:solidFill>
                  <a:srgbClr val="F1C232"/>
                </a:solidFill>
                <a:sym typeface="+mn-ea"/>
              </a:rPr>
              <a:t>prasad.ashish162@gmail.com)</a:t>
            </a:r>
            <a:br>
              <a:rPr lang="en-IN" altLang="en-GB" sz="2000" dirty="0">
                <a:solidFill>
                  <a:srgbClr val="F1C232"/>
                </a:solidFill>
              </a:rPr>
            </a:b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r>
              <a:rPr lang="en-GB" sz="2000" dirty="0">
                <a:solidFill>
                  <a:srgbClr val="F1C232"/>
                </a:solidFill>
              </a:rPr>
              <a:t>THEME : DIGITAL BADGING</a:t>
            </a:r>
            <a:endParaRPr sz="2000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 panose="020B0502020104020203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/>
              <a:t>PROBLEM STATEMENT</a:t>
            </a:r>
            <a:endParaRPr lang="en-GB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600"/>
              <a:t>The main aim of the </a:t>
            </a:r>
            <a:r>
              <a:rPr lang="en-IN" altLang="en-GB" sz="1600"/>
              <a:t>theme is to create a </a:t>
            </a:r>
            <a:r>
              <a:rPr lang="en-GB" sz="1600"/>
              <a:t>digital badging system  to motivate , encourage the learners by awarding them the badges in different fields like technology , social services , behaviour etc . Also educators or  recruiters can also use it to see the progress of the person or students  . Students or learners can also know the which tech-stack or domain  is in the trend or widely used in the market 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1225" y="460091"/>
            <a:ext cx="4854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/>
              <a:t>OBJECTIVES OF THE PROJECT</a:t>
            </a:r>
            <a:endParaRPr lang="en-GB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97860" y="1210232"/>
            <a:ext cx="8027100" cy="30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prime objective of the DIGITAL BADGING platform is to  provide a unified platform to the  learners and educators/recruiters .</a:t>
            </a:r>
            <a:endParaRPr sz="1700"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It motivates the learners to learn , enhance and recognize their skills .  Learners can  recognize their  skills  by earning the badges for the  corresponding  skills .  </a:t>
            </a:r>
            <a:endParaRPr sz="1700"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Educators or recruiter can use it to visualize the learners progress and and his/her expertise.</a:t>
            </a:r>
            <a:endParaRPr sz="1600"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Recruiter can also shortlist students based on their skill-set 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667179" y="404250"/>
            <a:ext cx="6974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/>
              <a:t>TECHNOLOGY PLATFORM</a:t>
            </a:r>
            <a:endParaRPr lang="en-GB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667179" y="1172434"/>
            <a:ext cx="8210100" cy="3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Frontend : HTML , CSS , Javascript 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Framework : Bootstrap 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Library : JQuery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Backend : PHP  </a:t>
            </a:r>
            <a:endParaRPr sz="1700"/>
          </a:p>
          <a:p>
            <a:pPr marL="914400" lvl="1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/>
              <a:buChar char="○"/>
            </a:pPr>
            <a:r>
              <a:rPr lang="en-GB" sz="1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PHP is used in backend because of its simplicity and large scale usability, efficient performance</a:t>
            </a:r>
            <a:endParaRPr sz="16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Database : MySQL</a:t>
            </a:r>
            <a:endParaRPr sz="1700"/>
          </a:p>
          <a:p>
            <a:pPr marL="914400" lvl="1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Mysql is most widely used relational database  because of its security and high performance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 idx="4294967295"/>
          </p:nvPr>
        </p:nvSpPr>
        <p:spPr>
          <a:xfrm>
            <a:off x="775827" y="638149"/>
            <a:ext cx="7202487" cy="371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Raleway"/>
              <a:buNone/>
            </a:pPr>
            <a:r>
              <a:rPr lang="en-GB" sz="1700" b="1" i="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SCALABILITY</a:t>
            </a:r>
            <a:r>
              <a:rPr lang="en-GB" sz="1700" b="1" i="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lang="en-GB" sz="1700" cap="none">
                <a:solidFill>
                  <a:srgbClr val="1A1A1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lang="en-GB" sz="1700" b="0" i="0" u="none" strike="noStrike" cap="none">
                <a:solidFill>
                  <a:srgbClr val="1A1A1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his platform can be further extended for a university in recruiting  students</a:t>
            </a:r>
            <a:r>
              <a:rPr lang="en-GB" sz="1700" b="0" i="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-GB" sz="1100" b="0"/>
            </a:br>
            <a:br>
              <a:rPr lang="en-GB" sz="1100" b="0"/>
            </a:br>
            <a:r>
              <a:rPr lang="en-GB" sz="1700" b="1" i="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EFFECTIVENESS </a:t>
            </a:r>
            <a:r>
              <a:rPr lang="en-GB" sz="1700" b="1" i="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GB" sz="1700" cap="none">
                <a:solidFill>
                  <a:srgbClr val="1A1A1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lang="en-GB" sz="1700" b="0" i="0" u="none" strike="noStrike" cap="none">
                <a:solidFill>
                  <a:srgbClr val="1A1A1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his platform can be easily implemented for personal as well as for commercial use . it will motivate learner to constantly improve their skill set  according to the market demand and also it will create a healthy competition among the learner . recruiter can directly communicate with the learner in particular domain he/she is recruiting for.</a:t>
            </a:r>
            <a:br>
              <a:rPr lang="en-GB" sz="1100" b="0"/>
            </a:br>
            <a:br>
              <a:rPr lang="en-GB" sz="1100" b="0"/>
            </a:br>
            <a:r>
              <a:rPr lang="en-GB" sz="1700" b="1" i="0" u="sng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r>
              <a:rPr lang="en-GB" sz="1700" b="1" i="0" u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lang="en-GB" sz="1700" cap="none">
                <a:solidFill>
                  <a:srgbClr val="1A1A1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GB" sz="1700" b="0" i="0" u="none" strike="noStrike" cap="none">
                <a:solidFill>
                  <a:srgbClr val="1A1A1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ll skills /certificates mentioned by students are true to his best knowledge as there is no automation to verify the certificates .</a:t>
            </a:r>
            <a:endParaRPr sz="1500" b="0"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66629" y="302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Gill Sans" panose="020B0502020104020203"/>
              <a:buNone/>
            </a:pPr>
            <a:r>
              <a:rPr lang="en-GB"/>
              <a:t>FLOW CHART</a:t>
            </a:r>
            <a:endParaRPr lang="en-GB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666629" y="928360"/>
            <a:ext cx="8421530" cy="355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837825"/>
            <a:ext cx="9144000" cy="37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30000" y="944851"/>
            <a:ext cx="33009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 dirty="0"/>
              <a:t>PROTOTYPE SCREENSHOTS </a:t>
            </a: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endParaRPr lang="en-GB" sz="1600" b="0" dirty="0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125975" y="2722350"/>
            <a:ext cx="43017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75" y="2637347"/>
            <a:ext cx="4301700" cy="2419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62" y="0"/>
            <a:ext cx="4272197" cy="2403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26" y="2635903"/>
            <a:ext cx="4304267" cy="242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568906" y="39727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ill Sans" panose="020B0502020104020203"/>
              <a:buNone/>
            </a:pPr>
            <a:r>
              <a:rPr lang="en-GB"/>
              <a:t>PROFILE PAGE</a:t>
            </a:r>
            <a:endParaRPr lang="en-GB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295600" y="1796513"/>
            <a:ext cx="3543600" cy="146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/>
              <a:t>The first scrolling page of Profile Page Section will contain basic details of the user along with some of his links he wants to portray and a download button to download his Resume.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62" y="1514006"/>
            <a:ext cx="5000054" cy="2812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3474</Words>
  <Application>WPS Presentation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Gill Sans</vt:lpstr>
      <vt:lpstr>Merriweather</vt:lpstr>
      <vt:lpstr>Raleway</vt:lpstr>
      <vt:lpstr>Lato</vt:lpstr>
      <vt:lpstr>Microsoft YaHei</vt:lpstr>
      <vt:lpstr>Arial Unicode MS</vt:lpstr>
      <vt:lpstr>Gallery</vt:lpstr>
      <vt:lpstr>CODE WITH GLOBALSHALA 2.0 </vt:lpstr>
      <vt:lpstr>THEME : DIGITAL BADGING</vt:lpstr>
      <vt:lpstr>PROBLEM STATEMENT</vt:lpstr>
      <vt:lpstr>OBJECTIVES OF THE PROJECT</vt:lpstr>
      <vt:lpstr>TECHNOLOGY PLATFORM</vt:lpstr>
      <vt:lpstr>SCALABILITY : This platform can be further extended for a university in recruiting  students.  EFFECTIVENESS : This platform can be easily implemented for personal as well as for commercial use . it will motivate learner to constantly improve their skill set  according to the market demand and also it will create a healthy competition among the learner . recruiter can directly communicate with the learner in particular domain he/she is recruiting for.  ASSUMPTIONS : All skills /certificates mentioned by students are true to his best knowledge as there is no automation to verify the certificates .</vt:lpstr>
      <vt:lpstr>FLOW CHART</vt:lpstr>
      <vt:lpstr>THE WIREFRAME OF THE LANDING PAGE IS SHOWN HERE</vt:lpstr>
      <vt:lpstr>PROFILE PAGE</vt:lpstr>
      <vt:lpstr>PROFILE PAGE - (BADGES)</vt:lpstr>
      <vt:lpstr>SIGN-UP / SIGN-IN PAGE</vt:lpstr>
      <vt:lpstr>TEST PAGE</vt:lpstr>
      <vt:lpstr>MCQ TEST PAGE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WITH GLOBALSHALA 2.0  </dc:title>
  <dc:creator/>
  <cp:lastModifiedBy>KIIT</cp:lastModifiedBy>
  <cp:revision>11</cp:revision>
  <dcterms:created xsi:type="dcterms:W3CDTF">2020-10-10T15:04:00Z</dcterms:created>
  <dcterms:modified xsi:type="dcterms:W3CDTF">2020-11-08T06:42:28Z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