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64" r:id="rId5"/>
    <p:sldId id="258" r:id="rId6"/>
    <p:sldId id="263" r:id="rId7"/>
    <p:sldId id="259" r:id="rId8"/>
    <p:sldId id="260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700-5842-4F75-9655-043FDB449496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FE98-6B59-4C1F-842A-C3F4841D00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700-5842-4F75-9655-043FDB449496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FE98-6B59-4C1F-842A-C3F4841D00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700-5842-4F75-9655-043FDB449496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FE98-6B59-4C1F-842A-C3F4841D00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700-5842-4F75-9655-043FDB449496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FE98-6B59-4C1F-842A-C3F4841D00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700-5842-4F75-9655-043FDB449496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FE98-6B59-4C1F-842A-C3F4841D00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700-5842-4F75-9655-043FDB449496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FE98-6B59-4C1F-842A-C3F4841D00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700-5842-4F75-9655-043FDB449496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FE98-6B59-4C1F-842A-C3F4841D00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700-5842-4F75-9655-043FDB449496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FE98-6B59-4C1F-842A-C3F4841D00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700-5842-4F75-9655-043FDB449496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FE98-6B59-4C1F-842A-C3F4841D00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700-5842-4F75-9655-043FDB449496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0FE98-6B59-4C1F-842A-C3F4841D00A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1C700-5842-4F75-9655-043FDB449496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AA0FE98-6B59-4C1F-842A-C3F4841D0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271C700-5842-4F75-9655-043FDB449496}" type="datetimeFigureOut">
              <a:rPr lang="en-US" smtClean="0"/>
              <a:pPr/>
              <a:t>4/17/2022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A0FE98-6B59-4C1F-842A-C3F4841D00A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COPYRIGHT VS COPYLEFT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2" y="3786190"/>
            <a:ext cx="2815964" cy="785818"/>
          </a:xfrm>
        </p:spPr>
        <p:txBody>
          <a:bodyPr/>
          <a:lstStyle/>
          <a:p>
            <a:r>
              <a:rPr lang="en-IN" dirty="0" smtClean="0"/>
              <a:t>By Nimisha (BCA)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KSHAT\OneDrive\Documents\thank-you-picture-id5989538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lue-Butterfly-PNG-Imag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786" y="2643182"/>
            <a:ext cx="2357455" cy="2000264"/>
          </a:xfrm>
        </p:spPr>
      </p:pic>
      <p:sp>
        <p:nvSpPr>
          <p:cNvPr id="5" name="TextBox 4"/>
          <p:cNvSpPr txBox="1"/>
          <p:nvPr/>
        </p:nvSpPr>
        <p:spPr>
          <a:xfrm>
            <a:off x="1071538" y="1857364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RESOURCE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57488" y="2000240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43570" y="1643050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USER SPACE</a:t>
            </a:r>
          </a:p>
          <a:p>
            <a:r>
              <a:rPr lang="en-IN" dirty="0" smtClean="0"/>
              <a:t>e.g. document etc.</a:t>
            </a:r>
            <a:endParaRPr lang="en-US" dirty="0"/>
          </a:p>
        </p:txBody>
      </p:sp>
      <p:pic>
        <p:nvPicPr>
          <p:cNvPr id="9" name="Picture 8" descr="butterfly on tshir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8" y="2857496"/>
            <a:ext cx="3238892" cy="2810288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85786" y="785794"/>
            <a:ext cx="7872410" cy="78581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/>
          <a:lstStyle/>
          <a:p>
            <a:r>
              <a:rPr lang="en-IN" dirty="0" smtClean="0"/>
              <a:t>What 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928802"/>
            <a:ext cx="8229600" cy="438912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dirty="0" smtClean="0"/>
              <a:t>A copyright is a formal declaration that the owner is the only one with the right to publish, reproduce, or sell a particular artistic work. The protection of a copyright is granted by the government, and covers original literary (writings), dramatic (stage and film) musical, artistic, and other creations.</a:t>
            </a:r>
          </a:p>
          <a:p>
            <a:pPr fontAlgn="base"/>
            <a:r>
              <a:rPr lang="en-US" dirty="0" smtClean="0"/>
              <a:t> For example, assume you bought a DVD of Star Wars – A New Hope, you can use this DVD according to specific rules as defined on the package like playing it at your home with your friends. </a:t>
            </a:r>
          </a:p>
          <a:p>
            <a:pPr fontAlgn="base"/>
            <a:r>
              <a:rPr lang="en-US" dirty="0" smtClean="0"/>
              <a:t>You cannot do anything with it that is </a:t>
            </a:r>
            <a:r>
              <a:rPr lang="en-US" b="1" dirty="0" smtClean="0"/>
              <a:t>not allowed </a:t>
            </a:r>
            <a:r>
              <a:rPr lang="en-US" dirty="0" smtClean="0"/>
              <a:t>by the publisher like </a:t>
            </a:r>
            <a:r>
              <a:rPr lang="en-US" b="1" dirty="0" smtClean="0"/>
              <a:t>copying</a:t>
            </a:r>
            <a:r>
              <a:rPr lang="en-US" dirty="0" smtClean="0"/>
              <a:t> the DVD and give a copy to your friend. This is because the publisher has the copyright of the movie and will probably use you if they know you are copying the DVD. </a:t>
            </a:r>
          </a:p>
          <a:p>
            <a:endParaRPr lang="en-US" dirty="0"/>
          </a:p>
        </p:txBody>
      </p:sp>
      <p:pic>
        <p:nvPicPr>
          <p:cNvPr id="6" name="Picture 5" descr="cr 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714356"/>
            <a:ext cx="3357586" cy="1000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8" y="642918"/>
            <a:ext cx="500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 smtClean="0"/>
              <a:t>?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918" y="571480"/>
            <a:ext cx="5472122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Symbols of copyright</a:t>
            </a:r>
            <a:endParaRPr lang="en-US" dirty="0"/>
          </a:p>
        </p:txBody>
      </p:sp>
      <p:pic>
        <p:nvPicPr>
          <p:cNvPr id="4" name="Picture 3" descr="copyright 2.jpeg"/>
          <p:cNvPicPr>
            <a:picLocks noChangeAspect="1"/>
          </p:cNvPicPr>
          <p:nvPr/>
        </p:nvPicPr>
        <p:blipFill>
          <a:blip r:embed="rId2"/>
          <a:srcRect b="8333"/>
          <a:stretch>
            <a:fillRect/>
          </a:stretch>
        </p:blipFill>
        <p:spPr>
          <a:xfrm>
            <a:off x="1928794" y="1928802"/>
            <a:ext cx="1470660" cy="1571630"/>
          </a:xfrm>
          <a:prstGeom prst="rect">
            <a:avLst/>
          </a:prstGeom>
        </p:spPr>
      </p:pic>
      <p:pic>
        <p:nvPicPr>
          <p:cNvPr id="5" name="Picture 4" descr="copyright 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8" y="1928802"/>
            <a:ext cx="2143140" cy="2143140"/>
          </a:xfrm>
          <a:prstGeom prst="rect">
            <a:avLst/>
          </a:prstGeom>
        </p:spPr>
      </p:pic>
      <p:pic>
        <p:nvPicPr>
          <p:cNvPr id="6" name="Picture 5" descr="cr 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14546" y="4214818"/>
            <a:ext cx="4357718" cy="17545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4500594" cy="1143000"/>
          </a:xfrm>
        </p:spPr>
        <p:txBody>
          <a:bodyPr/>
          <a:lstStyle/>
          <a:p>
            <a:r>
              <a:rPr lang="en-IN" dirty="0" smtClean="0"/>
              <a:t>What 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24" y="2071678"/>
            <a:ext cx="6858048" cy="438912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Copyleft is a general method for making a program free software and requiring all modified and extended versions of the program to be free software as well. The simplest way to make a program free is to put it in the </a:t>
            </a:r>
            <a:r>
              <a:rPr lang="en-US" b="1" dirty="0" smtClean="0"/>
              <a:t>public domain</a:t>
            </a:r>
            <a:r>
              <a:rPr lang="en-US" dirty="0" smtClean="0"/>
              <a:t>, uncopyrighted. This allows people to share the program and their improvements if they are so minded. </a:t>
            </a:r>
          </a:p>
          <a:p>
            <a:pPr fontAlgn="base"/>
            <a:r>
              <a:rPr lang="en-US" dirty="0" smtClean="0"/>
              <a:t>For example, Free-software licenses that use “weak” copyleft include the GNU Lesser General Public License and the Mozilla Public License. Examples of non-copyleft (“permissive”) free-software licenses include the X11 license, Apache license, and the BSD licenses.</a:t>
            </a:r>
          </a:p>
          <a:p>
            <a:pPr fontAlgn="base">
              <a:buNone/>
            </a:pPr>
            <a:endParaRPr lang="en-US" dirty="0" smtClean="0"/>
          </a:p>
        </p:txBody>
      </p:sp>
      <p:pic>
        <p:nvPicPr>
          <p:cNvPr id="4" name="Picture 3" descr="copyleft.jpeg"/>
          <p:cNvPicPr>
            <a:picLocks noChangeAspect="1"/>
          </p:cNvPicPr>
          <p:nvPr/>
        </p:nvPicPr>
        <p:blipFill>
          <a:blip r:embed="rId2"/>
          <a:srcRect l="9524" t="5263" r="9524" b="10526"/>
          <a:stretch>
            <a:fillRect/>
          </a:stretch>
        </p:blipFill>
        <p:spPr>
          <a:xfrm>
            <a:off x="2643174" y="714356"/>
            <a:ext cx="1214446" cy="1143008"/>
          </a:xfrm>
          <a:prstGeom prst="rect">
            <a:avLst/>
          </a:prstGeom>
        </p:spPr>
      </p:pic>
      <p:pic>
        <p:nvPicPr>
          <p:cNvPr id="5" name="Picture 4" descr="cl 1.png"/>
          <p:cNvPicPr>
            <a:picLocks noChangeAspect="1"/>
          </p:cNvPicPr>
          <p:nvPr/>
        </p:nvPicPr>
        <p:blipFill>
          <a:blip r:embed="rId3" cstate="print"/>
          <a:srcRect l="14844" t="71094" r="1953" b="1953"/>
          <a:stretch>
            <a:fillRect/>
          </a:stretch>
        </p:blipFill>
        <p:spPr>
          <a:xfrm>
            <a:off x="3857620" y="1071546"/>
            <a:ext cx="2286016" cy="7143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72198" y="857232"/>
            <a:ext cx="500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/>
              <a:t>?</a:t>
            </a:r>
            <a:endParaRPr lang="en-US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Symbols of copyleft:</a:t>
            </a:r>
            <a:endParaRPr lang="en-US" dirty="0"/>
          </a:p>
        </p:txBody>
      </p:sp>
      <p:pic>
        <p:nvPicPr>
          <p:cNvPr id="3" name="Picture 2" descr="copylef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32" y="1857364"/>
            <a:ext cx="2034540" cy="2034540"/>
          </a:xfrm>
          <a:prstGeom prst="rect">
            <a:avLst/>
          </a:prstGeom>
        </p:spPr>
      </p:pic>
      <p:pic>
        <p:nvPicPr>
          <p:cNvPr id="4" name="Picture 3" descr="pd 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28860" y="4071942"/>
            <a:ext cx="4429156" cy="135732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2071678"/>
            <a:ext cx="178595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 between Copyright and Copyleft in FOSS: 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2"/>
          <a:ext cx="8229600" cy="430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338"/>
                <a:gridCol w="3643338"/>
                <a:gridCol w="3971924"/>
              </a:tblGrid>
              <a:tr h="49026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S.No.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Copyright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Copyleft</a:t>
                      </a:r>
                    </a:p>
                  </a:txBody>
                  <a:tcPr marL="76200" marR="76200" marT="76200" marB="76200" anchor="ctr"/>
                </a:tc>
              </a:tr>
              <a:tr h="128946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1.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Copyright is the right that enable you to prevent unauthorized copying or selling of your work.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Whereas Copyleft is a method using which you can modify the software or documentation and distribute it back to the open-source community.</a:t>
                      </a:r>
                    </a:p>
                  </a:txBody>
                  <a:tcPr marL="76200" marR="76200" marT="106680" marB="106680" anchor="ctr"/>
                </a:tc>
              </a:tr>
              <a:tr h="78577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2.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In Copyright the work is original and not the copy of other.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On the other hand Copyleft comes with an idea of collaboration.</a:t>
                      </a:r>
                    </a:p>
                  </a:txBody>
                  <a:tcPr marL="76200" marR="76200" marT="106680" marB="106680" anchor="ctr"/>
                </a:tc>
              </a:tr>
              <a:tr h="103761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3.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Copyrights protects you original ideas from others access.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While Copyleft allows you to make changes to other ideas and give them back.</a:t>
                      </a:r>
                    </a:p>
                  </a:txBody>
                  <a:tcPr marL="76200" marR="76200" marT="106680" marB="106680" anchor="ctr"/>
                </a:tc>
              </a:tr>
              <a:tr h="5339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4.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Copyright is all about granting individual permission.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Copyleft is all about user freedom.</a:t>
                      </a:r>
                    </a:p>
                  </a:txBody>
                  <a:tcPr marL="76200" marR="76200" marT="106680" marB="10668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28624" y="1000124"/>
          <a:ext cx="8429655" cy="4291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542"/>
                <a:gridCol w="3585555"/>
                <a:gridCol w="4185558"/>
              </a:tblGrid>
              <a:tr h="57349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S.No.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Copyright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Copyleft</a:t>
                      </a:r>
                    </a:p>
                  </a:txBody>
                  <a:tcPr marL="76200" marR="76200" marT="76200" marB="76200" anchor="ctr"/>
                </a:tc>
              </a:tr>
              <a:tr h="121377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5.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You can apply Copyright protection both to work that you have published into the public domain and work that you have not published.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While Copyleft allows users to distribute derivative works under a license that offers the same rights as the original work.</a:t>
                      </a:r>
                    </a:p>
                  </a:txBody>
                  <a:tcPr marL="76200" marR="76200" marT="106680" marB="106680" anchor="ctr"/>
                </a:tc>
              </a:tr>
              <a:tr h="180298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6.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Examples of Copyright: Suppose you made a movie, now if anyone else wants to make its sequel, he has to buy copyright from you.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Examples of Copyleft: Red Hat Enterprise Linux is a good practical example of copyleft. Which is a commercial operating system. Users are free to modify and redistribute the source code but they are not allowed to resell it.</a:t>
                      </a:r>
                    </a:p>
                  </a:txBody>
                  <a:tcPr marL="76200" marR="76200" marT="106680" marB="106680" anchor="ctr"/>
                </a:tc>
              </a:tr>
              <a:tr h="62456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7.</a:t>
                      </a:r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It is denoted by </a:t>
                      </a:r>
                      <a:r>
                        <a:rPr lang="en-US" sz="1600" b="0" dirty="0" smtClean="0"/>
                        <a:t>©</a:t>
                      </a:r>
                    </a:p>
                    <a:p>
                      <a:pPr algn="l" fontAlgn="base"/>
                      <a:endParaRPr lang="en-US" sz="1600" b="0" dirty="0"/>
                    </a:p>
                  </a:txBody>
                  <a:tcPr marL="76200" marR="76200" marT="106680" marB="10668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600" b="0" dirty="0"/>
                        <a:t>It is denoted by mirror image of copyright symbol.</a:t>
                      </a:r>
                    </a:p>
                  </a:txBody>
                  <a:tcPr marL="76200" marR="76200" marT="106680" marB="10668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214290"/>
            <a:ext cx="4572032" cy="78581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Respect the author</a:t>
            </a:r>
            <a:endParaRPr lang="en-US" dirty="0"/>
          </a:p>
        </p:txBody>
      </p:sp>
      <p:pic>
        <p:nvPicPr>
          <p:cNvPr id="6" name="Content Placeholder 5" descr="png 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8794" y="1000108"/>
            <a:ext cx="5067300" cy="533400"/>
          </a:xfrm>
        </p:spPr>
      </p:pic>
      <p:pic>
        <p:nvPicPr>
          <p:cNvPr id="7" name="Picture 6" descr="png 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298" y="1428736"/>
            <a:ext cx="3786214" cy="3429024"/>
          </a:xfrm>
          <a:prstGeom prst="rect">
            <a:avLst/>
          </a:prstGeom>
        </p:spPr>
      </p:pic>
      <p:pic>
        <p:nvPicPr>
          <p:cNvPr id="8" name="Picture 7" descr="png 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46" y="4572008"/>
            <a:ext cx="4857784" cy="2125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146</TotalTime>
  <Words>461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COPYRIGHT VS COPYLEFT</vt:lpstr>
      <vt:lpstr>INTRODUCTION</vt:lpstr>
      <vt:lpstr>What is </vt:lpstr>
      <vt:lpstr>Symbols of copyright</vt:lpstr>
      <vt:lpstr>What is </vt:lpstr>
      <vt:lpstr>Symbols of copyleft:</vt:lpstr>
      <vt:lpstr>Difference between Copyright and Copyleft in FOSS: </vt:lpstr>
      <vt:lpstr>Slide 8</vt:lpstr>
      <vt:lpstr>Respect the author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VS COPYLEFT</dc:title>
  <dc:creator>NIMISHA</dc:creator>
  <cp:lastModifiedBy>NIMISHA</cp:lastModifiedBy>
  <cp:revision>17</cp:revision>
  <dcterms:created xsi:type="dcterms:W3CDTF">2022-04-15T04:53:10Z</dcterms:created>
  <dcterms:modified xsi:type="dcterms:W3CDTF">2022-04-17T13:44:38Z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