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A9828-7F3C-4C6E-A66A-52ABA1DDB27D}" type="doc">
      <dgm:prSet loTypeId="urn:microsoft.com/office/officeart/2016/7/layout/HexagonTimeline" loCatId="process" qsTypeId="urn:microsoft.com/office/officeart/2005/8/quickstyle/simple1" qsCatId="simple" csTypeId="urn:microsoft.com/office/officeart/2005/8/colors/accent2_2" csCatId="accent2" phldr="1"/>
      <dgm:spPr/>
      <dgm:t>
        <a:bodyPr/>
        <a:lstStyle/>
        <a:p>
          <a:endParaRPr lang="en-US"/>
        </a:p>
      </dgm:t>
    </dgm:pt>
    <dgm:pt modelId="{EAB29467-D3E4-4A6E-89AA-9B416ACD6C23}">
      <dgm:prSet/>
      <dgm:spPr/>
      <dgm:t>
        <a:bodyPr/>
        <a:lstStyle/>
        <a:p>
          <a:r>
            <a:rPr lang="en-US" dirty="0"/>
            <a:t>2000</a:t>
          </a:r>
        </a:p>
      </dgm:t>
    </dgm:pt>
    <dgm:pt modelId="{CE3D0AC4-7D79-4C23-B83B-ACACDFE01506}" type="parTrans" cxnId="{648725D9-9DD4-407F-A7BA-867B048F770E}">
      <dgm:prSet/>
      <dgm:spPr/>
      <dgm:t>
        <a:bodyPr/>
        <a:lstStyle/>
        <a:p>
          <a:endParaRPr lang="en-US"/>
        </a:p>
      </dgm:t>
    </dgm:pt>
    <dgm:pt modelId="{769D3870-4955-4657-85A0-FCF88FF5C82D}" type="sibTrans" cxnId="{648725D9-9DD4-407F-A7BA-867B048F770E}">
      <dgm:prSet/>
      <dgm:spPr/>
      <dgm:t>
        <a:bodyPr/>
        <a:lstStyle/>
        <a:p>
          <a:endParaRPr lang="en-US"/>
        </a:p>
      </dgm:t>
    </dgm:pt>
    <dgm:pt modelId="{1D8255D5-7BE1-44BD-9950-990B965A9462}">
      <dgm:prSet/>
      <dgm:spPr/>
      <dgm:t>
        <a:bodyPr/>
        <a:lstStyle/>
        <a:p>
          <a:r>
            <a:rPr lang="en-US"/>
            <a:t>In 2000, the Linux Foundation was founded. It became on of the biggest and most influential open-source software foundations with a $100 million in revenue.</a:t>
          </a:r>
        </a:p>
      </dgm:t>
    </dgm:pt>
    <dgm:pt modelId="{E84D1C5E-D53C-4D33-8492-07C7ACCC77D5}" type="parTrans" cxnId="{B2A8E719-7E53-4DB1-9F73-4F7C33CA963E}">
      <dgm:prSet/>
      <dgm:spPr/>
      <dgm:t>
        <a:bodyPr/>
        <a:lstStyle/>
        <a:p>
          <a:endParaRPr lang="en-US"/>
        </a:p>
      </dgm:t>
    </dgm:pt>
    <dgm:pt modelId="{99F3E170-9F78-42C9-B11C-23B0F9C15538}" type="sibTrans" cxnId="{B2A8E719-7E53-4DB1-9F73-4F7C33CA963E}">
      <dgm:prSet/>
      <dgm:spPr/>
      <dgm:t>
        <a:bodyPr/>
        <a:lstStyle/>
        <a:p>
          <a:endParaRPr lang="en-US"/>
        </a:p>
      </dgm:t>
    </dgm:pt>
    <dgm:pt modelId="{A77A6B42-B658-4155-9052-E9DBF1571713}">
      <dgm:prSet/>
      <dgm:spPr/>
      <dgm:t>
        <a:bodyPr/>
        <a:lstStyle/>
        <a:p>
          <a:r>
            <a:rPr lang="en-US"/>
            <a:t>2001</a:t>
          </a:r>
        </a:p>
      </dgm:t>
    </dgm:pt>
    <dgm:pt modelId="{2ED017F3-4565-44FE-93B6-719982363165}" type="parTrans" cxnId="{F68F0713-1E50-486A-B8D8-3639CF6E414B}">
      <dgm:prSet/>
      <dgm:spPr/>
      <dgm:t>
        <a:bodyPr/>
        <a:lstStyle/>
        <a:p>
          <a:endParaRPr lang="en-US"/>
        </a:p>
      </dgm:t>
    </dgm:pt>
    <dgm:pt modelId="{0F4C70FE-489A-483F-8C6B-1194B06DC2AE}" type="sibTrans" cxnId="{F68F0713-1E50-486A-B8D8-3639CF6E414B}">
      <dgm:prSet/>
      <dgm:spPr/>
      <dgm:t>
        <a:bodyPr/>
        <a:lstStyle/>
        <a:p>
          <a:endParaRPr lang="en-US"/>
        </a:p>
      </dgm:t>
    </dgm:pt>
    <dgm:pt modelId="{CCE7FDC9-1098-4C60-AF6B-9E1A7EC2261D}">
      <dgm:prSet/>
      <dgm:spPr/>
      <dgm:t>
        <a:bodyPr/>
        <a:lstStyle/>
        <a:p>
          <a:r>
            <a:rPr lang="en-US"/>
            <a:t>In 2001, the Python Software Foundation was founded. To this date, the foundation remains committed to developing Python in the open.</a:t>
          </a:r>
        </a:p>
      </dgm:t>
    </dgm:pt>
    <dgm:pt modelId="{7054C3F8-1D9B-47AA-B8CA-726DFC8368CF}" type="parTrans" cxnId="{4D584C04-D3E3-4F91-887B-6FB45444D880}">
      <dgm:prSet/>
      <dgm:spPr/>
      <dgm:t>
        <a:bodyPr/>
        <a:lstStyle/>
        <a:p>
          <a:endParaRPr lang="en-US"/>
        </a:p>
      </dgm:t>
    </dgm:pt>
    <dgm:pt modelId="{A514F256-0A36-466E-9E04-91FDBD5A254C}" type="sibTrans" cxnId="{4D584C04-D3E3-4F91-887B-6FB45444D880}">
      <dgm:prSet/>
      <dgm:spPr/>
      <dgm:t>
        <a:bodyPr/>
        <a:lstStyle/>
        <a:p>
          <a:endParaRPr lang="en-US"/>
        </a:p>
      </dgm:t>
    </dgm:pt>
    <dgm:pt modelId="{73822E6B-2821-403D-A09A-DF7065770113}">
      <dgm:prSet/>
      <dgm:spPr/>
      <dgm:t>
        <a:bodyPr/>
        <a:lstStyle/>
        <a:p>
          <a:r>
            <a:rPr lang="en-US"/>
            <a:t>2005</a:t>
          </a:r>
        </a:p>
      </dgm:t>
    </dgm:pt>
    <dgm:pt modelId="{D693077C-E66C-4F44-88A7-133D1220B63D}" type="parTrans" cxnId="{44DFFED4-D1A4-4AAB-B203-EA8F4E9CDFD7}">
      <dgm:prSet/>
      <dgm:spPr/>
      <dgm:t>
        <a:bodyPr/>
        <a:lstStyle/>
        <a:p>
          <a:endParaRPr lang="en-US"/>
        </a:p>
      </dgm:t>
    </dgm:pt>
    <dgm:pt modelId="{E38A2587-439A-44F3-B9C3-B12B0B66F770}" type="sibTrans" cxnId="{44DFFED4-D1A4-4AAB-B203-EA8F4E9CDFD7}">
      <dgm:prSet/>
      <dgm:spPr/>
      <dgm:t>
        <a:bodyPr/>
        <a:lstStyle/>
        <a:p>
          <a:endParaRPr lang="en-US"/>
        </a:p>
      </dgm:t>
    </dgm:pt>
    <dgm:pt modelId="{25EE6422-7D14-4A2E-83B5-95AC54B1CA0F}">
      <dgm:prSet/>
      <dgm:spPr/>
      <dgm:t>
        <a:bodyPr/>
        <a:lstStyle/>
        <a:p>
          <a:r>
            <a:rPr lang="en-US"/>
            <a:t>In 2005, Linus Torvalds created the initial version of Git, an open-source version control system to speed up the distributed development of the Linux kernel.</a:t>
          </a:r>
        </a:p>
      </dgm:t>
    </dgm:pt>
    <dgm:pt modelId="{A8864EBA-CC2B-426F-8EBA-5C361658A5DE}" type="parTrans" cxnId="{646B4706-F5FA-441D-8FFD-B6719AA9BF65}">
      <dgm:prSet/>
      <dgm:spPr/>
      <dgm:t>
        <a:bodyPr/>
        <a:lstStyle/>
        <a:p>
          <a:endParaRPr lang="en-US"/>
        </a:p>
      </dgm:t>
    </dgm:pt>
    <dgm:pt modelId="{96E5D613-11FA-4313-B143-BD597CC63227}" type="sibTrans" cxnId="{646B4706-F5FA-441D-8FFD-B6719AA9BF65}">
      <dgm:prSet/>
      <dgm:spPr/>
      <dgm:t>
        <a:bodyPr/>
        <a:lstStyle/>
        <a:p>
          <a:endParaRPr lang="en-US"/>
        </a:p>
      </dgm:t>
    </dgm:pt>
    <dgm:pt modelId="{53CDB640-AE57-4507-8F55-55C75EBE1D61}">
      <dgm:prSet/>
      <dgm:spPr/>
      <dgm:t>
        <a:bodyPr/>
        <a:lstStyle/>
        <a:p>
          <a:r>
            <a:rPr lang="en-US"/>
            <a:t>2008</a:t>
          </a:r>
        </a:p>
      </dgm:t>
    </dgm:pt>
    <dgm:pt modelId="{F52F5EEA-8D83-46F9-BFCC-5B12F4CCAD31}" type="parTrans" cxnId="{C3238E6C-6E06-4C2F-84D6-DA19D77D83AF}">
      <dgm:prSet/>
      <dgm:spPr/>
      <dgm:t>
        <a:bodyPr/>
        <a:lstStyle/>
        <a:p>
          <a:endParaRPr lang="en-US"/>
        </a:p>
      </dgm:t>
    </dgm:pt>
    <dgm:pt modelId="{0B1CEE60-4133-4C10-852D-CA31057B1B1E}" type="sibTrans" cxnId="{C3238E6C-6E06-4C2F-84D6-DA19D77D83AF}">
      <dgm:prSet/>
      <dgm:spPr/>
      <dgm:t>
        <a:bodyPr/>
        <a:lstStyle/>
        <a:p>
          <a:endParaRPr lang="en-US"/>
        </a:p>
      </dgm:t>
    </dgm:pt>
    <dgm:pt modelId="{C8F1C0CB-1BA1-499D-904C-D93B5CACFD7E}">
      <dgm:prSet/>
      <dgm:spPr/>
      <dgm:t>
        <a:bodyPr/>
        <a:lstStyle/>
        <a:p>
          <a:r>
            <a:rPr lang="en-US"/>
            <a:t>In 2008, GitHub.com was launched - a central platform for source code development based on Git.</a:t>
          </a:r>
        </a:p>
      </dgm:t>
    </dgm:pt>
    <dgm:pt modelId="{4C7D02E2-CAE9-4469-B04E-41C582E99370}" type="parTrans" cxnId="{19109F7C-3080-4B1E-A492-B05644062285}">
      <dgm:prSet/>
      <dgm:spPr/>
      <dgm:t>
        <a:bodyPr/>
        <a:lstStyle/>
        <a:p>
          <a:endParaRPr lang="en-US"/>
        </a:p>
      </dgm:t>
    </dgm:pt>
    <dgm:pt modelId="{14876C6D-318E-41F0-8B6E-D3F371D119BF}" type="sibTrans" cxnId="{19109F7C-3080-4B1E-A492-B05644062285}">
      <dgm:prSet/>
      <dgm:spPr/>
      <dgm:t>
        <a:bodyPr/>
        <a:lstStyle/>
        <a:p>
          <a:endParaRPr lang="en-US"/>
        </a:p>
      </dgm:t>
    </dgm:pt>
    <dgm:pt modelId="{FE3F2D2F-B9E1-4B86-8A48-BE88DE2765D6}">
      <dgm:prSet/>
      <dgm:spPr/>
      <dgm:t>
        <a:bodyPr/>
        <a:lstStyle/>
        <a:p>
          <a:r>
            <a:rPr lang="en-US"/>
            <a:t>2008</a:t>
          </a:r>
        </a:p>
      </dgm:t>
    </dgm:pt>
    <dgm:pt modelId="{5BE72AC8-A19B-4A51-BEB2-229CAB54A193}" type="parTrans" cxnId="{46D28B92-F874-4B6A-94E7-B1D13809A416}">
      <dgm:prSet/>
      <dgm:spPr/>
      <dgm:t>
        <a:bodyPr/>
        <a:lstStyle/>
        <a:p>
          <a:endParaRPr lang="en-US"/>
        </a:p>
      </dgm:t>
    </dgm:pt>
    <dgm:pt modelId="{36CA94EF-049A-4D08-A4A0-ABE49079B7F1}" type="sibTrans" cxnId="{46D28B92-F874-4B6A-94E7-B1D13809A416}">
      <dgm:prSet/>
      <dgm:spPr/>
      <dgm:t>
        <a:bodyPr/>
        <a:lstStyle/>
        <a:p>
          <a:endParaRPr lang="en-US"/>
        </a:p>
      </dgm:t>
    </dgm:pt>
    <dgm:pt modelId="{EB341087-E88E-4AC8-9701-1B96311F5371}">
      <dgm:prSet/>
      <dgm:spPr/>
      <dgm:t>
        <a:bodyPr/>
        <a:lstStyle/>
        <a:p>
          <a:r>
            <a:rPr lang="en-US"/>
            <a:t>Also in 2008, Google released the first version of Android, today’s most used mobile operating system.</a:t>
          </a:r>
        </a:p>
      </dgm:t>
    </dgm:pt>
    <dgm:pt modelId="{91CF6F84-B687-4326-9903-E33C1404B6DE}" type="parTrans" cxnId="{A9702A27-EB5F-4B1C-98DA-3CD372C23030}">
      <dgm:prSet/>
      <dgm:spPr/>
      <dgm:t>
        <a:bodyPr/>
        <a:lstStyle/>
        <a:p>
          <a:endParaRPr lang="en-US"/>
        </a:p>
      </dgm:t>
    </dgm:pt>
    <dgm:pt modelId="{34002C47-44B7-4BF5-BE42-77CBEF22264B}" type="sibTrans" cxnId="{A9702A27-EB5F-4B1C-98DA-3CD372C23030}">
      <dgm:prSet/>
      <dgm:spPr/>
      <dgm:t>
        <a:bodyPr/>
        <a:lstStyle/>
        <a:p>
          <a:endParaRPr lang="en-US"/>
        </a:p>
      </dgm:t>
    </dgm:pt>
    <dgm:pt modelId="{22162B21-24D2-4B54-A747-9DA966FF5A2A}" type="pres">
      <dgm:prSet presAssocID="{C48A9828-7F3C-4C6E-A66A-52ABA1DDB27D}" presName="Name0" presStyleCnt="0">
        <dgm:presLayoutVars>
          <dgm:chMax/>
          <dgm:chPref/>
          <dgm:animLvl val="lvl"/>
        </dgm:presLayoutVars>
      </dgm:prSet>
      <dgm:spPr/>
    </dgm:pt>
    <dgm:pt modelId="{703FD96D-04A9-4195-9751-8D93CE053A21}" type="pres">
      <dgm:prSet presAssocID="{EAB29467-D3E4-4A6E-89AA-9B416ACD6C23}" presName="composite" presStyleCnt="0"/>
      <dgm:spPr/>
    </dgm:pt>
    <dgm:pt modelId="{0455D550-2F8C-4ADC-93EA-1D05E5961090}" type="pres">
      <dgm:prSet presAssocID="{EAB29467-D3E4-4A6E-89AA-9B416ACD6C23}" presName="Parent1" presStyleLbl="alignNode1" presStyleIdx="0" presStyleCnt="5">
        <dgm:presLayoutVars>
          <dgm:chMax val="1"/>
          <dgm:chPref val="1"/>
          <dgm:bulletEnabled val="1"/>
        </dgm:presLayoutVars>
      </dgm:prSet>
      <dgm:spPr/>
    </dgm:pt>
    <dgm:pt modelId="{0AE5A726-9DB9-4097-9988-2D7C06BA865F}" type="pres">
      <dgm:prSet presAssocID="{EAB29467-D3E4-4A6E-89AA-9B416ACD6C23}" presName="Childtext1" presStyleLbl="revTx" presStyleIdx="0" presStyleCnt="5">
        <dgm:presLayoutVars>
          <dgm:chMax val="0"/>
          <dgm:chPref val="0"/>
          <dgm:bulletEnabled/>
        </dgm:presLayoutVars>
      </dgm:prSet>
      <dgm:spPr/>
    </dgm:pt>
    <dgm:pt modelId="{FD335DE0-D33E-4D98-A451-5271579F5126}" type="pres">
      <dgm:prSet presAssocID="{EAB29467-D3E4-4A6E-89AA-9B416ACD6C23}"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05E85339-6433-4867-A78B-FC130507B1CE}" type="pres">
      <dgm:prSet presAssocID="{EAB29467-D3E4-4A6E-89AA-9B416ACD6C23}" presName="ConnectLineEnd" presStyleLbl="node1" presStyleIdx="0" presStyleCnt="5"/>
      <dgm:spPr/>
    </dgm:pt>
    <dgm:pt modelId="{5574B78A-317E-48D3-8AC8-BB7485D7093C}" type="pres">
      <dgm:prSet presAssocID="{EAB29467-D3E4-4A6E-89AA-9B416ACD6C23}" presName="EmptyPane" presStyleCnt="0"/>
      <dgm:spPr/>
    </dgm:pt>
    <dgm:pt modelId="{06D12322-39BC-4436-94F7-D8C31D84A0C4}" type="pres">
      <dgm:prSet presAssocID="{769D3870-4955-4657-85A0-FCF88FF5C82D}" presName="spaceBetweenRectangles" presStyleLbl="fgAcc1" presStyleIdx="0" presStyleCnt="4"/>
      <dgm:spPr/>
    </dgm:pt>
    <dgm:pt modelId="{E40DB3E9-9BFB-4F14-B94B-F76ECC2EFC6F}" type="pres">
      <dgm:prSet presAssocID="{A77A6B42-B658-4155-9052-E9DBF1571713}" presName="composite" presStyleCnt="0"/>
      <dgm:spPr/>
    </dgm:pt>
    <dgm:pt modelId="{DCAA8530-3C3F-42C0-B00D-C93BC4F89CBF}" type="pres">
      <dgm:prSet presAssocID="{A77A6B42-B658-4155-9052-E9DBF1571713}" presName="Parent1" presStyleLbl="alignNode1" presStyleIdx="1" presStyleCnt="5">
        <dgm:presLayoutVars>
          <dgm:chMax val="1"/>
          <dgm:chPref val="1"/>
          <dgm:bulletEnabled val="1"/>
        </dgm:presLayoutVars>
      </dgm:prSet>
      <dgm:spPr/>
    </dgm:pt>
    <dgm:pt modelId="{E0A18BA6-064D-4E73-9DD0-2D488DB06D5A}" type="pres">
      <dgm:prSet presAssocID="{A77A6B42-B658-4155-9052-E9DBF1571713}" presName="Childtext1" presStyleLbl="revTx" presStyleIdx="1" presStyleCnt="5">
        <dgm:presLayoutVars>
          <dgm:chMax val="0"/>
          <dgm:chPref val="0"/>
          <dgm:bulletEnabled/>
        </dgm:presLayoutVars>
      </dgm:prSet>
      <dgm:spPr/>
    </dgm:pt>
    <dgm:pt modelId="{A8E284B0-F673-4A11-945D-EAACFF03B220}" type="pres">
      <dgm:prSet presAssocID="{A77A6B42-B658-4155-9052-E9DBF1571713}" presName="ConnectLine" presStyleLbl="sibTrans1D1" presStyleIdx="1" presStyleCnt="5"/>
      <dgm:spPr>
        <a:noFill/>
        <a:ln w="12700" cap="flat" cmpd="sng" algn="ctr">
          <a:solidFill>
            <a:schemeClr val="accent2">
              <a:hueOff val="0"/>
              <a:satOff val="0"/>
              <a:lumOff val="0"/>
              <a:alphaOff val="0"/>
            </a:schemeClr>
          </a:solidFill>
          <a:prstDash val="dash"/>
          <a:miter lim="800000"/>
        </a:ln>
        <a:effectLst/>
      </dgm:spPr>
    </dgm:pt>
    <dgm:pt modelId="{568A14FF-E3FA-4395-864E-86BD1BDFE676}" type="pres">
      <dgm:prSet presAssocID="{A77A6B42-B658-4155-9052-E9DBF1571713}" presName="ConnectLineEnd" presStyleLbl="node1" presStyleIdx="1" presStyleCnt="5"/>
      <dgm:spPr/>
    </dgm:pt>
    <dgm:pt modelId="{E46D91F5-28C8-4448-928D-6C0561792CDF}" type="pres">
      <dgm:prSet presAssocID="{A77A6B42-B658-4155-9052-E9DBF1571713}" presName="EmptyPane" presStyleCnt="0"/>
      <dgm:spPr/>
    </dgm:pt>
    <dgm:pt modelId="{2F16F1A5-AF73-431D-BA7B-CA04D5760CC3}" type="pres">
      <dgm:prSet presAssocID="{0F4C70FE-489A-483F-8C6B-1194B06DC2AE}" presName="spaceBetweenRectangles" presStyleLbl="fgAcc1" presStyleIdx="1" presStyleCnt="4"/>
      <dgm:spPr/>
    </dgm:pt>
    <dgm:pt modelId="{983F7C69-C2DE-494D-BF4A-FCAB37F175D4}" type="pres">
      <dgm:prSet presAssocID="{73822E6B-2821-403D-A09A-DF7065770113}" presName="composite" presStyleCnt="0"/>
      <dgm:spPr/>
    </dgm:pt>
    <dgm:pt modelId="{751ABA31-EB89-4DCA-A5F7-70D25995DD65}" type="pres">
      <dgm:prSet presAssocID="{73822E6B-2821-403D-A09A-DF7065770113}" presName="Parent1" presStyleLbl="alignNode1" presStyleIdx="2" presStyleCnt="5">
        <dgm:presLayoutVars>
          <dgm:chMax val="1"/>
          <dgm:chPref val="1"/>
          <dgm:bulletEnabled val="1"/>
        </dgm:presLayoutVars>
      </dgm:prSet>
      <dgm:spPr/>
    </dgm:pt>
    <dgm:pt modelId="{2F5222D2-9F78-47D0-B237-0D2F5782E0AA}" type="pres">
      <dgm:prSet presAssocID="{73822E6B-2821-403D-A09A-DF7065770113}" presName="Childtext1" presStyleLbl="revTx" presStyleIdx="2" presStyleCnt="5">
        <dgm:presLayoutVars>
          <dgm:chMax val="0"/>
          <dgm:chPref val="0"/>
          <dgm:bulletEnabled/>
        </dgm:presLayoutVars>
      </dgm:prSet>
      <dgm:spPr/>
    </dgm:pt>
    <dgm:pt modelId="{2DA7B641-1BC3-4D4F-939E-962A4442FFE3}" type="pres">
      <dgm:prSet presAssocID="{73822E6B-2821-403D-A09A-DF7065770113}" presName="ConnectLine" presStyleLbl="sibTrans1D1" presStyleIdx="2" presStyleCnt="5"/>
      <dgm:spPr>
        <a:noFill/>
        <a:ln w="12700" cap="flat" cmpd="sng" algn="ctr">
          <a:solidFill>
            <a:schemeClr val="accent2">
              <a:hueOff val="0"/>
              <a:satOff val="0"/>
              <a:lumOff val="0"/>
              <a:alphaOff val="0"/>
            </a:schemeClr>
          </a:solidFill>
          <a:prstDash val="dash"/>
          <a:miter lim="800000"/>
        </a:ln>
        <a:effectLst/>
      </dgm:spPr>
    </dgm:pt>
    <dgm:pt modelId="{2978452C-AD43-412E-8F80-2739B19799B8}" type="pres">
      <dgm:prSet presAssocID="{73822E6B-2821-403D-A09A-DF7065770113}" presName="ConnectLineEnd" presStyleLbl="node1" presStyleIdx="2" presStyleCnt="5"/>
      <dgm:spPr/>
    </dgm:pt>
    <dgm:pt modelId="{BE23EBF9-A92B-4B0B-A250-F8E8310BC564}" type="pres">
      <dgm:prSet presAssocID="{73822E6B-2821-403D-A09A-DF7065770113}" presName="EmptyPane" presStyleCnt="0"/>
      <dgm:spPr/>
    </dgm:pt>
    <dgm:pt modelId="{59C3FBCD-1DFA-452C-A883-B8A2AD7F7484}" type="pres">
      <dgm:prSet presAssocID="{E38A2587-439A-44F3-B9C3-B12B0B66F770}" presName="spaceBetweenRectangles" presStyleLbl="fgAcc1" presStyleIdx="2" presStyleCnt="4"/>
      <dgm:spPr/>
    </dgm:pt>
    <dgm:pt modelId="{2E436113-B1B5-41BD-8DE8-4174A47F5D46}" type="pres">
      <dgm:prSet presAssocID="{53CDB640-AE57-4507-8F55-55C75EBE1D61}" presName="composite" presStyleCnt="0"/>
      <dgm:spPr/>
    </dgm:pt>
    <dgm:pt modelId="{0AD978DC-5965-4F24-9B3C-D794665A87AE}" type="pres">
      <dgm:prSet presAssocID="{53CDB640-AE57-4507-8F55-55C75EBE1D61}" presName="Parent1" presStyleLbl="alignNode1" presStyleIdx="3" presStyleCnt="5">
        <dgm:presLayoutVars>
          <dgm:chMax val="1"/>
          <dgm:chPref val="1"/>
          <dgm:bulletEnabled val="1"/>
        </dgm:presLayoutVars>
      </dgm:prSet>
      <dgm:spPr/>
    </dgm:pt>
    <dgm:pt modelId="{EA2365CC-9F76-4C7B-B3E2-968F8F7A7423}" type="pres">
      <dgm:prSet presAssocID="{53CDB640-AE57-4507-8F55-55C75EBE1D61}" presName="Childtext1" presStyleLbl="revTx" presStyleIdx="3" presStyleCnt="5">
        <dgm:presLayoutVars>
          <dgm:chMax val="0"/>
          <dgm:chPref val="0"/>
          <dgm:bulletEnabled/>
        </dgm:presLayoutVars>
      </dgm:prSet>
      <dgm:spPr/>
    </dgm:pt>
    <dgm:pt modelId="{2E5AB742-BDC7-43A5-BECE-A1BD9678542F}" type="pres">
      <dgm:prSet presAssocID="{53CDB640-AE57-4507-8F55-55C75EBE1D61}" presName="ConnectLine" presStyleLbl="sibTrans1D1" presStyleIdx="3" presStyleCnt="5"/>
      <dgm:spPr>
        <a:noFill/>
        <a:ln w="12700" cap="flat" cmpd="sng" algn="ctr">
          <a:solidFill>
            <a:schemeClr val="accent2">
              <a:hueOff val="0"/>
              <a:satOff val="0"/>
              <a:lumOff val="0"/>
              <a:alphaOff val="0"/>
            </a:schemeClr>
          </a:solidFill>
          <a:prstDash val="dash"/>
          <a:miter lim="800000"/>
        </a:ln>
        <a:effectLst/>
      </dgm:spPr>
    </dgm:pt>
    <dgm:pt modelId="{9D376F51-32A4-4221-8F7F-E5602047E418}" type="pres">
      <dgm:prSet presAssocID="{53CDB640-AE57-4507-8F55-55C75EBE1D61}" presName="ConnectLineEnd" presStyleLbl="node1" presStyleIdx="3" presStyleCnt="5"/>
      <dgm:spPr/>
    </dgm:pt>
    <dgm:pt modelId="{A429BAD2-425D-4A33-85BC-DD8E3BB2AB3D}" type="pres">
      <dgm:prSet presAssocID="{53CDB640-AE57-4507-8F55-55C75EBE1D61}" presName="EmptyPane" presStyleCnt="0"/>
      <dgm:spPr/>
    </dgm:pt>
    <dgm:pt modelId="{29C880D5-55D4-4914-A98E-C61EE9FB1BBD}" type="pres">
      <dgm:prSet presAssocID="{0B1CEE60-4133-4C10-852D-CA31057B1B1E}" presName="spaceBetweenRectangles" presStyleLbl="fgAcc1" presStyleIdx="3" presStyleCnt="4"/>
      <dgm:spPr/>
    </dgm:pt>
    <dgm:pt modelId="{F9EAAA2E-CEE8-46A2-A330-6442A5A03AA4}" type="pres">
      <dgm:prSet presAssocID="{FE3F2D2F-B9E1-4B86-8A48-BE88DE2765D6}" presName="composite" presStyleCnt="0"/>
      <dgm:spPr/>
    </dgm:pt>
    <dgm:pt modelId="{D1409F71-F87E-40A2-BE76-281545E40358}" type="pres">
      <dgm:prSet presAssocID="{FE3F2D2F-B9E1-4B86-8A48-BE88DE2765D6}" presName="Parent1" presStyleLbl="alignNode1" presStyleIdx="4" presStyleCnt="5">
        <dgm:presLayoutVars>
          <dgm:chMax val="1"/>
          <dgm:chPref val="1"/>
          <dgm:bulletEnabled val="1"/>
        </dgm:presLayoutVars>
      </dgm:prSet>
      <dgm:spPr/>
    </dgm:pt>
    <dgm:pt modelId="{1DE132E7-8166-4BEC-AB53-AE91AA96F4C2}" type="pres">
      <dgm:prSet presAssocID="{FE3F2D2F-B9E1-4B86-8A48-BE88DE2765D6}" presName="Childtext1" presStyleLbl="revTx" presStyleIdx="4" presStyleCnt="5">
        <dgm:presLayoutVars>
          <dgm:chMax val="0"/>
          <dgm:chPref val="0"/>
          <dgm:bulletEnabled/>
        </dgm:presLayoutVars>
      </dgm:prSet>
      <dgm:spPr/>
    </dgm:pt>
    <dgm:pt modelId="{7BAF1375-B4A8-4A78-9387-D95151B07308}" type="pres">
      <dgm:prSet presAssocID="{FE3F2D2F-B9E1-4B86-8A48-BE88DE2765D6}" presName="ConnectLine" presStyleLbl="sibTrans1D1" presStyleIdx="4" presStyleCnt="5"/>
      <dgm:spPr>
        <a:noFill/>
        <a:ln w="12700" cap="flat" cmpd="sng" algn="ctr">
          <a:solidFill>
            <a:schemeClr val="accent2">
              <a:hueOff val="0"/>
              <a:satOff val="0"/>
              <a:lumOff val="0"/>
              <a:alphaOff val="0"/>
            </a:schemeClr>
          </a:solidFill>
          <a:prstDash val="dash"/>
          <a:miter lim="800000"/>
        </a:ln>
        <a:effectLst/>
      </dgm:spPr>
    </dgm:pt>
    <dgm:pt modelId="{E87AEC40-44FC-448D-8340-A2F770D80CA6}" type="pres">
      <dgm:prSet presAssocID="{FE3F2D2F-B9E1-4B86-8A48-BE88DE2765D6}" presName="ConnectLineEnd" presStyleLbl="node1" presStyleIdx="4" presStyleCnt="5"/>
      <dgm:spPr/>
    </dgm:pt>
    <dgm:pt modelId="{6A21FC50-AE7B-443F-BAAE-073978AE74E4}" type="pres">
      <dgm:prSet presAssocID="{FE3F2D2F-B9E1-4B86-8A48-BE88DE2765D6}" presName="EmptyPane" presStyleCnt="0"/>
      <dgm:spPr/>
    </dgm:pt>
  </dgm:ptLst>
  <dgm:cxnLst>
    <dgm:cxn modelId="{4D584C04-D3E3-4F91-887B-6FB45444D880}" srcId="{A77A6B42-B658-4155-9052-E9DBF1571713}" destId="{CCE7FDC9-1098-4C60-AF6B-9E1A7EC2261D}" srcOrd="0" destOrd="0" parTransId="{7054C3F8-1D9B-47AA-B8CA-726DFC8368CF}" sibTransId="{A514F256-0A36-466E-9E04-91FDBD5A254C}"/>
    <dgm:cxn modelId="{646B4706-F5FA-441D-8FFD-B6719AA9BF65}" srcId="{73822E6B-2821-403D-A09A-DF7065770113}" destId="{25EE6422-7D14-4A2E-83B5-95AC54B1CA0F}" srcOrd="0" destOrd="0" parTransId="{A8864EBA-CC2B-426F-8EBA-5C361658A5DE}" sibTransId="{96E5D613-11FA-4313-B143-BD597CC63227}"/>
    <dgm:cxn modelId="{F68F0713-1E50-486A-B8D8-3639CF6E414B}" srcId="{C48A9828-7F3C-4C6E-A66A-52ABA1DDB27D}" destId="{A77A6B42-B658-4155-9052-E9DBF1571713}" srcOrd="1" destOrd="0" parTransId="{2ED017F3-4565-44FE-93B6-719982363165}" sibTransId="{0F4C70FE-489A-483F-8C6B-1194B06DC2AE}"/>
    <dgm:cxn modelId="{B2A8E719-7E53-4DB1-9F73-4F7C33CA963E}" srcId="{EAB29467-D3E4-4A6E-89AA-9B416ACD6C23}" destId="{1D8255D5-7BE1-44BD-9950-990B965A9462}" srcOrd="0" destOrd="0" parTransId="{E84D1C5E-D53C-4D33-8492-07C7ACCC77D5}" sibTransId="{99F3E170-9F78-42C9-B11C-23B0F9C15538}"/>
    <dgm:cxn modelId="{29D8321F-9276-4165-A86D-1D2FED6C05AF}" type="presOf" srcId="{EB341087-E88E-4AC8-9701-1B96311F5371}" destId="{1DE132E7-8166-4BEC-AB53-AE91AA96F4C2}" srcOrd="0" destOrd="0" presId="urn:microsoft.com/office/officeart/2016/7/layout/HexagonTimeline"/>
    <dgm:cxn modelId="{A9702A27-EB5F-4B1C-98DA-3CD372C23030}" srcId="{FE3F2D2F-B9E1-4B86-8A48-BE88DE2765D6}" destId="{EB341087-E88E-4AC8-9701-1B96311F5371}" srcOrd="0" destOrd="0" parTransId="{91CF6F84-B687-4326-9903-E33C1404B6DE}" sibTransId="{34002C47-44B7-4BF5-BE42-77CBEF22264B}"/>
    <dgm:cxn modelId="{605E9327-C678-4C3A-94E6-2CFE3F62AE1E}" type="presOf" srcId="{53CDB640-AE57-4507-8F55-55C75EBE1D61}" destId="{0AD978DC-5965-4F24-9B3C-D794665A87AE}" srcOrd="0" destOrd="0" presId="urn:microsoft.com/office/officeart/2016/7/layout/HexagonTimeline"/>
    <dgm:cxn modelId="{EFB43130-1A45-4C1D-AFD7-98AEA7F123DA}" type="presOf" srcId="{A77A6B42-B658-4155-9052-E9DBF1571713}" destId="{DCAA8530-3C3F-42C0-B00D-C93BC4F89CBF}" srcOrd="0" destOrd="0" presId="urn:microsoft.com/office/officeart/2016/7/layout/HexagonTimeline"/>
    <dgm:cxn modelId="{417ABC66-102C-4E5C-AEE7-9D088A78D985}" type="presOf" srcId="{73822E6B-2821-403D-A09A-DF7065770113}" destId="{751ABA31-EB89-4DCA-A5F7-70D25995DD65}" srcOrd="0" destOrd="0" presId="urn:microsoft.com/office/officeart/2016/7/layout/HexagonTimeline"/>
    <dgm:cxn modelId="{04E40268-FE6D-4B87-891C-8A3A22451E5C}" type="presOf" srcId="{25EE6422-7D14-4A2E-83B5-95AC54B1CA0F}" destId="{2F5222D2-9F78-47D0-B237-0D2F5782E0AA}" srcOrd="0" destOrd="0" presId="urn:microsoft.com/office/officeart/2016/7/layout/HexagonTimeline"/>
    <dgm:cxn modelId="{C3238E6C-6E06-4C2F-84D6-DA19D77D83AF}" srcId="{C48A9828-7F3C-4C6E-A66A-52ABA1DDB27D}" destId="{53CDB640-AE57-4507-8F55-55C75EBE1D61}" srcOrd="3" destOrd="0" parTransId="{F52F5EEA-8D83-46F9-BFCC-5B12F4CCAD31}" sibTransId="{0B1CEE60-4133-4C10-852D-CA31057B1B1E}"/>
    <dgm:cxn modelId="{40BC4E54-E6CB-40C4-A771-0F9F5E4F3440}" type="presOf" srcId="{1D8255D5-7BE1-44BD-9950-990B965A9462}" destId="{0AE5A726-9DB9-4097-9988-2D7C06BA865F}" srcOrd="0" destOrd="0" presId="urn:microsoft.com/office/officeart/2016/7/layout/HexagonTimeline"/>
    <dgm:cxn modelId="{3E135775-4261-4EE8-B106-5A35F42D8B57}" type="presOf" srcId="{CCE7FDC9-1098-4C60-AF6B-9E1A7EC2261D}" destId="{E0A18BA6-064D-4E73-9DD0-2D488DB06D5A}" srcOrd="0" destOrd="0" presId="urn:microsoft.com/office/officeart/2016/7/layout/HexagonTimeline"/>
    <dgm:cxn modelId="{8EA53957-FA20-47ED-A4A5-2A399F470FC4}" type="presOf" srcId="{FE3F2D2F-B9E1-4B86-8A48-BE88DE2765D6}" destId="{D1409F71-F87E-40A2-BE76-281545E40358}" srcOrd="0" destOrd="0" presId="urn:microsoft.com/office/officeart/2016/7/layout/HexagonTimeline"/>
    <dgm:cxn modelId="{5389DB7A-CDE3-4F9A-9406-A2836B613FDC}" type="presOf" srcId="{EAB29467-D3E4-4A6E-89AA-9B416ACD6C23}" destId="{0455D550-2F8C-4ADC-93EA-1D05E5961090}" srcOrd="0" destOrd="0" presId="urn:microsoft.com/office/officeart/2016/7/layout/HexagonTimeline"/>
    <dgm:cxn modelId="{19109F7C-3080-4B1E-A492-B05644062285}" srcId="{53CDB640-AE57-4507-8F55-55C75EBE1D61}" destId="{C8F1C0CB-1BA1-499D-904C-D93B5CACFD7E}" srcOrd="0" destOrd="0" parTransId="{4C7D02E2-CAE9-4469-B04E-41C582E99370}" sibTransId="{14876C6D-318E-41F0-8B6E-D3F371D119BF}"/>
    <dgm:cxn modelId="{6397E07F-D305-469C-9E72-B5275543F06F}" type="presOf" srcId="{C8F1C0CB-1BA1-499D-904C-D93B5CACFD7E}" destId="{EA2365CC-9F76-4C7B-B3E2-968F8F7A7423}" srcOrd="0" destOrd="0" presId="urn:microsoft.com/office/officeart/2016/7/layout/HexagonTimeline"/>
    <dgm:cxn modelId="{46D28B92-F874-4B6A-94E7-B1D13809A416}" srcId="{C48A9828-7F3C-4C6E-A66A-52ABA1DDB27D}" destId="{FE3F2D2F-B9E1-4B86-8A48-BE88DE2765D6}" srcOrd="4" destOrd="0" parTransId="{5BE72AC8-A19B-4A51-BEB2-229CAB54A193}" sibTransId="{36CA94EF-049A-4D08-A4A0-ABE49079B7F1}"/>
    <dgm:cxn modelId="{3D4E80BD-E898-420A-A9FA-6C13CB26A311}" type="presOf" srcId="{C48A9828-7F3C-4C6E-A66A-52ABA1DDB27D}" destId="{22162B21-24D2-4B54-A747-9DA966FF5A2A}" srcOrd="0" destOrd="0" presId="urn:microsoft.com/office/officeart/2016/7/layout/HexagonTimeline"/>
    <dgm:cxn modelId="{44DFFED4-D1A4-4AAB-B203-EA8F4E9CDFD7}" srcId="{C48A9828-7F3C-4C6E-A66A-52ABA1DDB27D}" destId="{73822E6B-2821-403D-A09A-DF7065770113}" srcOrd="2" destOrd="0" parTransId="{D693077C-E66C-4F44-88A7-133D1220B63D}" sibTransId="{E38A2587-439A-44F3-B9C3-B12B0B66F770}"/>
    <dgm:cxn modelId="{648725D9-9DD4-407F-A7BA-867B048F770E}" srcId="{C48A9828-7F3C-4C6E-A66A-52ABA1DDB27D}" destId="{EAB29467-D3E4-4A6E-89AA-9B416ACD6C23}" srcOrd="0" destOrd="0" parTransId="{CE3D0AC4-7D79-4C23-B83B-ACACDFE01506}" sibTransId="{769D3870-4955-4657-85A0-FCF88FF5C82D}"/>
    <dgm:cxn modelId="{534DAF24-68FA-452C-AE53-B1FB07A9F5CA}" type="presParOf" srcId="{22162B21-24D2-4B54-A747-9DA966FF5A2A}" destId="{703FD96D-04A9-4195-9751-8D93CE053A21}" srcOrd="0" destOrd="0" presId="urn:microsoft.com/office/officeart/2016/7/layout/HexagonTimeline"/>
    <dgm:cxn modelId="{BF085C8C-C0EB-4FC7-A011-889AD709E7E9}" type="presParOf" srcId="{703FD96D-04A9-4195-9751-8D93CE053A21}" destId="{0455D550-2F8C-4ADC-93EA-1D05E5961090}" srcOrd="0" destOrd="0" presId="urn:microsoft.com/office/officeart/2016/7/layout/HexagonTimeline"/>
    <dgm:cxn modelId="{3B743F22-960C-4769-94E8-1803867151E7}" type="presParOf" srcId="{703FD96D-04A9-4195-9751-8D93CE053A21}" destId="{0AE5A726-9DB9-4097-9988-2D7C06BA865F}" srcOrd="1" destOrd="0" presId="urn:microsoft.com/office/officeart/2016/7/layout/HexagonTimeline"/>
    <dgm:cxn modelId="{99D0BD75-40F8-49C0-98EB-40D32EFB730D}" type="presParOf" srcId="{703FD96D-04A9-4195-9751-8D93CE053A21}" destId="{FD335DE0-D33E-4D98-A451-5271579F5126}" srcOrd="2" destOrd="0" presId="urn:microsoft.com/office/officeart/2016/7/layout/HexagonTimeline"/>
    <dgm:cxn modelId="{5A87AE24-52A2-477C-978D-CADAD2FD9579}" type="presParOf" srcId="{703FD96D-04A9-4195-9751-8D93CE053A21}" destId="{05E85339-6433-4867-A78B-FC130507B1CE}" srcOrd="3" destOrd="0" presId="urn:microsoft.com/office/officeart/2016/7/layout/HexagonTimeline"/>
    <dgm:cxn modelId="{5836BFE6-1CAE-4A5B-9616-42D6AD645D45}" type="presParOf" srcId="{703FD96D-04A9-4195-9751-8D93CE053A21}" destId="{5574B78A-317E-48D3-8AC8-BB7485D7093C}" srcOrd="4" destOrd="0" presId="urn:microsoft.com/office/officeart/2016/7/layout/HexagonTimeline"/>
    <dgm:cxn modelId="{FF914F56-B79C-418F-BE67-388F6762055C}" type="presParOf" srcId="{22162B21-24D2-4B54-A747-9DA966FF5A2A}" destId="{06D12322-39BC-4436-94F7-D8C31D84A0C4}" srcOrd="1" destOrd="0" presId="urn:microsoft.com/office/officeart/2016/7/layout/HexagonTimeline"/>
    <dgm:cxn modelId="{98DB8348-A413-4834-97B6-FE25C2C35BC4}" type="presParOf" srcId="{22162B21-24D2-4B54-A747-9DA966FF5A2A}" destId="{E40DB3E9-9BFB-4F14-B94B-F76ECC2EFC6F}" srcOrd="2" destOrd="0" presId="urn:microsoft.com/office/officeart/2016/7/layout/HexagonTimeline"/>
    <dgm:cxn modelId="{51465C67-903B-4810-994D-1194AB572F09}" type="presParOf" srcId="{E40DB3E9-9BFB-4F14-B94B-F76ECC2EFC6F}" destId="{DCAA8530-3C3F-42C0-B00D-C93BC4F89CBF}" srcOrd="0" destOrd="0" presId="urn:microsoft.com/office/officeart/2016/7/layout/HexagonTimeline"/>
    <dgm:cxn modelId="{858E5B9E-4884-4AAE-BD59-26C2D290D6BD}" type="presParOf" srcId="{E40DB3E9-9BFB-4F14-B94B-F76ECC2EFC6F}" destId="{E0A18BA6-064D-4E73-9DD0-2D488DB06D5A}" srcOrd="1" destOrd="0" presId="urn:microsoft.com/office/officeart/2016/7/layout/HexagonTimeline"/>
    <dgm:cxn modelId="{7C163F1C-AE38-4C6B-B1D4-775C1E5113EE}" type="presParOf" srcId="{E40DB3E9-9BFB-4F14-B94B-F76ECC2EFC6F}" destId="{A8E284B0-F673-4A11-945D-EAACFF03B220}" srcOrd="2" destOrd="0" presId="urn:microsoft.com/office/officeart/2016/7/layout/HexagonTimeline"/>
    <dgm:cxn modelId="{1ADA302B-25D2-4566-99D2-A6EB49770222}" type="presParOf" srcId="{E40DB3E9-9BFB-4F14-B94B-F76ECC2EFC6F}" destId="{568A14FF-E3FA-4395-864E-86BD1BDFE676}" srcOrd="3" destOrd="0" presId="urn:microsoft.com/office/officeart/2016/7/layout/HexagonTimeline"/>
    <dgm:cxn modelId="{0B73956D-B7F9-4E1C-9DE4-B01AC48E1291}" type="presParOf" srcId="{E40DB3E9-9BFB-4F14-B94B-F76ECC2EFC6F}" destId="{E46D91F5-28C8-4448-928D-6C0561792CDF}" srcOrd="4" destOrd="0" presId="urn:microsoft.com/office/officeart/2016/7/layout/HexagonTimeline"/>
    <dgm:cxn modelId="{E860C5B0-32C6-46AE-B6A6-8F133605A828}" type="presParOf" srcId="{22162B21-24D2-4B54-A747-9DA966FF5A2A}" destId="{2F16F1A5-AF73-431D-BA7B-CA04D5760CC3}" srcOrd="3" destOrd="0" presId="urn:microsoft.com/office/officeart/2016/7/layout/HexagonTimeline"/>
    <dgm:cxn modelId="{076D9A02-458A-4C0D-8433-10C919C8804B}" type="presParOf" srcId="{22162B21-24D2-4B54-A747-9DA966FF5A2A}" destId="{983F7C69-C2DE-494D-BF4A-FCAB37F175D4}" srcOrd="4" destOrd="0" presId="urn:microsoft.com/office/officeart/2016/7/layout/HexagonTimeline"/>
    <dgm:cxn modelId="{14D6AC22-5625-4D7A-B2A2-6EFD7D4DCEE2}" type="presParOf" srcId="{983F7C69-C2DE-494D-BF4A-FCAB37F175D4}" destId="{751ABA31-EB89-4DCA-A5F7-70D25995DD65}" srcOrd="0" destOrd="0" presId="urn:microsoft.com/office/officeart/2016/7/layout/HexagonTimeline"/>
    <dgm:cxn modelId="{7CF3006E-9768-405C-8B4F-ED3153BE0EEB}" type="presParOf" srcId="{983F7C69-C2DE-494D-BF4A-FCAB37F175D4}" destId="{2F5222D2-9F78-47D0-B237-0D2F5782E0AA}" srcOrd="1" destOrd="0" presId="urn:microsoft.com/office/officeart/2016/7/layout/HexagonTimeline"/>
    <dgm:cxn modelId="{67894A00-AA24-439C-9D34-A9D96D03ABF3}" type="presParOf" srcId="{983F7C69-C2DE-494D-BF4A-FCAB37F175D4}" destId="{2DA7B641-1BC3-4D4F-939E-962A4442FFE3}" srcOrd="2" destOrd="0" presId="urn:microsoft.com/office/officeart/2016/7/layout/HexagonTimeline"/>
    <dgm:cxn modelId="{18109297-FDF4-4EE4-A8AC-4390B1A85964}" type="presParOf" srcId="{983F7C69-C2DE-494D-BF4A-FCAB37F175D4}" destId="{2978452C-AD43-412E-8F80-2739B19799B8}" srcOrd="3" destOrd="0" presId="urn:microsoft.com/office/officeart/2016/7/layout/HexagonTimeline"/>
    <dgm:cxn modelId="{89AD1C27-56DD-4060-BCDC-E99F56C59553}" type="presParOf" srcId="{983F7C69-C2DE-494D-BF4A-FCAB37F175D4}" destId="{BE23EBF9-A92B-4B0B-A250-F8E8310BC564}" srcOrd="4" destOrd="0" presId="urn:microsoft.com/office/officeart/2016/7/layout/HexagonTimeline"/>
    <dgm:cxn modelId="{0B8FA79E-478A-4362-819B-ACB8BE97B713}" type="presParOf" srcId="{22162B21-24D2-4B54-A747-9DA966FF5A2A}" destId="{59C3FBCD-1DFA-452C-A883-B8A2AD7F7484}" srcOrd="5" destOrd="0" presId="urn:microsoft.com/office/officeart/2016/7/layout/HexagonTimeline"/>
    <dgm:cxn modelId="{98CE33A7-C4AD-4300-9490-6FC3788708AF}" type="presParOf" srcId="{22162B21-24D2-4B54-A747-9DA966FF5A2A}" destId="{2E436113-B1B5-41BD-8DE8-4174A47F5D46}" srcOrd="6" destOrd="0" presId="urn:microsoft.com/office/officeart/2016/7/layout/HexagonTimeline"/>
    <dgm:cxn modelId="{357CC126-D953-43A6-95CA-4B66608B58E8}" type="presParOf" srcId="{2E436113-B1B5-41BD-8DE8-4174A47F5D46}" destId="{0AD978DC-5965-4F24-9B3C-D794665A87AE}" srcOrd="0" destOrd="0" presId="urn:microsoft.com/office/officeart/2016/7/layout/HexagonTimeline"/>
    <dgm:cxn modelId="{DDE38E40-39AC-4389-B678-DECCD7D5039B}" type="presParOf" srcId="{2E436113-B1B5-41BD-8DE8-4174A47F5D46}" destId="{EA2365CC-9F76-4C7B-B3E2-968F8F7A7423}" srcOrd="1" destOrd="0" presId="urn:microsoft.com/office/officeart/2016/7/layout/HexagonTimeline"/>
    <dgm:cxn modelId="{7A9122FB-A082-457D-9CE6-4CCC217D67B6}" type="presParOf" srcId="{2E436113-B1B5-41BD-8DE8-4174A47F5D46}" destId="{2E5AB742-BDC7-43A5-BECE-A1BD9678542F}" srcOrd="2" destOrd="0" presId="urn:microsoft.com/office/officeart/2016/7/layout/HexagonTimeline"/>
    <dgm:cxn modelId="{6D3C6243-2E95-4D56-9102-E8EC7F3C0B85}" type="presParOf" srcId="{2E436113-B1B5-41BD-8DE8-4174A47F5D46}" destId="{9D376F51-32A4-4221-8F7F-E5602047E418}" srcOrd="3" destOrd="0" presId="urn:microsoft.com/office/officeart/2016/7/layout/HexagonTimeline"/>
    <dgm:cxn modelId="{B2B46368-740E-4767-8838-8274362EF606}" type="presParOf" srcId="{2E436113-B1B5-41BD-8DE8-4174A47F5D46}" destId="{A429BAD2-425D-4A33-85BC-DD8E3BB2AB3D}" srcOrd="4" destOrd="0" presId="urn:microsoft.com/office/officeart/2016/7/layout/HexagonTimeline"/>
    <dgm:cxn modelId="{BE4C12AD-0059-4F50-9E70-6641E0C95314}" type="presParOf" srcId="{22162B21-24D2-4B54-A747-9DA966FF5A2A}" destId="{29C880D5-55D4-4914-A98E-C61EE9FB1BBD}" srcOrd="7" destOrd="0" presId="urn:microsoft.com/office/officeart/2016/7/layout/HexagonTimeline"/>
    <dgm:cxn modelId="{B9B370A0-9070-469D-A2C8-53C0448A6FB6}" type="presParOf" srcId="{22162B21-24D2-4B54-A747-9DA966FF5A2A}" destId="{F9EAAA2E-CEE8-46A2-A330-6442A5A03AA4}" srcOrd="8" destOrd="0" presId="urn:microsoft.com/office/officeart/2016/7/layout/HexagonTimeline"/>
    <dgm:cxn modelId="{47A77A78-9099-4E31-8E98-7E2559C90854}" type="presParOf" srcId="{F9EAAA2E-CEE8-46A2-A330-6442A5A03AA4}" destId="{D1409F71-F87E-40A2-BE76-281545E40358}" srcOrd="0" destOrd="0" presId="urn:microsoft.com/office/officeart/2016/7/layout/HexagonTimeline"/>
    <dgm:cxn modelId="{49517C5B-5D79-4BCA-AABA-5FDE18E381EB}" type="presParOf" srcId="{F9EAAA2E-CEE8-46A2-A330-6442A5A03AA4}" destId="{1DE132E7-8166-4BEC-AB53-AE91AA96F4C2}" srcOrd="1" destOrd="0" presId="urn:microsoft.com/office/officeart/2016/7/layout/HexagonTimeline"/>
    <dgm:cxn modelId="{78A7F3CD-13E8-4993-A21C-4FDC2599AF8D}" type="presParOf" srcId="{F9EAAA2E-CEE8-46A2-A330-6442A5A03AA4}" destId="{7BAF1375-B4A8-4A78-9387-D95151B07308}" srcOrd="2" destOrd="0" presId="urn:microsoft.com/office/officeart/2016/7/layout/HexagonTimeline"/>
    <dgm:cxn modelId="{0C1E51C6-4A6B-4BBC-94ED-BA4E65E4A476}" type="presParOf" srcId="{F9EAAA2E-CEE8-46A2-A330-6442A5A03AA4}" destId="{E87AEC40-44FC-448D-8340-A2F770D80CA6}" srcOrd="3" destOrd="0" presId="urn:microsoft.com/office/officeart/2016/7/layout/HexagonTimeline"/>
    <dgm:cxn modelId="{353FF224-A2EF-4978-890D-6EA7CC92BB97}" type="presParOf" srcId="{F9EAAA2E-CEE8-46A2-A330-6442A5A03AA4}" destId="{6A21FC50-AE7B-443F-BAAE-073978AE74E4}"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5D550-2F8C-4ADC-93EA-1D05E5961090}">
      <dsp:nvSpPr>
        <dsp:cNvPr id="0" name=""/>
        <dsp:cNvSpPr/>
      </dsp:nvSpPr>
      <dsp:spPr>
        <a:xfrm>
          <a:off x="184756" y="2521061"/>
          <a:ext cx="946052" cy="687562"/>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dirty="0"/>
            <a:t>2000</a:t>
          </a:r>
        </a:p>
      </dsp:txBody>
      <dsp:txXfrm>
        <a:off x="184756" y="2521061"/>
        <a:ext cx="808540" cy="687562"/>
      </dsp:txXfrm>
    </dsp:sp>
    <dsp:sp modelId="{0AE5A726-9DB9-4097-9988-2D7C06BA865F}">
      <dsp:nvSpPr>
        <dsp:cNvPr id="0" name=""/>
        <dsp:cNvSpPr/>
      </dsp:nvSpPr>
      <dsp:spPr>
        <a:xfrm>
          <a:off x="802" y="0"/>
          <a:ext cx="1313961" cy="1833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In 2000, the Linux Foundation was founded. It became on of the biggest and most influential open-source software foundations with a $100 million in revenue.</a:t>
          </a:r>
        </a:p>
      </dsp:txBody>
      <dsp:txXfrm>
        <a:off x="802" y="0"/>
        <a:ext cx="1313961" cy="1833499"/>
      </dsp:txXfrm>
    </dsp:sp>
    <dsp:sp modelId="{06D12322-39BC-4436-94F7-D8C31D84A0C4}">
      <dsp:nvSpPr>
        <dsp:cNvPr id="0" name=""/>
        <dsp:cNvSpPr/>
      </dsp:nvSpPr>
      <dsp:spPr>
        <a:xfrm>
          <a:off x="1130809" y="2864843"/>
          <a:ext cx="367909" cy="0"/>
        </a:xfrm>
        <a:custGeom>
          <a:avLst/>
          <a:gdLst/>
          <a:ahLst/>
          <a:cxnLst/>
          <a:rect l="0" t="0" r="0" b="0"/>
          <a:pathLst>
            <a:path>
              <a:moveTo>
                <a:pt x="0" y="0"/>
              </a:moveTo>
              <a:lnTo>
                <a:pt x="36790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335DE0-D33E-4D98-A451-5271579F5126}">
      <dsp:nvSpPr>
        <dsp:cNvPr id="0" name=""/>
        <dsp:cNvSpPr/>
      </dsp:nvSpPr>
      <dsp:spPr>
        <a:xfrm>
          <a:off x="657783" y="1948093"/>
          <a:ext cx="0" cy="57296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5E85339-6433-4867-A78B-FC130507B1CE}">
      <dsp:nvSpPr>
        <dsp:cNvPr id="0" name=""/>
        <dsp:cNvSpPr/>
      </dsp:nvSpPr>
      <dsp:spPr>
        <a:xfrm>
          <a:off x="600486" y="1833499"/>
          <a:ext cx="114593" cy="114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A8530-3C3F-42C0-B00D-C93BC4F89CBF}">
      <dsp:nvSpPr>
        <dsp:cNvPr id="0" name=""/>
        <dsp:cNvSpPr/>
      </dsp:nvSpPr>
      <dsp:spPr>
        <a:xfrm>
          <a:off x="1498718" y="2521061"/>
          <a:ext cx="946052" cy="687562"/>
        </a:xfrm>
        <a:prstGeom prst="hexagon">
          <a:avLst>
            <a:gd name="adj" fmla="val 40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2001</a:t>
          </a:r>
        </a:p>
      </dsp:txBody>
      <dsp:txXfrm>
        <a:off x="1675649" y="2649649"/>
        <a:ext cx="592190" cy="430386"/>
      </dsp:txXfrm>
    </dsp:sp>
    <dsp:sp modelId="{E0A18BA6-064D-4E73-9DD0-2D488DB06D5A}">
      <dsp:nvSpPr>
        <dsp:cNvPr id="0" name=""/>
        <dsp:cNvSpPr/>
      </dsp:nvSpPr>
      <dsp:spPr>
        <a:xfrm>
          <a:off x="1314763" y="3896186"/>
          <a:ext cx="1313961" cy="1833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In 2001, the Python Software Foundation was founded. To this date, the foundation remains committed to developing Python in the open.</a:t>
          </a:r>
        </a:p>
      </dsp:txBody>
      <dsp:txXfrm>
        <a:off x="1314763" y="3896186"/>
        <a:ext cx="1313961" cy="1833499"/>
      </dsp:txXfrm>
    </dsp:sp>
    <dsp:sp modelId="{2F16F1A5-AF73-431D-BA7B-CA04D5760CC3}">
      <dsp:nvSpPr>
        <dsp:cNvPr id="0" name=""/>
        <dsp:cNvSpPr/>
      </dsp:nvSpPr>
      <dsp:spPr>
        <a:xfrm>
          <a:off x="2444770" y="2864843"/>
          <a:ext cx="367909" cy="0"/>
        </a:xfrm>
        <a:custGeom>
          <a:avLst/>
          <a:gdLst/>
          <a:ahLst/>
          <a:cxnLst/>
          <a:rect l="0" t="0" r="0" b="0"/>
          <a:pathLst>
            <a:path>
              <a:moveTo>
                <a:pt x="0" y="0"/>
              </a:moveTo>
              <a:lnTo>
                <a:pt x="36790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284B0-F673-4A11-945D-EAACFF03B220}">
      <dsp:nvSpPr>
        <dsp:cNvPr id="0" name=""/>
        <dsp:cNvSpPr/>
      </dsp:nvSpPr>
      <dsp:spPr>
        <a:xfrm>
          <a:off x="1971744" y="3208624"/>
          <a:ext cx="0" cy="57296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68A14FF-E3FA-4395-864E-86BD1BDFE676}">
      <dsp:nvSpPr>
        <dsp:cNvPr id="0" name=""/>
        <dsp:cNvSpPr/>
      </dsp:nvSpPr>
      <dsp:spPr>
        <a:xfrm>
          <a:off x="1914447" y="3781592"/>
          <a:ext cx="114593" cy="114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ABA31-EB89-4DCA-A5F7-70D25995DD65}">
      <dsp:nvSpPr>
        <dsp:cNvPr id="0" name=""/>
        <dsp:cNvSpPr/>
      </dsp:nvSpPr>
      <dsp:spPr>
        <a:xfrm>
          <a:off x="2812680" y="2521061"/>
          <a:ext cx="946052" cy="687562"/>
        </a:xfrm>
        <a:prstGeom prst="hexagon">
          <a:avLst>
            <a:gd name="adj" fmla="val 40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2005</a:t>
          </a:r>
        </a:p>
      </dsp:txBody>
      <dsp:txXfrm>
        <a:off x="2989611" y="2649649"/>
        <a:ext cx="592190" cy="430386"/>
      </dsp:txXfrm>
    </dsp:sp>
    <dsp:sp modelId="{2F5222D2-9F78-47D0-B237-0D2F5782E0AA}">
      <dsp:nvSpPr>
        <dsp:cNvPr id="0" name=""/>
        <dsp:cNvSpPr/>
      </dsp:nvSpPr>
      <dsp:spPr>
        <a:xfrm>
          <a:off x="2628725" y="0"/>
          <a:ext cx="1313961" cy="1833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In 2005, Linus Torvalds created the initial version of Git, an open-source version control system to speed up the distributed development of the Linux kernel.</a:t>
          </a:r>
        </a:p>
      </dsp:txBody>
      <dsp:txXfrm>
        <a:off x="2628725" y="0"/>
        <a:ext cx="1313961" cy="1833499"/>
      </dsp:txXfrm>
    </dsp:sp>
    <dsp:sp modelId="{59C3FBCD-1DFA-452C-A883-B8A2AD7F7484}">
      <dsp:nvSpPr>
        <dsp:cNvPr id="0" name=""/>
        <dsp:cNvSpPr/>
      </dsp:nvSpPr>
      <dsp:spPr>
        <a:xfrm>
          <a:off x="3758732" y="2864843"/>
          <a:ext cx="367909" cy="0"/>
        </a:xfrm>
        <a:custGeom>
          <a:avLst/>
          <a:gdLst/>
          <a:ahLst/>
          <a:cxnLst/>
          <a:rect l="0" t="0" r="0" b="0"/>
          <a:pathLst>
            <a:path>
              <a:moveTo>
                <a:pt x="0" y="0"/>
              </a:moveTo>
              <a:lnTo>
                <a:pt x="36790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A7B641-1BC3-4D4F-939E-962A4442FFE3}">
      <dsp:nvSpPr>
        <dsp:cNvPr id="0" name=""/>
        <dsp:cNvSpPr/>
      </dsp:nvSpPr>
      <dsp:spPr>
        <a:xfrm>
          <a:off x="3285706" y="1948093"/>
          <a:ext cx="0" cy="57296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978452C-AD43-412E-8F80-2739B19799B8}">
      <dsp:nvSpPr>
        <dsp:cNvPr id="0" name=""/>
        <dsp:cNvSpPr/>
      </dsp:nvSpPr>
      <dsp:spPr>
        <a:xfrm>
          <a:off x="3228409" y="1833499"/>
          <a:ext cx="114593" cy="114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978DC-5965-4F24-9B3C-D794665A87AE}">
      <dsp:nvSpPr>
        <dsp:cNvPr id="0" name=""/>
        <dsp:cNvSpPr/>
      </dsp:nvSpPr>
      <dsp:spPr>
        <a:xfrm>
          <a:off x="4126642" y="2521061"/>
          <a:ext cx="946052" cy="687562"/>
        </a:xfrm>
        <a:prstGeom prst="hexagon">
          <a:avLst>
            <a:gd name="adj" fmla="val 40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2008</a:t>
          </a:r>
        </a:p>
      </dsp:txBody>
      <dsp:txXfrm>
        <a:off x="4303573" y="2649649"/>
        <a:ext cx="592190" cy="430386"/>
      </dsp:txXfrm>
    </dsp:sp>
    <dsp:sp modelId="{EA2365CC-9F76-4C7B-B3E2-968F8F7A7423}">
      <dsp:nvSpPr>
        <dsp:cNvPr id="0" name=""/>
        <dsp:cNvSpPr/>
      </dsp:nvSpPr>
      <dsp:spPr>
        <a:xfrm>
          <a:off x="3942687" y="3896186"/>
          <a:ext cx="1313961" cy="1833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In 2008, GitHub.com was launched - a central platform for source code development based on Git.</a:t>
          </a:r>
        </a:p>
      </dsp:txBody>
      <dsp:txXfrm>
        <a:off x="3942687" y="3896186"/>
        <a:ext cx="1313961" cy="1833499"/>
      </dsp:txXfrm>
    </dsp:sp>
    <dsp:sp modelId="{29C880D5-55D4-4914-A98E-C61EE9FB1BBD}">
      <dsp:nvSpPr>
        <dsp:cNvPr id="0" name=""/>
        <dsp:cNvSpPr/>
      </dsp:nvSpPr>
      <dsp:spPr>
        <a:xfrm>
          <a:off x="5072694" y="2864843"/>
          <a:ext cx="367909" cy="0"/>
        </a:xfrm>
        <a:custGeom>
          <a:avLst/>
          <a:gdLst/>
          <a:ahLst/>
          <a:cxnLst/>
          <a:rect l="0" t="0" r="0" b="0"/>
          <a:pathLst>
            <a:path>
              <a:moveTo>
                <a:pt x="0" y="0"/>
              </a:moveTo>
              <a:lnTo>
                <a:pt x="367909"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5AB742-BDC7-43A5-BECE-A1BD9678542F}">
      <dsp:nvSpPr>
        <dsp:cNvPr id="0" name=""/>
        <dsp:cNvSpPr/>
      </dsp:nvSpPr>
      <dsp:spPr>
        <a:xfrm>
          <a:off x="4599668" y="3208624"/>
          <a:ext cx="0" cy="57296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D376F51-32A4-4221-8F7F-E5602047E418}">
      <dsp:nvSpPr>
        <dsp:cNvPr id="0" name=""/>
        <dsp:cNvSpPr/>
      </dsp:nvSpPr>
      <dsp:spPr>
        <a:xfrm>
          <a:off x="4542371" y="3781592"/>
          <a:ext cx="114593" cy="114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09F71-F87E-40A2-BE76-281545E40358}">
      <dsp:nvSpPr>
        <dsp:cNvPr id="0" name=""/>
        <dsp:cNvSpPr/>
      </dsp:nvSpPr>
      <dsp:spPr>
        <a:xfrm rot="10800000">
          <a:off x="5440603" y="2521061"/>
          <a:ext cx="946052" cy="687562"/>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2008</a:t>
          </a:r>
        </a:p>
      </dsp:txBody>
      <dsp:txXfrm rot="10800000">
        <a:off x="5578115" y="2521061"/>
        <a:ext cx="808540" cy="687562"/>
      </dsp:txXfrm>
    </dsp:sp>
    <dsp:sp modelId="{1DE132E7-8166-4BEC-AB53-AE91AA96F4C2}">
      <dsp:nvSpPr>
        <dsp:cNvPr id="0" name=""/>
        <dsp:cNvSpPr/>
      </dsp:nvSpPr>
      <dsp:spPr>
        <a:xfrm>
          <a:off x="5256649" y="0"/>
          <a:ext cx="1313961" cy="1833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Also in 2008, Google released the first version of Android, today’s most used mobile operating system.</a:t>
          </a:r>
        </a:p>
      </dsp:txBody>
      <dsp:txXfrm>
        <a:off x="5256649" y="0"/>
        <a:ext cx="1313961" cy="1833499"/>
      </dsp:txXfrm>
    </dsp:sp>
    <dsp:sp modelId="{7BAF1375-B4A8-4A78-9387-D95151B07308}">
      <dsp:nvSpPr>
        <dsp:cNvPr id="0" name=""/>
        <dsp:cNvSpPr/>
      </dsp:nvSpPr>
      <dsp:spPr>
        <a:xfrm>
          <a:off x="5913629" y="1948093"/>
          <a:ext cx="0" cy="57296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87AEC40-44FC-448D-8340-A2F770D80CA6}">
      <dsp:nvSpPr>
        <dsp:cNvPr id="0" name=""/>
        <dsp:cNvSpPr/>
      </dsp:nvSpPr>
      <dsp:spPr>
        <a:xfrm>
          <a:off x="5856333" y="1833499"/>
          <a:ext cx="114593" cy="114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4/17/2022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717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4/17/2022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6545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4/17/2022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2974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4/17/2022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578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4/17/2022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263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4/17/2022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5901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4/17/2022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4043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4/17/2022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3568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4/17/2022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968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4/17/2022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3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4/17/2022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344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4/17/2022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4581340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erl-programming-language/" TargetMode="External"/><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geeksforgeeks.org/ph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nnected sticks shaping polygons background">
            <a:extLst>
              <a:ext uri="{FF2B5EF4-FFF2-40B4-BE49-F238E27FC236}">
                <a16:creationId xmlns:a16="http://schemas.microsoft.com/office/drawing/2014/main" id="{9F598DC3-7CC8-807A-9C53-38A83A4C5569}"/>
              </a:ext>
            </a:extLst>
          </p:cNvPr>
          <p:cNvPicPr>
            <a:picLocks noChangeAspect="1"/>
          </p:cNvPicPr>
          <p:nvPr/>
        </p:nvPicPr>
        <p:blipFill rotWithShape="1">
          <a:blip r:embed="rId2"/>
          <a:srcRect l="16295" r="16957" b="3"/>
          <a:stretch/>
        </p:blipFill>
        <p:spPr>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24" name="Oval 23">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Oval 27">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DE719-6C17-4E2E-B734-3FAB99A52035}"/>
              </a:ext>
            </a:extLst>
          </p:cNvPr>
          <p:cNvSpPr>
            <a:spLocks noGrp="1"/>
          </p:cNvSpPr>
          <p:nvPr>
            <p:ph type="ctrTitle"/>
          </p:nvPr>
        </p:nvSpPr>
        <p:spPr>
          <a:xfrm>
            <a:off x="2488088" y="1752484"/>
            <a:ext cx="3996375" cy="2577893"/>
          </a:xfrm>
        </p:spPr>
        <p:txBody>
          <a:bodyPr>
            <a:normAutofit/>
          </a:bodyPr>
          <a:lstStyle/>
          <a:p>
            <a:r>
              <a:rPr lang="en-IN" sz="4700" dirty="0"/>
              <a:t>Open source </a:t>
            </a:r>
          </a:p>
        </p:txBody>
      </p:sp>
      <p:sp>
        <p:nvSpPr>
          <p:cNvPr id="3" name="Subtitle 2">
            <a:extLst>
              <a:ext uri="{FF2B5EF4-FFF2-40B4-BE49-F238E27FC236}">
                <a16:creationId xmlns:a16="http://schemas.microsoft.com/office/drawing/2014/main" id="{D36A9AB7-7DDF-41E8-9D49-51608774E6AE}"/>
              </a:ext>
            </a:extLst>
          </p:cNvPr>
          <p:cNvSpPr>
            <a:spLocks noGrp="1"/>
          </p:cNvSpPr>
          <p:nvPr>
            <p:ph type="subTitle" idx="1"/>
          </p:nvPr>
        </p:nvSpPr>
        <p:spPr>
          <a:xfrm>
            <a:off x="2545517" y="4863054"/>
            <a:ext cx="3624471" cy="811604"/>
          </a:xfrm>
        </p:spPr>
        <p:txBody>
          <a:bodyPr>
            <a:normAutofit/>
          </a:bodyPr>
          <a:lstStyle/>
          <a:p>
            <a:r>
              <a:rPr lang="en-IN" dirty="0"/>
              <a:t>Presented by anyun</a:t>
            </a:r>
          </a:p>
        </p:txBody>
      </p:sp>
      <p:sp>
        <p:nvSpPr>
          <p:cNvPr id="3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35" name="Freeform: Shape 3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8" name="Group 37">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39" name="Freeform: Shape 38">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tx1"/>
          </a:solidFill>
        </p:grpSpPr>
        <p:sp>
          <p:nvSpPr>
            <p:cNvPr id="43"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19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7" name="Rectangle 40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Freeform: Shape 403">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89" name="Freeform: Shape 405">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90" name="Freeform: Shape 40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91" name="Freeform: Shape 40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249D0A9-AE2B-4F8C-8322-3F2A1481177D}"/>
              </a:ext>
            </a:extLst>
          </p:cNvPr>
          <p:cNvSpPr>
            <a:spLocks noGrp="1"/>
          </p:cNvSpPr>
          <p:nvPr>
            <p:ph type="title"/>
          </p:nvPr>
        </p:nvSpPr>
        <p:spPr>
          <a:xfrm>
            <a:off x="1861854" y="633046"/>
            <a:ext cx="4834021" cy="1314996"/>
          </a:xfrm>
        </p:spPr>
        <p:txBody>
          <a:bodyPr anchor="b">
            <a:normAutofit/>
          </a:bodyPr>
          <a:lstStyle/>
          <a:p>
            <a:r>
              <a:rPr lang="en-IN"/>
              <a:t>OPEN SOURCE VS CLOSE SOURCE</a:t>
            </a:r>
          </a:p>
        </p:txBody>
      </p:sp>
      <p:sp>
        <p:nvSpPr>
          <p:cNvPr id="3" name="Content Placeholder 2">
            <a:extLst>
              <a:ext uri="{FF2B5EF4-FFF2-40B4-BE49-F238E27FC236}">
                <a16:creationId xmlns:a16="http://schemas.microsoft.com/office/drawing/2014/main" id="{1476CD9C-B837-4548-82B6-DF0013E5445E}"/>
              </a:ext>
            </a:extLst>
          </p:cNvPr>
          <p:cNvSpPr>
            <a:spLocks noGrp="1"/>
          </p:cNvSpPr>
          <p:nvPr>
            <p:ph idx="1"/>
          </p:nvPr>
        </p:nvSpPr>
        <p:spPr>
          <a:xfrm>
            <a:off x="1861854" y="2125737"/>
            <a:ext cx="4834021" cy="4044463"/>
          </a:xfrm>
        </p:spPr>
        <p:txBody>
          <a:bodyPr>
            <a:normAutofit/>
          </a:bodyPr>
          <a:lstStyle/>
          <a:p>
            <a:pPr marL="0" indent="0" fontAlgn="base">
              <a:spcAft>
                <a:spcPts val="900"/>
              </a:spcAft>
              <a:buNone/>
              <a:tabLst>
                <a:tab pos="457200" algn="l"/>
              </a:tabLst>
            </a:pPr>
            <a:r>
              <a:rPr lang="en-IN" sz="1600" b="1" dirty="0">
                <a:latin typeface="Open Sans" panose="020B0606030504020204" pitchFamily="34" charset="0"/>
                <a:cs typeface="Times New Roman" panose="02020603050405020304" pitchFamily="18" charset="0"/>
              </a:rPr>
              <a:t>OPEN SOURCE</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Open source software refers to the computer software which source is open means the general public can access and use. In short it is referred as OSS. The source code of open source software is public. It uses the code freely available on the Internet. This code can be modified by other users and organizations means that the source code is available for anyone to look at. The price of open source software is very less and there is no so much restrictions on users based on usability and modification of software.</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Some examples of open source software are Firefox, OpenOffice, Gimp, Alfresco, </a:t>
            </a:r>
            <a:r>
              <a:rPr lang="en-IN" sz="1500" dirty="0">
                <a:latin typeface="Open Sans" panose="020B0606030504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Android</a:t>
            </a:r>
            <a:r>
              <a:rPr lang="en-IN" sz="1500" dirty="0">
                <a:latin typeface="Open Sans" panose="020B0606030504020204" pitchFamily="34" charset="0"/>
                <a:cs typeface="Times New Roman" panose="02020603050405020304" pitchFamily="18" charset="0"/>
              </a:rPr>
              <a:t>, Zimbra, Thunderbird, MySQL, Mailman, Moodle, </a:t>
            </a:r>
            <a:r>
              <a:rPr lang="en-IN" sz="1500" dirty="0" err="1">
                <a:latin typeface="Open Sans" panose="020B0606030504020204" pitchFamily="34" charset="0"/>
                <a:cs typeface="Times New Roman" panose="02020603050405020304" pitchFamily="18" charset="0"/>
              </a:rPr>
              <a:t>TeX</a:t>
            </a:r>
            <a:r>
              <a:rPr lang="en-IN" sz="1500" dirty="0">
                <a:latin typeface="Open Sans" panose="020B0606030504020204" pitchFamily="34" charset="0"/>
                <a:cs typeface="Times New Roman" panose="02020603050405020304" pitchFamily="18" charset="0"/>
              </a:rPr>
              <a:t>, Samba, </a:t>
            </a:r>
            <a:r>
              <a:rPr lang="en-IN" sz="1500" dirty="0">
                <a:latin typeface="Open Sans" panose="020B0606030504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Perl</a:t>
            </a:r>
            <a:r>
              <a:rPr lang="en-IN" sz="1500" dirty="0">
                <a:latin typeface="Open Sans" panose="020B0606030504020204" pitchFamily="34" charset="0"/>
                <a:cs typeface="Times New Roman" panose="02020603050405020304" pitchFamily="18" charset="0"/>
              </a:rPr>
              <a:t>, </a:t>
            </a:r>
            <a:r>
              <a:rPr lang="en-IN" sz="1500" dirty="0">
                <a:latin typeface="Open Sans" panose="020B0606030504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PHP</a:t>
            </a:r>
            <a:r>
              <a:rPr lang="en-IN" sz="1500" dirty="0">
                <a:latin typeface="Open Sans" panose="020B0606030504020204" pitchFamily="34" charset="0"/>
                <a:cs typeface="Times New Roman" panose="02020603050405020304" pitchFamily="18" charset="0"/>
              </a:rPr>
              <a:t>, KDE etc.</a:t>
            </a:r>
          </a:p>
          <a:p>
            <a:endParaRPr lang="en-IN" sz="1500" dirty="0"/>
          </a:p>
        </p:txBody>
      </p:sp>
      <p:pic>
        <p:nvPicPr>
          <p:cNvPr id="9" name="Picture 8" descr="A picture containing text, electronics, dark&#10;&#10;Description automatically generated">
            <a:extLst>
              <a:ext uri="{FF2B5EF4-FFF2-40B4-BE49-F238E27FC236}">
                <a16:creationId xmlns:a16="http://schemas.microsoft.com/office/drawing/2014/main" id="{D3B5F524-1250-4FEE-8DB9-E130F49793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713" y="2361892"/>
            <a:ext cx="5212288" cy="2736450"/>
          </a:xfrm>
          <a:prstGeom prst="rect">
            <a:avLst/>
          </a:prstGeom>
        </p:spPr>
      </p:pic>
      <p:grpSp>
        <p:nvGrpSpPr>
          <p:cNvPr id="59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93" name="Freeform: Shape 41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4" name="Freeform: Shape 41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5" name="Freeform: Shape 41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6" name="Freeform: Shape 41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1287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49D0A9-AE2B-4F8C-8322-3F2A1481177D}"/>
              </a:ext>
            </a:extLst>
          </p:cNvPr>
          <p:cNvSpPr>
            <a:spLocks noGrp="1"/>
          </p:cNvSpPr>
          <p:nvPr>
            <p:ph type="title"/>
          </p:nvPr>
        </p:nvSpPr>
        <p:spPr>
          <a:xfrm>
            <a:off x="946521" y="396117"/>
            <a:ext cx="5217172" cy="1158857"/>
          </a:xfrm>
        </p:spPr>
        <p:txBody>
          <a:bodyPr anchor="b">
            <a:normAutofit/>
          </a:bodyPr>
          <a:lstStyle/>
          <a:p>
            <a:r>
              <a:rPr lang="en-IN" sz="3700" dirty="0"/>
              <a:t>OPEN SOURCE VS CLOSE SOURCE</a:t>
            </a:r>
          </a:p>
        </p:txBody>
      </p:sp>
      <p:grpSp>
        <p:nvGrpSpPr>
          <p:cNvPr id="12" name="Group 11">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3"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1476CD9C-B837-4548-82B6-DF0013E5445E}"/>
              </a:ext>
            </a:extLst>
          </p:cNvPr>
          <p:cNvSpPr>
            <a:spLocks noGrp="1"/>
          </p:cNvSpPr>
          <p:nvPr>
            <p:ph idx="1"/>
          </p:nvPr>
        </p:nvSpPr>
        <p:spPr>
          <a:xfrm>
            <a:off x="946520" y="1747592"/>
            <a:ext cx="5217173" cy="4351338"/>
          </a:xfrm>
        </p:spPr>
        <p:txBody>
          <a:bodyPr>
            <a:normAutofit fontScale="85000" lnSpcReduction="10000"/>
          </a:bodyPr>
          <a:lstStyle/>
          <a:p>
            <a:pPr marL="0" indent="0" fontAlgn="base">
              <a:spcAft>
                <a:spcPts val="900"/>
              </a:spcAft>
              <a:buNone/>
              <a:tabLst>
                <a:tab pos="457200" algn="l"/>
              </a:tabLst>
            </a:pPr>
            <a:r>
              <a:rPr lang="en-IN" sz="1900" b="1" dirty="0">
                <a:latin typeface="Open Sans" panose="020B0606030504020204" pitchFamily="34" charset="0"/>
                <a:cs typeface="Times New Roman" panose="02020603050405020304" pitchFamily="18" charset="0"/>
              </a:rPr>
              <a:t>CLOSE SOURCE</a:t>
            </a:r>
          </a:p>
          <a:p>
            <a:pPr fontAlgn="base">
              <a:lnSpc>
                <a:spcPct val="107000"/>
              </a:lnSpc>
              <a:spcAft>
                <a:spcPts val="800"/>
              </a:spcAft>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Closed source software refers to the computer software which source code is closes means public is not given access to the source code. In short it is referred as CSS. In closed source software the source code is protected. The only individual or organization who has created the software can only change it. The price of closed source software is high and users need to have valid and authenticated license to use the software. As is issues an authenticated license so it also put a lot restrictions on users based on usability and modification of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Some </a:t>
            </a: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examples of closed source software</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are Skype, Google earth, Java, Adobe Flash, Virtual Box, Adobe Reader, Microsoft office, Microsoft Windows, WinRAR, mac OS, Adobe Flash Player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500" dirty="0"/>
          </a:p>
        </p:txBody>
      </p:sp>
      <p:grpSp>
        <p:nvGrpSpPr>
          <p:cNvPr id="16" name="Group 15">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7"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65" name="Freeform: Shape 20">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Text&#10;&#10;Description automatically generated">
            <a:extLst>
              <a:ext uri="{FF2B5EF4-FFF2-40B4-BE49-F238E27FC236}">
                <a16:creationId xmlns:a16="http://schemas.microsoft.com/office/drawing/2014/main" id="{44314953-A015-4D7F-8BD6-D5C84B7EE0FE}"/>
              </a:ext>
            </a:extLst>
          </p:cNvPr>
          <p:cNvPicPr>
            <a:picLocks noChangeAspect="1"/>
          </p:cNvPicPr>
          <p:nvPr/>
        </p:nvPicPr>
        <p:blipFill rotWithShape="1">
          <a:blip r:embed="rId2">
            <a:extLst>
              <a:ext uri="{28A0092B-C50C-407E-A947-70E740481C1C}">
                <a14:useLocalDpi xmlns:a14="http://schemas.microsoft.com/office/drawing/2010/main" val="0"/>
              </a:ext>
            </a:extLst>
          </a:blip>
          <a:srcRect l="16196" r="21653" b="5"/>
          <a:stretch/>
        </p:blipFill>
        <p:spPr>
          <a:xfrm>
            <a:off x="7253021" y="1820334"/>
            <a:ext cx="3555043" cy="3217333"/>
          </a:xfrm>
          <a:prstGeom prst="rect">
            <a:avLst/>
          </a:prstGeom>
        </p:spPr>
      </p:pic>
      <p:grpSp>
        <p:nvGrpSpPr>
          <p:cNvPr id="24" name="Group 23">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366"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7" name="Freeform: Shape 27">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28">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29">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30">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1" name="Freeform: Shape 32">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2" name="Freeform: Shape 33">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3" name="Freeform: Shape 34">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5">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5" name="Freeform: Shape 36">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6" name="Freeform: Shape 37">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7" name="Freeform: Shape 38">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8" name="Freeform: Shape 39">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9" name="Freeform: Shape 40">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0" name="Freeform: Shape 41">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1" name="Freeform: Shape 42">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43">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44">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45">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67">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68">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7" name="Freeform: Shape 69">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70">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71">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72">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73">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74">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75">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76">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77">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6" name="Freeform: Shape 78">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79">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30383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87E79-4DB4-4FB7-A68B-B951EE60E73D}"/>
              </a:ext>
            </a:extLst>
          </p:cNvPr>
          <p:cNvSpPr>
            <a:spLocks noGrp="1"/>
          </p:cNvSpPr>
          <p:nvPr>
            <p:ph type="title"/>
          </p:nvPr>
        </p:nvSpPr>
        <p:spPr>
          <a:xfrm>
            <a:off x="841543" y="1264801"/>
            <a:ext cx="4790632" cy="4296387"/>
          </a:xfrm>
        </p:spPr>
        <p:txBody>
          <a:bodyPr>
            <a:normAutofit/>
          </a:bodyPr>
          <a:lstStyle/>
          <a:p>
            <a:r>
              <a:rPr lang="en-IN" sz="2800" dirty="0"/>
              <a:t>1. History of open source</a:t>
            </a:r>
            <a:br>
              <a:rPr lang="en-IN" sz="2800" dirty="0"/>
            </a:br>
            <a:r>
              <a:rPr lang="en-IN" sz="2800" dirty="0"/>
              <a:t>        -From 70s to now</a:t>
            </a:r>
            <a:br>
              <a:rPr lang="en-IN" sz="2800" dirty="0"/>
            </a:br>
            <a:r>
              <a:rPr lang="en-IN" sz="2800" dirty="0"/>
              <a:t>2. OSD-compliances</a:t>
            </a:r>
            <a:br>
              <a:rPr lang="en-IN" sz="2800" dirty="0"/>
            </a:br>
            <a:r>
              <a:rPr lang="en-IN" sz="2800" dirty="0"/>
              <a:t>3. open source vs close source</a:t>
            </a:r>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descr="Graphical user interface, application, logo&#10;&#10;Description automatically generated">
            <a:extLst>
              <a:ext uri="{FF2B5EF4-FFF2-40B4-BE49-F238E27FC236}">
                <a16:creationId xmlns:a16="http://schemas.microsoft.com/office/drawing/2014/main" id="{FFE41EB8-6729-4946-BE32-34E2824F4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0031" y="1759744"/>
            <a:ext cx="4486275" cy="3524250"/>
          </a:xfrm>
        </p:spPr>
      </p:pic>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243B5EF0-1D07-4748-8A0B-7C01294F2097}"/>
              </a:ext>
            </a:extLst>
          </p:cNvPr>
          <p:cNvSpPr txBox="1"/>
          <p:nvPr/>
        </p:nvSpPr>
        <p:spPr>
          <a:xfrm>
            <a:off x="7288567" y="189048"/>
            <a:ext cx="5029200" cy="769441"/>
          </a:xfrm>
          <a:prstGeom prst="rect">
            <a:avLst/>
          </a:prstGeom>
          <a:noFill/>
        </p:spPr>
        <p:txBody>
          <a:bodyPr wrap="square" rtlCol="0">
            <a:spAutoFit/>
          </a:bodyPr>
          <a:lstStyle/>
          <a:p>
            <a:r>
              <a:rPr lang="en-IN" sz="4400" dirty="0">
                <a:latin typeface="+mj-lt"/>
                <a:ea typeface="+mj-ea"/>
                <a:cs typeface="+mj-cs"/>
              </a:rPr>
              <a:t>Agenda</a:t>
            </a:r>
          </a:p>
        </p:txBody>
      </p:sp>
    </p:spTree>
    <p:extLst>
      <p:ext uri="{BB962C8B-B14F-4D97-AF65-F5344CB8AC3E}">
        <p14:creationId xmlns:p14="http://schemas.microsoft.com/office/powerpoint/2010/main" val="124951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DBA81E33-16B1-4102-AB0B-1017B3622425}"/>
              </a:ext>
            </a:extLst>
          </p:cNvPr>
          <p:cNvSpPr>
            <a:spLocks noGrp="1"/>
          </p:cNvSpPr>
          <p:nvPr>
            <p:ph type="title"/>
          </p:nvPr>
        </p:nvSpPr>
        <p:spPr>
          <a:xfrm>
            <a:off x="2232252" y="633046"/>
            <a:ext cx="4463623" cy="1314996"/>
          </a:xfrm>
        </p:spPr>
        <p:txBody>
          <a:bodyPr anchor="b">
            <a:normAutofit/>
          </a:bodyPr>
          <a:lstStyle/>
          <a:p>
            <a:r>
              <a:rPr lang="en-IN" dirty="0"/>
              <a:t>History of open sources (70s ,80s)</a:t>
            </a:r>
            <a:endParaRPr lang="en-IN"/>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37A5DD0F-A6D9-4693-B753-B350F0740B50}"/>
              </a:ext>
            </a:extLst>
          </p:cNvPr>
          <p:cNvSpPr>
            <a:spLocks noGrp="1"/>
          </p:cNvSpPr>
          <p:nvPr>
            <p:ph idx="1"/>
          </p:nvPr>
        </p:nvSpPr>
        <p:spPr>
          <a:xfrm>
            <a:off x="2232252" y="2125737"/>
            <a:ext cx="4463623" cy="4044463"/>
          </a:xfrm>
        </p:spPr>
        <p:txBody>
          <a:bodyPr>
            <a:normAutofit/>
          </a:bodyPr>
          <a:lstStyle/>
          <a:p>
            <a:pPr fontAlgn="base">
              <a:lnSpc>
                <a:spcPct val="87000"/>
              </a:lnSpc>
              <a:spcAft>
                <a:spcPts val="900"/>
              </a:spcAft>
            </a:pPr>
            <a:r>
              <a:rPr lang="en-IN" sz="1500" dirty="0">
                <a:latin typeface="Open Sans" panose="020B0606030504020204" pitchFamily="34" charset="0"/>
                <a:ea typeface="Times New Roman" panose="02020603050405020304" pitchFamily="18" charset="0"/>
                <a:cs typeface="Times New Roman" panose="02020603050405020304" pitchFamily="18" charset="0"/>
              </a:rPr>
              <a:t> </a:t>
            </a:r>
            <a:r>
              <a:rPr lang="en-IN" sz="1400" dirty="0">
                <a:solidFill>
                  <a:srgbClr val="000000"/>
                </a:solidFill>
                <a:latin typeface="Open Sans" panose="020B0606030504020204" pitchFamily="34" charset="0"/>
                <a:cs typeface="Times New Roman" panose="02020603050405020304" pitchFamily="18" charset="0"/>
              </a:rPr>
              <a:t>   70s</a:t>
            </a:r>
          </a:p>
          <a:p>
            <a:pPr fontAlgn="base">
              <a:lnSpc>
                <a:spcPct val="87000"/>
              </a:lnSpc>
              <a:spcAft>
                <a:spcPts val="900"/>
              </a:spcAft>
            </a:pPr>
            <a:r>
              <a:rPr lang="en-IN" sz="1400" dirty="0">
                <a:solidFill>
                  <a:srgbClr val="000000"/>
                </a:solidFill>
                <a:latin typeface="Open Sans" panose="020B0606030504020204" pitchFamily="34" charset="0"/>
                <a:cs typeface="Times New Roman" panose="02020603050405020304" pitchFamily="18" charset="0"/>
              </a:rPr>
              <a:t>In 1974, software became copyrightable, but that didn’t have a big impact because many companies had already stopped to distribute source code to prevent copying their software.</a:t>
            </a:r>
          </a:p>
          <a:p>
            <a:pPr fontAlgn="base">
              <a:lnSpc>
                <a:spcPct val="87000"/>
              </a:lnSpc>
              <a:spcAft>
                <a:spcPts val="900"/>
              </a:spcAft>
            </a:pPr>
            <a:r>
              <a:rPr lang="en-IN" sz="1400" dirty="0">
                <a:solidFill>
                  <a:srgbClr val="000000"/>
                </a:solidFill>
                <a:latin typeface="Open Sans" panose="020B0606030504020204" pitchFamily="34" charset="0"/>
                <a:cs typeface="Times New Roman" panose="02020603050405020304" pitchFamily="18" charset="0"/>
              </a:rPr>
              <a:t>    80s</a:t>
            </a:r>
          </a:p>
          <a:p>
            <a:pPr fontAlgn="base">
              <a:lnSpc>
                <a:spcPct val="87000"/>
              </a:lnSpc>
              <a:spcAft>
                <a:spcPts val="900"/>
              </a:spcAft>
            </a:pPr>
            <a:r>
              <a:rPr lang="en-IN" sz="1400" dirty="0">
                <a:solidFill>
                  <a:srgbClr val="000000"/>
                </a:solidFill>
                <a:latin typeface="Open Sans" panose="020B0606030504020204" pitchFamily="34" charset="0"/>
                <a:cs typeface="Times New Roman" panose="02020603050405020304" pitchFamily="18" charset="0"/>
              </a:rPr>
              <a:t>In 1983, Richard Stallman created the GNU project. The GNU project contained open-source rewrites of closed-source software Stallman used.</a:t>
            </a:r>
          </a:p>
          <a:p>
            <a:pPr fontAlgn="base">
              <a:lnSpc>
                <a:spcPct val="87000"/>
              </a:lnSpc>
              <a:spcAft>
                <a:spcPts val="900"/>
              </a:spcAft>
            </a:pPr>
            <a:r>
              <a:rPr lang="en-IN" sz="1400" dirty="0">
                <a:solidFill>
                  <a:srgbClr val="000000"/>
                </a:solidFill>
                <a:latin typeface="Open Sans" panose="020B0606030504020204" pitchFamily="34" charset="0"/>
                <a:cs typeface="Times New Roman" panose="02020603050405020304" pitchFamily="18" charset="0"/>
              </a:rPr>
              <a:t>In 1985 Stallman founded the Free Software Foundation (FSF), a foundation to support the free software movement. </a:t>
            </a:r>
          </a:p>
          <a:p>
            <a:endParaRPr lang="en-IN" sz="1500" dirty="0"/>
          </a:p>
        </p:txBody>
      </p:sp>
      <p:sp>
        <p:nvSpPr>
          <p:cNvPr id="20" name="Freeform: Shape 19">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Picture 6" descr="Logo&#10;&#10;Description automatically generated">
            <a:extLst>
              <a:ext uri="{FF2B5EF4-FFF2-40B4-BE49-F238E27FC236}">
                <a16:creationId xmlns:a16="http://schemas.microsoft.com/office/drawing/2014/main" id="{4791A15A-D95F-4E85-9DFE-56C95BDFCAB4}"/>
              </a:ext>
            </a:extLst>
          </p:cNvPr>
          <p:cNvPicPr>
            <a:picLocks noChangeAspect="1"/>
          </p:cNvPicPr>
          <p:nvPr/>
        </p:nvPicPr>
        <p:blipFill rotWithShape="1">
          <a:blip r:embed="rId2">
            <a:extLst>
              <a:ext uri="{28A0092B-C50C-407E-A947-70E740481C1C}">
                <a14:useLocalDpi xmlns:a14="http://schemas.microsoft.com/office/drawing/2010/main" val="0"/>
              </a:ext>
            </a:extLst>
          </a:blip>
          <a:srcRect r="-4" b="-4"/>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6"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9418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89"/>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A81E33-16B1-4102-AB0B-1017B3622425}"/>
              </a:ext>
            </a:extLst>
          </p:cNvPr>
          <p:cNvSpPr>
            <a:spLocks noGrp="1"/>
          </p:cNvSpPr>
          <p:nvPr>
            <p:ph type="title"/>
          </p:nvPr>
        </p:nvSpPr>
        <p:spPr>
          <a:xfrm>
            <a:off x="7050001" y="368625"/>
            <a:ext cx="4402039" cy="1403498"/>
          </a:xfrm>
        </p:spPr>
        <p:txBody>
          <a:bodyPr anchor="b">
            <a:normAutofit/>
          </a:bodyPr>
          <a:lstStyle/>
          <a:p>
            <a:r>
              <a:rPr lang="en-IN" sz="3600" dirty="0"/>
              <a:t>History of open sources (90s)</a:t>
            </a:r>
          </a:p>
        </p:txBody>
      </p:sp>
      <p:sp useBgFill="1">
        <p:nvSpPr>
          <p:cNvPr id="38" name="Freeform: Shape 37">
            <a:extLst>
              <a:ext uri="{FF2B5EF4-FFF2-40B4-BE49-F238E27FC236}">
                <a16:creationId xmlns:a16="http://schemas.microsoft.com/office/drawing/2014/main" id="{42AE8636-A04B-4C96-AA50-C956D51C0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125" y="1"/>
            <a:ext cx="3483100" cy="2909287"/>
          </a:xfrm>
          <a:custGeom>
            <a:avLst/>
            <a:gdLst>
              <a:gd name="connsiteX0" fmla="*/ 452171 w 3483100"/>
              <a:gd name="connsiteY0" fmla="*/ 0 h 2909287"/>
              <a:gd name="connsiteX1" fmla="*/ 3030929 w 3483100"/>
              <a:gd name="connsiteY1" fmla="*/ 0 h 2909287"/>
              <a:gd name="connsiteX2" fmla="*/ 3085415 w 3483100"/>
              <a:gd name="connsiteY2" fmla="*/ 59949 h 2909287"/>
              <a:gd name="connsiteX3" fmla="*/ 3483100 w 3483100"/>
              <a:gd name="connsiteY3" fmla="*/ 1167737 h 2909287"/>
              <a:gd name="connsiteX4" fmla="*/ 1741550 w 3483100"/>
              <a:gd name="connsiteY4" fmla="*/ 2909287 h 2909287"/>
              <a:gd name="connsiteX5" fmla="*/ 0 w 3483100"/>
              <a:gd name="connsiteY5" fmla="*/ 1167737 h 2909287"/>
              <a:gd name="connsiteX6" fmla="*/ 397685 w 3483100"/>
              <a:gd name="connsiteY6" fmla="*/ 59949 h 290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3100" h="2909287">
                <a:moveTo>
                  <a:pt x="452171" y="0"/>
                </a:moveTo>
                <a:lnTo>
                  <a:pt x="3030929" y="0"/>
                </a:lnTo>
                <a:lnTo>
                  <a:pt x="3085415" y="59949"/>
                </a:lnTo>
                <a:cubicBezTo>
                  <a:pt x="3333857" y="360992"/>
                  <a:pt x="3483100" y="746936"/>
                  <a:pt x="3483100" y="1167737"/>
                </a:cubicBezTo>
                <a:cubicBezTo>
                  <a:pt x="3483100" y="2129569"/>
                  <a:pt x="2703382" y="2909287"/>
                  <a:pt x="1741550" y="2909287"/>
                </a:cubicBezTo>
                <a:cubicBezTo>
                  <a:pt x="779718" y="2909287"/>
                  <a:pt x="0" y="2129569"/>
                  <a:pt x="0" y="1167737"/>
                </a:cubicBezTo>
                <a:cubicBezTo>
                  <a:pt x="0" y="746936"/>
                  <a:pt x="149243" y="360992"/>
                  <a:pt x="397685" y="59949"/>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5733" y="1193254"/>
            <a:ext cx="1291642" cy="429215"/>
            <a:chOff x="2504802" y="1755501"/>
            <a:chExt cx="1598829" cy="531293"/>
          </a:xfrm>
          <a:solidFill>
            <a:schemeClr val="tx1"/>
          </a:solidFill>
        </p:grpSpPr>
        <p:sp>
          <p:nvSpPr>
            <p:cNvPr id="41" name="Freeform: Shape 40">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 name="Picture 9" descr="Logo, icon&#10;&#10;Description automatically generated">
            <a:extLst>
              <a:ext uri="{FF2B5EF4-FFF2-40B4-BE49-F238E27FC236}">
                <a16:creationId xmlns:a16="http://schemas.microsoft.com/office/drawing/2014/main" id="{055531CD-C7E2-452F-A4EA-0978C0B65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074" y="111137"/>
            <a:ext cx="2113201" cy="2113201"/>
          </a:xfrm>
          <a:prstGeom prst="rect">
            <a:avLst/>
          </a:prstGeom>
        </p:spPr>
      </p:pic>
      <p:sp useBgFill="1">
        <p:nvSpPr>
          <p:cNvPr id="44" name="Freeform: Shape 43">
            <a:extLst>
              <a:ext uri="{FF2B5EF4-FFF2-40B4-BE49-F238E27FC236}">
                <a16:creationId xmlns:a16="http://schemas.microsoft.com/office/drawing/2014/main" id="{0F17DC65-D057-4CEA-8B52-BF72D5D90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5886"/>
            <a:ext cx="3212182" cy="3665314"/>
          </a:xfrm>
          <a:custGeom>
            <a:avLst/>
            <a:gdLst>
              <a:gd name="connsiteX0" fmla="*/ 1379525 w 3212182"/>
              <a:gd name="connsiteY0" fmla="*/ 0 h 3665314"/>
              <a:gd name="connsiteX1" fmla="*/ 3212182 w 3212182"/>
              <a:gd name="connsiteY1" fmla="*/ 1832657 h 3665314"/>
              <a:gd name="connsiteX2" fmla="*/ 1379525 w 3212182"/>
              <a:gd name="connsiteY2" fmla="*/ 3665314 h 3665314"/>
              <a:gd name="connsiteX3" fmla="*/ 83641 w 3212182"/>
              <a:gd name="connsiteY3" fmla="*/ 3128542 h 3665314"/>
              <a:gd name="connsiteX4" fmla="*/ 0 w 3212182"/>
              <a:gd name="connsiteY4" fmla="*/ 3036514 h 3665314"/>
              <a:gd name="connsiteX5" fmla="*/ 0 w 3212182"/>
              <a:gd name="connsiteY5" fmla="*/ 628801 h 3665314"/>
              <a:gd name="connsiteX6" fmla="*/ 83641 w 3212182"/>
              <a:gd name="connsiteY6" fmla="*/ 536773 h 3665314"/>
              <a:gd name="connsiteX7" fmla="*/ 1379525 w 3212182"/>
              <a:gd name="connsiteY7" fmla="*/ 0 h 366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182" h="3665314">
                <a:moveTo>
                  <a:pt x="1379525" y="0"/>
                </a:moveTo>
                <a:cubicBezTo>
                  <a:pt x="2391674" y="0"/>
                  <a:pt x="3212182" y="820508"/>
                  <a:pt x="3212182" y="1832657"/>
                </a:cubicBezTo>
                <a:cubicBezTo>
                  <a:pt x="3212182" y="2844806"/>
                  <a:pt x="2391674" y="3665314"/>
                  <a:pt x="1379525" y="3665314"/>
                </a:cubicBezTo>
                <a:cubicBezTo>
                  <a:pt x="873451" y="3665314"/>
                  <a:pt x="415286" y="3460187"/>
                  <a:pt x="83641" y="3128542"/>
                </a:cubicBezTo>
                <a:lnTo>
                  <a:pt x="0" y="3036514"/>
                </a:lnTo>
                <a:lnTo>
                  <a:pt x="0" y="628801"/>
                </a:lnTo>
                <a:lnTo>
                  <a:pt x="83641" y="536773"/>
                </a:lnTo>
                <a:cubicBezTo>
                  <a:pt x="415286" y="205127"/>
                  <a:pt x="873451" y="0"/>
                  <a:pt x="1379525"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Logo, icon&#10;&#10;Description automatically generated">
            <a:extLst>
              <a:ext uri="{FF2B5EF4-FFF2-40B4-BE49-F238E27FC236}">
                <a16:creationId xmlns:a16="http://schemas.microsoft.com/office/drawing/2014/main" id="{DB248FCA-9324-4CB8-84E0-8C755D47A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66" y="3880857"/>
            <a:ext cx="1886075" cy="2117387"/>
          </a:xfrm>
          <a:prstGeom prst="rect">
            <a:avLst/>
          </a:prstGeom>
        </p:spPr>
      </p:pic>
      <p:sp useBgFill="1">
        <p:nvSpPr>
          <p:cNvPr id="46" name="Oval 45">
            <a:extLst>
              <a:ext uri="{FF2B5EF4-FFF2-40B4-BE49-F238E27FC236}">
                <a16:creationId xmlns:a16="http://schemas.microsoft.com/office/drawing/2014/main" id="{35249834-544E-477E-84FD-888B8DB7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839" y="2791091"/>
            <a:ext cx="3281677" cy="32816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3339" y="1681703"/>
            <a:ext cx="1330536" cy="1330521"/>
            <a:chOff x="5734037" y="3067039"/>
            <a:chExt cx="724483" cy="724489"/>
          </a:xfrm>
          <a:solidFill>
            <a:schemeClr val="tx1"/>
          </a:solidFill>
        </p:grpSpPr>
        <p:sp>
          <p:nvSpPr>
            <p:cNvPr id="49" name="Freeform: Shape 48">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Picture 4" descr="Logo&#10;&#10;Description automatically generated">
            <a:extLst>
              <a:ext uri="{FF2B5EF4-FFF2-40B4-BE49-F238E27FC236}">
                <a16:creationId xmlns:a16="http://schemas.microsoft.com/office/drawing/2014/main" id="{F50B2490-DB5B-416A-9646-5FBD2F349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2793" y="3484046"/>
            <a:ext cx="1895767" cy="1895767"/>
          </a:xfrm>
          <a:prstGeom prst="rect">
            <a:avLst/>
          </a:prstGeom>
        </p:spPr>
      </p:pic>
      <p:sp>
        <p:nvSpPr>
          <p:cNvPr id="3" name="Content Placeholder 2">
            <a:extLst>
              <a:ext uri="{FF2B5EF4-FFF2-40B4-BE49-F238E27FC236}">
                <a16:creationId xmlns:a16="http://schemas.microsoft.com/office/drawing/2014/main" id="{37A5DD0F-A6D9-4693-B753-B350F0740B50}"/>
              </a:ext>
            </a:extLst>
          </p:cNvPr>
          <p:cNvSpPr>
            <a:spLocks noGrp="1"/>
          </p:cNvSpPr>
          <p:nvPr>
            <p:ph idx="1"/>
          </p:nvPr>
        </p:nvSpPr>
        <p:spPr>
          <a:xfrm>
            <a:off x="7050001" y="1958550"/>
            <a:ext cx="4402039" cy="4256886"/>
          </a:xfrm>
        </p:spPr>
        <p:txBody>
          <a:bodyPr anchor="t">
            <a:normAutofit/>
          </a:bodyPr>
          <a:lstStyle/>
          <a:p>
            <a:pPr fontAlgn="base">
              <a:spcAft>
                <a:spcPts val="900"/>
              </a:spcAft>
            </a:pPr>
            <a:r>
              <a:rPr lang="en-IN" sz="1300" dirty="0">
                <a:effectLst/>
                <a:latin typeface="Open Sans" panose="020B0606030504020204" pitchFamily="34" charset="0"/>
                <a:ea typeface="Times New Roman" panose="02020603050405020304" pitchFamily="18" charset="0"/>
                <a:cs typeface="Times New Roman" panose="02020603050405020304" pitchFamily="18" charset="0"/>
              </a:rPr>
              <a:t>The term open-source was readily adopted at the end of the 90s by the Linux, Perl, and Python community, but also by companies like, Netscape and Red Hat.</a:t>
            </a:r>
          </a:p>
          <a:p>
            <a:pPr fontAlgn="base">
              <a:spcAft>
                <a:spcPts val="900"/>
              </a:spcAft>
            </a:pPr>
            <a:r>
              <a:rPr lang="en-IN" sz="1300" dirty="0">
                <a:effectLst/>
                <a:latin typeface="Open Sans" panose="020B0606030504020204" pitchFamily="34" charset="0"/>
                <a:ea typeface="Times New Roman" panose="02020603050405020304" pitchFamily="18" charset="0"/>
                <a:cs typeface="Times New Roman" panose="02020603050405020304" pitchFamily="18" charset="0"/>
              </a:rPr>
              <a:t>In 1998, the non-profit Open Source Initiative was founded, inspired by Netscape which had just open-sourced their web browser Netscape Communicator (which later became Firefox).</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fontAlgn="base">
              <a:spcAft>
                <a:spcPts val="900"/>
              </a:spcAft>
            </a:pPr>
            <a:r>
              <a:rPr lang="en-IN" sz="1300" dirty="0">
                <a:effectLst/>
                <a:latin typeface="Open Sans" panose="020B0606030504020204" pitchFamily="34" charset="0"/>
                <a:ea typeface="Times New Roman" panose="02020603050405020304" pitchFamily="18" charset="0"/>
                <a:cs typeface="Times New Roman" panose="02020603050405020304" pitchFamily="18" charset="0"/>
              </a:rPr>
              <a:t>In 1999, a group of developers of the Apache web server realized their methodology could be applied to other open-source projects as well. They proceeded to found the non-profit Apache Software Foundation.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fontAlgn="base">
              <a:spcAft>
                <a:spcPts val="900"/>
              </a:spcAft>
            </a:pPr>
            <a:r>
              <a:rPr lang="en-IN" sz="1300" dirty="0">
                <a:effectLst/>
                <a:latin typeface="Open Sans" panose="020B0606030504020204" pitchFamily="34" charset="0"/>
                <a:ea typeface="Times New Roman" panose="02020603050405020304" pitchFamily="18" charset="0"/>
                <a:cs typeface="Times New Roman" panose="02020603050405020304" pitchFamily="18" charset="0"/>
              </a:rPr>
              <a:t>In 1999, Sourceforge.com was launched which allowed developers to easily share and develop source code.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08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5" name="Group 224">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226" name="Freeform: Shape 225">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7" name="Freeform: Shape 226">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8" name="Freeform: Shape 227">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9" name="Freeform: Shape 228">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0" name="Freeform: Shape 229">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1" name="Freeform: Shape 230">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2" name="Freeform: Shape 231">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3" name="Freeform: Shape 232">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4" name="Freeform: Shape 233">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5" name="Freeform: Shape 234">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6" name="Freeform: Shape 235">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7" name="Freeform: Shape 236">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8" name="Freeform: Shape 237">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BA81E33-16B1-4102-AB0B-1017B3622425}"/>
              </a:ext>
            </a:extLst>
          </p:cNvPr>
          <p:cNvSpPr>
            <a:spLocks noGrp="1"/>
          </p:cNvSpPr>
          <p:nvPr>
            <p:ph type="title"/>
          </p:nvPr>
        </p:nvSpPr>
        <p:spPr>
          <a:xfrm>
            <a:off x="838200" y="1195697"/>
            <a:ext cx="3200400" cy="4238118"/>
          </a:xfrm>
        </p:spPr>
        <p:txBody>
          <a:bodyPr>
            <a:normAutofit/>
          </a:bodyPr>
          <a:lstStyle/>
          <a:p>
            <a:r>
              <a:rPr lang="en-IN" sz="3600" dirty="0"/>
              <a:t>History of open source ( 2000s)</a:t>
            </a:r>
          </a:p>
        </p:txBody>
      </p:sp>
      <p:sp>
        <p:nvSpPr>
          <p:cNvPr id="240" name="Freeform: Shape 239">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2" name="Freeform: Shape 241">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9" name="Content Placeholder 2">
            <a:extLst>
              <a:ext uri="{FF2B5EF4-FFF2-40B4-BE49-F238E27FC236}">
                <a16:creationId xmlns:a16="http://schemas.microsoft.com/office/drawing/2014/main" id="{F11A2667-043E-B631-8E0F-22778E524AE0}"/>
              </a:ext>
            </a:extLst>
          </p:cNvPr>
          <p:cNvGraphicFramePr>
            <a:graphicFrameLocks noGrp="1"/>
          </p:cNvGraphicFramePr>
          <p:nvPr>
            <p:ph idx="1"/>
            <p:extLst>
              <p:ext uri="{D42A27DB-BD31-4B8C-83A1-F6EECF244321}">
                <p14:modId xmlns:p14="http://schemas.microsoft.com/office/powerpoint/2010/main" val="3145185812"/>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Icon&#10;&#10;Description automatically generated">
            <a:extLst>
              <a:ext uri="{FF2B5EF4-FFF2-40B4-BE49-F238E27FC236}">
                <a16:creationId xmlns:a16="http://schemas.microsoft.com/office/drawing/2014/main" id="{ECEDC96B-5062-41A4-B3E3-2E2A9CC081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952" y="4100207"/>
            <a:ext cx="2304087" cy="2304087"/>
          </a:xfrm>
          <a:prstGeom prst="rect">
            <a:avLst/>
          </a:prstGeom>
        </p:spPr>
      </p:pic>
    </p:spTree>
    <p:extLst>
      <p:ext uri="{BB962C8B-B14F-4D97-AF65-F5344CB8AC3E}">
        <p14:creationId xmlns:p14="http://schemas.microsoft.com/office/powerpoint/2010/main" val="153684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DD0DB-93CC-4464-95A2-1264C792C911}"/>
              </a:ext>
            </a:extLst>
          </p:cNvPr>
          <p:cNvSpPr>
            <a:spLocks noGrp="1"/>
          </p:cNvSpPr>
          <p:nvPr>
            <p:ph type="title"/>
          </p:nvPr>
        </p:nvSpPr>
        <p:spPr>
          <a:xfrm>
            <a:off x="6477270" y="898137"/>
            <a:ext cx="4974771" cy="873986"/>
          </a:xfrm>
        </p:spPr>
        <p:txBody>
          <a:bodyPr anchor="b">
            <a:normAutofit/>
          </a:bodyPr>
          <a:lstStyle/>
          <a:p>
            <a:r>
              <a:rPr lang="en-IN" sz="2800"/>
              <a:t>History of open source ( 2010s)</a:t>
            </a:r>
          </a:p>
        </p:txBody>
      </p:sp>
      <p:grpSp>
        <p:nvGrpSpPr>
          <p:cNvPr id="14" name="Group 13">
            <a:extLst>
              <a:ext uri="{FF2B5EF4-FFF2-40B4-BE49-F238E27FC236}">
                <a16:creationId xmlns:a16="http://schemas.microsoft.com/office/drawing/2014/main" id="{732A444C-81CA-4D10-998B-529CE31D3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008" y="348973"/>
            <a:ext cx="4945999" cy="6036681"/>
            <a:chOff x="1674895" y="1345036"/>
            <a:chExt cx="5428610" cy="4210939"/>
          </a:xfrm>
        </p:grpSpPr>
        <p:sp>
          <p:nvSpPr>
            <p:cNvPr id="15" name="Rectangle 14">
              <a:extLst>
                <a:ext uri="{FF2B5EF4-FFF2-40B4-BE49-F238E27FC236}">
                  <a16:creationId xmlns:a16="http://schemas.microsoft.com/office/drawing/2014/main" id="{A66CC0ED-7D4E-4CE4-A15A-A6FF507AE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042E25-B074-48D7-9694-5C952710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24F61E28-F51E-44F9-B827-A32BAAA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232747"/>
            <a:ext cx="4945999" cy="60366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icon&#10;&#10;Description automatically generated">
            <a:extLst>
              <a:ext uri="{FF2B5EF4-FFF2-40B4-BE49-F238E27FC236}">
                <a16:creationId xmlns:a16="http://schemas.microsoft.com/office/drawing/2014/main" id="{04CBF151-977A-495A-97C5-1A2BCB68C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088" y="635607"/>
            <a:ext cx="2430216" cy="2430216"/>
          </a:xfrm>
          <a:prstGeom prst="rect">
            <a:avLst/>
          </a:prstGeom>
        </p:spPr>
      </p:pic>
      <p:grpSp>
        <p:nvGrpSpPr>
          <p:cNvPr id="20" name="Graphic 4">
            <a:extLst>
              <a:ext uri="{FF2B5EF4-FFF2-40B4-BE49-F238E27FC236}">
                <a16:creationId xmlns:a16="http://schemas.microsoft.com/office/drawing/2014/main" id="{57CD476F-4071-4E06-BD94-582AC00926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73349" y="210930"/>
            <a:ext cx="849365" cy="849366"/>
            <a:chOff x="5829300" y="3162300"/>
            <a:chExt cx="532256" cy="532257"/>
          </a:xfrm>
          <a:solidFill>
            <a:schemeClr val="tx1"/>
          </a:solidFill>
        </p:grpSpPr>
        <p:sp>
          <p:nvSpPr>
            <p:cNvPr id="21" name="Freeform: Shape 20">
              <a:extLst>
                <a:ext uri="{FF2B5EF4-FFF2-40B4-BE49-F238E27FC236}">
                  <a16:creationId xmlns:a16="http://schemas.microsoft.com/office/drawing/2014/main" id="{7B6A3560-202E-47CB-A0A4-7BAA40CED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DCE699C-0879-4B2A-BD24-CE9CB03F0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39C6C48-4048-472B-9200-BA3467DD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DBE535A2-9A69-4D86-98B9-4606364B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38EB57-352E-48E7-9482-1AEA738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18EEB6E-44FD-4775-9179-950DB8C3D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3B6FB8-B03E-4FC7-AC61-9B1613A3C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E9617C-8511-4D9B-94C1-C84BFB7ED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076EA5A-A5A8-42A9-A0F7-ECECD999F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5856DB2-44EF-413E-B792-EFF0409DE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E2C35C7-1280-4F14-9553-11374063E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0376E68-4370-4BE5-917D-39794960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D187E9-AB0A-480D-B60A-74F7F26FF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pic>
        <p:nvPicPr>
          <p:cNvPr id="5" name="Picture 4" descr="Icon&#10;&#10;Description automatically generated">
            <a:extLst>
              <a:ext uri="{FF2B5EF4-FFF2-40B4-BE49-F238E27FC236}">
                <a16:creationId xmlns:a16="http://schemas.microsoft.com/office/drawing/2014/main" id="{924FB6F5-F434-4D84-A9D1-A485E8B97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2" y="3613810"/>
            <a:ext cx="3519189" cy="1997139"/>
          </a:xfrm>
          <a:prstGeom prst="rect">
            <a:avLst/>
          </a:prstGeom>
        </p:spPr>
      </p:pic>
      <p:sp>
        <p:nvSpPr>
          <p:cNvPr id="3" name="Content Placeholder 2">
            <a:extLst>
              <a:ext uri="{FF2B5EF4-FFF2-40B4-BE49-F238E27FC236}">
                <a16:creationId xmlns:a16="http://schemas.microsoft.com/office/drawing/2014/main" id="{B5B70937-8774-4102-8E98-FE3A123084F1}"/>
              </a:ext>
            </a:extLst>
          </p:cNvPr>
          <p:cNvSpPr>
            <a:spLocks noGrp="1"/>
          </p:cNvSpPr>
          <p:nvPr>
            <p:ph idx="1"/>
          </p:nvPr>
        </p:nvSpPr>
        <p:spPr>
          <a:xfrm>
            <a:off x="6477270" y="2308194"/>
            <a:ext cx="4974771" cy="3911631"/>
          </a:xfrm>
        </p:spPr>
        <p:txBody>
          <a:bodyPr anchor="t">
            <a:normAutofit/>
          </a:bodyPr>
          <a:lstStyle/>
          <a:p>
            <a:pPr fontAlgn="base">
              <a:spcAft>
                <a:spcPts val="900"/>
              </a:spcAft>
            </a:pPr>
            <a:r>
              <a:rPr lang="en-IN" sz="1300" dirty="0">
                <a:latin typeface="Open Sans" panose="020B0606030504020204" pitchFamily="34" charset="0"/>
                <a:cs typeface="Times New Roman" panose="02020603050405020304" pitchFamily="18" charset="0"/>
              </a:rPr>
              <a:t>2010s</a:t>
            </a:r>
          </a:p>
          <a:p>
            <a:pPr fontAlgn="base">
              <a:spcAft>
                <a:spcPts val="900"/>
              </a:spcAft>
            </a:pPr>
            <a:r>
              <a:rPr lang="en-IN" sz="1300" dirty="0">
                <a:latin typeface="Open Sans" panose="020B0606030504020204" pitchFamily="34" charset="0"/>
                <a:cs typeface="Times New Roman" panose="02020603050405020304" pitchFamily="18" charset="0"/>
              </a:rPr>
              <a:t>Since 2017, Microsoft is one of the biggest open-source contributors in the world. In 2018, Microsoft acquired GitHub, the largest open-source development platform to this date.</a:t>
            </a:r>
          </a:p>
          <a:p>
            <a:pPr fontAlgn="base">
              <a:spcAft>
                <a:spcPts val="900"/>
              </a:spcAft>
            </a:pPr>
            <a:r>
              <a:rPr lang="en-IN" sz="1300" dirty="0">
                <a:latin typeface="Open Sans" panose="020B0606030504020204" pitchFamily="34" charset="0"/>
                <a:cs typeface="Times New Roman" panose="02020603050405020304" pitchFamily="18" charset="0"/>
              </a:rPr>
              <a:t>The Free Software Foundation (FSF), the Apache Software Foundation (ASF), and the Linux Foundation became the largest foundations for open-source software. Even companies which fought open-source for decades started embracing open-source.</a:t>
            </a:r>
          </a:p>
          <a:p>
            <a:pPr fontAlgn="base">
              <a:spcAft>
                <a:spcPts val="900"/>
              </a:spcAft>
            </a:pPr>
            <a:r>
              <a:rPr lang="en-IN" sz="1300" dirty="0">
                <a:latin typeface="Open Sans" panose="020B0606030504020204" pitchFamily="34" charset="0"/>
                <a:cs typeface="Times New Roman" panose="02020603050405020304" pitchFamily="18" charset="0"/>
              </a:rPr>
              <a:t>Open-Source Software clearly has conquered the world. </a:t>
            </a:r>
          </a:p>
        </p:txBody>
      </p:sp>
    </p:spTree>
    <p:extLst>
      <p:ext uri="{BB962C8B-B14F-4D97-AF65-F5344CB8AC3E}">
        <p14:creationId xmlns:p14="http://schemas.microsoft.com/office/powerpoint/2010/main" val="409068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5CA0BEA-4C48-44FE-B75D-FEE4C7C4E0B7}"/>
              </a:ext>
            </a:extLst>
          </p:cNvPr>
          <p:cNvSpPr>
            <a:spLocks noGrp="1"/>
          </p:cNvSpPr>
          <p:nvPr>
            <p:ph type="title"/>
          </p:nvPr>
        </p:nvSpPr>
        <p:spPr>
          <a:xfrm>
            <a:off x="1861854" y="633046"/>
            <a:ext cx="4834021" cy="1314996"/>
          </a:xfrm>
        </p:spPr>
        <p:txBody>
          <a:bodyPr anchor="b">
            <a:normAutofit/>
          </a:bodyPr>
          <a:lstStyle/>
          <a:p>
            <a:r>
              <a:rPr lang="en-IN" dirty="0"/>
              <a:t>OSD-COMPINCES</a:t>
            </a:r>
          </a:p>
        </p:txBody>
      </p:sp>
      <p:sp>
        <p:nvSpPr>
          <p:cNvPr id="3" name="Content Placeholder 2">
            <a:extLst>
              <a:ext uri="{FF2B5EF4-FFF2-40B4-BE49-F238E27FC236}">
                <a16:creationId xmlns:a16="http://schemas.microsoft.com/office/drawing/2014/main" id="{615C05CA-593D-430A-9503-0939E88313E3}"/>
              </a:ext>
            </a:extLst>
          </p:cNvPr>
          <p:cNvSpPr>
            <a:spLocks noGrp="1"/>
          </p:cNvSpPr>
          <p:nvPr>
            <p:ph idx="1"/>
          </p:nvPr>
        </p:nvSpPr>
        <p:spPr>
          <a:xfrm>
            <a:off x="1861854" y="2125737"/>
            <a:ext cx="4834021" cy="4044463"/>
          </a:xfrm>
        </p:spPr>
        <p:txBody>
          <a:bodyPr>
            <a:normAutofit/>
          </a:bodyPr>
          <a:lstStyle/>
          <a:p>
            <a:pPr marL="0" indent="0" fontAlgn="base">
              <a:spcAft>
                <a:spcPts val="900"/>
              </a:spcAft>
              <a:buNone/>
            </a:pPr>
            <a:r>
              <a:rPr lang="en-US" sz="1500" dirty="0">
                <a:latin typeface="Open Sans" panose="020B0606030504020204" pitchFamily="34" charset="0"/>
                <a:cs typeface="Times New Roman" panose="02020603050405020304" pitchFamily="18" charset="0"/>
              </a:rPr>
              <a:t>The distribution terms of open-source software must comply with the following criteria:</a:t>
            </a:r>
          </a:p>
          <a:p>
            <a:pPr marL="0" indent="0" fontAlgn="base">
              <a:spcAft>
                <a:spcPts val="900"/>
              </a:spcAft>
              <a:buNone/>
            </a:pPr>
            <a:r>
              <a:rPr lang="en-US" sz="1500" dirty="0">
                <a:latin typeface="Open Sans" panose="020B0606030504020204" pitchFamily="34" charset="0"/>
                <a:cs typeface="Times New Roman" panose="02020603050405020304" pitchFamily="18" charset="0"/>
              </a:rPr>
              <a:t>1.Free redistribution: The license shall not restrict any party from selling or giving away the software as a component of an aggregate software distribution containing programs from several different sources.</a:t>
            </a:r>
          </a:p>
          <a:p>
            <a:pPr marL="0" indent="0" fontAlgn="base">
              <a:spcAft>
                <a:spcPts val="900"/>
              </a:spcAft>
              <a:buNone/>
            </a:pPr>
            <a:r>
              <a:rPr lang="en-US" sz="1500" dirty="0">
                <a:latin typeface="Open Sans" panose="020B0606030504020204" pitchFamily="34" charset="0"/>
                <a:cs typeface="Times New Roman" panose="02020603050405020304" pitchFamily="18" charset="0"/>
              </a:rPr>
              <a:t>2. Source code: The program must include source code and must allow distribution in source code as well as compiled form.</a:t>
            </a:r>
          </a:p>
          <a:p>
            <a:pPr marL="0" indent="0" fontAlgn="base">
              <a:spcAft>
                <a:spcPts val="900"/>
              </a:spcAft>
              <a:buNone/>
            </a:pPr>
            <a:r>
              <a:rPr lang="en-US" sz="1500" dirty="0">
                <a:latin typeface="Open Sans" panose="020B0606030504020204" pitchFamily="34" charset="0"/>
                <a:cs typeface="Times New Roman" panose="02020603050405020304" pitchFamily="18" charset="0"/>
              </a:rPr>
              <a:t>3.</a:t>
            </a:r>
            <a:r>
              <a:rPr lang="en-IN" sz="1500" dirty="0">
                <a:latin typeface="Open Sans" panose="020B0606030504020204" pitchFamily="34" charset="0"/>
                <a:cs typeface="Times New Roman" panose="02020603050405020304" pitchFamily="18" charset="0"/>
              </a:rPr>
              <a:t> Derived works: The license must allow modifications and derived works and must allow them to be distributed under the same terms as the license of the original software.</a:t>
            </a:r>
          </a:p>
          <a:p>
            <a:pPr marL="0" indent="0" fontAlgn="base">
              <a:spcAft>
                <a:spcPts val="900"/>
              </a:spcAft>
              <a:buNone/>
            </a:pPr>
            <a:r>
              <a:rPr lang="en-US" sz="1500" dirty="0">
                <a:latin typeface="Open Sans" panose="020B0606030504020204" pitchFamily="34" charset="0"/>
                <a:cs typeface="Times New Roman" panose="02020603050405020304" pitchFamily="18" charset="0"/>
              </a:rPr>
              <a:t> </a:t>
            </a:r>
            <a:endParaRPr lang="en-IN" sz="1500" dirty="0"/>
          </a:p>
        </p:txBody>
      </p:sp>
      <p:pic>
        <p:nvPicPr>
          <p:cNvPr id="5" name="Picture 4" descr="Text&#10;&#10;Description automatically generated">
            <a:extLst>
              <a:ext uri="{FF2B5EF4-FFF2-40B4-BE49-F238E27FC236}">
                <a16:creationId xmlns:a16="http://schemas.microsoft.com/office/drawing/2014/main" id="{12CF3EC1-4C65-4070-AEF1-859BDFE64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461" y="2015232"/>
            <a:ext cx="5006345" cy="3018110"/>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041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3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5CA0BEA-4C48-44FE-B75D-FEE4C7C4E0B7}"/>
              </a:ext>
            </a:extLst>
          </p:cNvPr>
          <p:cNvSpPr>
            <a:spLocks noGrp="1"/>
          </p:cNvSpPr>
          <p:nvPr>
            <p:ph type="title"/>
          </p:nvPr>
        </p:nvSpPr>
        <p:spPr>
          <a:xfrm>
            <a:off x="1861854" y="633046"/>
            <a:ext cx="4834021" cy="1314996"/>
          </a:xfrm>
        </p:spPr>
        <p:txBody>
          <a:bodyPr anchor="b">
            <a:normAutofit/>
          </a:bodyPr>
          <a:lstStyle/>
          <a:p>
            <a:r>
              <a:rPr lang="en-IN" dirty="0"/>
              <a:t>OSD-COMPINCES</a:t>
            </a:r>
          </a:p>
        </p:txBody>
      </p:sp>
      <p:sp>
        <p:nvSpPr>
          <p:cNvPr id="3" name="Content Placeholder 2">
            <a:extLst>
              <a:ext uri="{FF2B5EF4-FFF2-40B4-BE49-F238E27FC236}">
                <a16:creationId xmlns:a16="http://schemas.microsoft.com/office/drawing/2014/main" id="{615C05CA-593D-430A-9503-0939E88313E3}"/>
              </a:ext>
            </a:extLst>
          </p:cNvPr>
          <p:cNvSpPr>
            <a:spLocks noGrp="1"/>
          </p:cNvSpPr>
          <p:nvPr>
            <p:ph idx="1"/>
          </p:nvPr>
        </p:nvSpPr>
        <p:spPr>
          <a:xfrm>
            <a:off x="1861854" y="2125737"/>
            <a:ext cx="4834021" cy="4044463"/>
          </a:xfrm>
        </p:spPr>
        <p:txBody>
          <a:bodyPr>
            <a:normAutofit/>
          </a:bodyPr>
          <a:lstStyle/>
          <a:p>
            <a:pPr marL="0" lv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4. Integrity of the author's source code: </a:t>
            </a:r>
          </a:p>
          <a:p>
            <a:pPr marL="0" lv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The license may restrict source-code from being distributed in modified form only if the license allows the distribution of "patch files" with the source code for the purpose of modifying the program at build time. </a:t>
            </a:r>
          </a:p>
          <a:p>
            <a:pPr marL="0" lv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5. No discrimination against persons or groups</a:t>
            </a:r>
          </a:p>
          <a:p>
            <a:pPr marL="0" lv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6. No discrimination against fields of endeavour: </a:t>
            </a:r>
          </a:p>
          <a:p>
            <a:pPr marL="0" lv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 The license must not restrict anyone from making use of the program in a specific field of endeavour. </a:t>
            </a:r>
          </a:p>
        </p:txBody>
      </p:sp>
      <p:pic>
        <p:nvPicPr>
          <p:cNvPr id="6" name="Picture 5" descr="Diagram&#10;&#10;Description automatically generated">
            <a:extLst>
              <a:ext uri="{FF2B5EF4-FFF2-40B4-BE49-F238E27FC236}">
                <a16:creationId xmlns:a16="http://schemas.microsoft.com/office/drawing/2014/main" id="{7270065C-4F76-4349-A2FF-199D77912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537" y="1200223"/>
            <a:ext cx="4018751" cy="4072815"/>
          </a:xfrm>
          <a:prstGeom prst="rect">
            <a:avLst/>
          </a:prstGeom>
        </p:spPr>
      </p:pic>
      <p:grpSp>
        <p:nvGrpSpPr>
          <p:cNvPr id="4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1" name="Freeform: Shape 4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4116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AD5A3F5-7D3A-436E-A56F-A8D7145844B7}"/>
              </a:ext>
            </a:extLst>
          </p:cNvPr>
          <p:cNvSpPr>
            <a:spLocks noGrp="1"/>
          </p:cNvSpPr>
          <p:nvPr>
            <p:ph type="title"/>
          </p:nvPr>
        </p:nvSpPr>
        <p:spPr>
          <a:xfrm>
            <a:off x="1861854" y="633046"/>
            <a:ext cx="4834021" cy="1314996"/>
          </a:xfrm>
        </p:spPr>
        <p:txBody>
          <a:bodyPr anchor="b">
            <a:normAutofit/>
          </a:bodyPr>
          <a:lstStyle/>
          <a:p>
            <a:r>
              <a:rPr lang="en-IN" dirty="0"/>
              <a:t>OSD-COMPLINCES</a:t>
            </a:r>
          </a:p>
        </p:txBody>
      </p:sp>
      <p:sp>
        <p:nvSpPr>
          <p:cNvPr id="3" name="Content Placeholder 2">
            <a:extLst>
              <a:ext uri="{FF2B5EF4-FFF2-40B4-BE49-F238E27FC236}">
                <a16:creationId xmlns:a16="http://schemas.microsoft.com/office/drawing/2014/main" id="{63CD405A-D6A3-4465-B210-EB16D52408BA}"/>
              </a:ext>
            </a:extLst>
          </p:cNvPr>
          <p:cNvSpPr>
            <a:spLocks noGrp="1"/>
          </p:cNvSpPr>
          <p:nvPr>
            <p:ph idx="1"/>
          </p:nvPr>
        </p:nvSpPr>
        <p:spPr>
          <a:xfrm>
            <a:off x="1861854" y="2125737"/>
            <a:ext cx="4834021" cy="4044463"/>
          </a:xfrm>
        </p:spPr>
        <p:txBody>
          <a:bodyPr>
            <a:normAutofit lnSpcReduction="10000"/>
          </a:bodyPr>
          <a:lstStyle/>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7. Distribution of license: </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The rights attached to the program must apply to all to whom the program is redistributed without the need for execution of an additional license by those parties.</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8. License must not be specific to a product:</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If the program is extracted from that distribution and used or distributed within the terms of the program's license, all parties to whom the program is redistributed should have the same rights as those that are granted in conjunction with the original software distribution.</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9. License must not restrict other software.</a:t>
            </a:r>
          </a:p>
          <a:p>
            <a:pPr marL="0" indent="0" fontAlgn="base">
              <a:spcAft>
                <a:spcPts val="900"/>
              </a:spcAft>
              <a:buNone/>
              <a:tabLst>
                <a:tab pos="457200" algn="l"/>
              </a:tabLst>
            </a:pPr>
            <a:r>
              <a:rPr lang="en-IN" sz="1500" dirty="0">
                <a:latin typeface="Open Sans" panose="020B0606030504020204" pitchFamily="34" charset="0"/>
                <a:cs typeface="Times New Roman" panose="02020603050405020304" pitchFamily="18" charset="0"/>
              </a:rPr>
              <a:t>10. License must be technology-neutral</a:t>
            </a:r>
          </a:p>
        </p:txBody>
      </p:sp>
      <p:pic>
        <p:nvPicPr>
          <p:cNvPr id="5" name="Picture 4" descr="A picture containing text, room, gambling house, scene&#10;&#10;Description automatically generated">
            <a:extLst>
              <a:ext uri="{FF2B5EF4-FFF2-40B4-BE49-F238E27FC236}">
                <a16:creationId xmlns:a16="http://schemas.microsoft.com/office/drawing/2014/main" id="{DABA430D-28CB-4EE4-822E-368BBA94D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473" y="3012625"/>
            <a:ext cx="4072815" cy="2260412"/>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5"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81893469"/>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139</TotalTime>
  <Words>1045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Open Sans</vt:lpstr>
      <vt:lpstr>Source Sans Pro</vt:lpstr>
      <vt:lpstr>FunkyShapesVTI</vt:lpstr>
      <vt:lpstr>Open source </vt:lpstr>
      <vt:lpstr>1. History of open source         -From 70s to now 2. OSD-compliances 3. open source vs close source</vt:lpstr>
      <vt:lpstr>History of open sources (70s ,80s)</vt:lpstr>
      <vt:lpstr>History of open sources (90s)</vt:lpstr>
      <vt:lpstr>History of open source ( 2000s)</vt:lpstr>
      <vt:lpstr>History of open source ( 2010s)</vt:lpstr>
      <vt:lpstr>OSD-COMPINCES</vt:lpstr>
      <vt:lpstr>OSD-COMPINCES</vt:lpstr>
      <vt:lpstr>OSD-COMPLINCES</vt:lpstr>
      <vt:lpstr>OPEN SOURCE VS CLOSE SOURCE</vt:lpstr>
      <vt:lpstr>OPEN SOURCE VS CLOSE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dc:title>
  <dc:creator>Anyun .</dc:creator>
  <cp:lastModifiedBy>Anyun .</cp:lastModifiedBy>
  <cp:revision>5</cp:revision>
  <dcterms:created xsi:type="dcterms:W3CDTF">2022-04-16T08:50:48Z</dcterms:created>
  <dcterms:modified xsi:type="dcterms:W3CDTF">2022-04-17T09:44:41Z</dcterms:modified>
</cp:coreProperties>
</file>