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79" r:id="rId7"/>
    <p:sldId id="260" r:id="rId8"/>
    <p:sldId id="261" r:id="rId9"/>
    <p:sldId id="262" r:id="rId10"/>
    <p:sldId id="263" r:id="rId11"/>
    <p:sldId id="276" r:id="rId12"/>
    <p:sldId id="280" r:id="rId13"/>
    <p:sldId id="267" r:id="rId14"/>
    <p:sldId id="268" r:id="rId15"/>
    <p:sldId id="281" r:id="rId16"/>
    <p:sldId id="265" r:id="rId17"/>
    <p:sldId id="266" r:id="rId18"/>
    <p:sldId id="278" r:id="rId19"/>
    <p:sldId id="282" r:id="rId20"/>
    <p:sldId id="283" r:id="rId21"/>
    <p:sldId id="269" r:id="rId22"/>
    <p:sldId id="270" r:id="rId23"/>
    <p:sldId id="284" r:id="rId24"/>
    <p:sldId id="271" r:id="rId25"/>
    <p:sldId id="272"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dirty="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1BEF0D-F0BB-DE4B-95CE-6DB70DBA9567}" type="datetimeFigureOut">
              <a:rPr lang="en-US" dirty="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tutorials.com/" TargetMode="External"/><Relationship Id="rId3" Type="http://schemas.openxmlformats.org/officeDocument/2006/relationships/hyperlink" Target="http://www.javatpoint.com/" TargetMode="External"/><Relationship Id="rId2" Type="http://schemas.openxmlformats.org/officeDocument/2006/relationships/hyperlink" Target="http://www.wikipedia.com/" TargetMode="External"/><Relationship Id="rId1" Type="http://schemas.openxmlformats.org/officeDocument/2006/relationships/hyperlink" Target="http://www.goog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6683" y="1824526"/>
            <a:ext cx="8406521" cy="1189607"/>
          </a:xfrm>
        </p:spPr>
        <p:txBody>
          <a:bodyPr>
            <a:normAutofit fontScale="90000"/>
          </a:bodyPr>
          <a:lstStyle/>
          <a:p>
            <a:r>
              <a:rPr lang="en-IN" b="1" dirty="0">
                <a:solidFill>
                  <a:schemeClr val="accent3"/>
                </a:solidFill>
                <a:latin typeface="Times New Roman" panose="02020603050405020304" pitchFamily="18" charset="0"/>
                <a:cs typeface="Times New Roman" panose="02020603050405020304" pitchFamily="18" charset="0"/>
              </a:rPr>
              <a:t>Savitribai Phule Pune University</a:t>
            </a:r>
            <a:endParaRPr lang="en-IN" b="1" dirty="0">
              <a:solidFill>
                <a:schemeClr val="accent3"/>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57680" y="3843655"/>
            <a:ext cx="7455535" cy="1831975"/>
          </a:xfrm>
        </p:spPr>
        <p:txBody>
          <a:bodyPr/>
          <a:lstStyle/>
          <a:p>
            <a:r>
              <a:rPr lang="en-IN"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Bachelor of Business Administration (Computer Application)</a:t>
            </a:r>
            <a:endPar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Academic Year: 2020 – 2021</a:t>
            </a:r>
            <a:endParaRPr lang="en-IN" dirty="0">
              <a:solidFill>
                <a:srgbClr val="FFCC00"/>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4153" y="150920"/>
            <a:ext cx="4915128"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Data Flow Diagram</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13313" name="Picture 1"/>
          <p:cNvPicPr>
            <a:picLocks noChangeAspect="1" noChangeArrowheads="1"/>
          </p:cNvPicPr>
          <p:nvPr/>
        </p:nvPicPr>
        <p:blipFill>
          <a:blip r:embed="rId1"/>
          <a:srcRect/>
          <a:stretch>
            <a:fillRect/>
          </a:stretch>
        </p:blipFill>
        <p:spPr bwMode="auto">
          <a:xfrm>
            <a:off x="603849" y="1147312"/>
            <a:ext cx="10731260" cy="54777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4976" y="185426"/>
            <a:ext cx="4915128"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Data Flow Diagram</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41986" name="Picture 2"/>
          <p:cNvPicPr>
            <a:picLocks noChangeAspect="1" noChangeArrowheads="1"/>
          </p:cNvPicPr>
          <p:nvPr/>
        </p:nvPicPr>
        <p:blipFill>
          <a:blip r:embed="rId1"/>
          <a:srcRect/>
          <a:stretch>
            <a:fillRect/>
          </a:stretch>
        </p:blipFill>
        <p:spPr bwMode="auto">
          <a:xfrm>
            <a:off x="793630" y="1086928"/>
            <a:ext cx="10334445" cy="54432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75121" y="150920"/>
            <a:ext cx="5593198"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Some Data Dictionary</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6" name="Rectangle 5"/>
          <p:cNvSpPr/>
          <p:nvPr/>
        </p:nvSpPr>
        <p:spPr>
          <a:xfrm>
            <a:off x="362000" y="784978"/>
            <a:ext cx="1420582" cy="369332"/>
          </a:xfrm>
          <a:prstGeom prst="rect">
            <a:avLst/>
          </a:prstGeom>
          <a:solidFill>
            <a:schemeClr val="accent2">
              <a:lumMod val="20000"/>
              <a:lumOff val="80000"/>
            </a:schemeClr>
          </a:solidFill>
        </p:spPr>
        <p:txBody>
          <a:bodyPr wrap="none" lIns="91440" tIns="45720" rIns="91440" bIns="45720">
            <a:spAutoFit/>
          </a:bodyPr>
          <a:lstStyle/>
          <a:p>
            <a:pPr algn="ctr"/>
            <a:r>
              <a:rPr lang="en-US" b="1" cap="none" spc="0" dirty="0" smtClean="0">
                <a:ln w="0"/>
                <a:solidFill>
                  <a:schemeClr val="tx1"/>
                </a:solidFill>
                <a:effectLst>
                  <a:reflection blurRad="6350" stA="53000" endA="300" endPos="35500" dir="5400000" sy="-90000" algn="bl" rotWithShape="0"/>
                </a:effectLst>
              </a:rPr>
              <a:t>Login table</a:t>
            </a:r>
            <a:endParaRPr lang="en-US" b="1" cap="none" spc="0" dirty="0" smtClean="0">
              <a:ln w="0"/>
              <a:solidFill>
                <a:schemeClr val="tx1"/>
              </a:solidFill>
              <a:effectLst>
                <a:reflection blurRad="6350" stA="53000" endA="300" endPos="35500" dir="5400000" sy="-90000" algn="bl" rotWithShape="0"/>
              </a:effectLst>
            </a:endParaRPr>
          </a:p>
        </p:txBody>
      </p:sp>
      <p:sp>
        <p:nvSpPr>
          <p:cNvPr id="8" name="Rectangle 7"/>
          <p:cNvSpPr/>
          <p:nvPr/>
        </p:nvSpPr>
        <p:spPr>
          <a:xfrm>
            <a:off x="431321" y="3736003"/>
            <a:ext cx="2338626"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Application table</a:t>
            </a:r>
            <a:endParaRPr lang="en-US" b="1" cap="none" spc="0" dirty="0" smtClean="0">
              <a:ln w="0"/>
              <a:solidFill>
                <a:schemeClr val="tx1"/>
              </a:solidFill>
              <a:effectLst>
                <a:reflection blurRad="6350" stA="53000" endA="300" endPos="35500" dir="5400000" sy="-90000" algn="bl" rotWithShape="0"/>
              </a:effectLst>
            </a:endParaRPr>
          </a:p>
        </p:txBody>
      </p:sp>
      <p:pic>
        <p:nvPicPr>
          <p:cNvPr id="9" name="Picture 8" descr="Admin db"/>
          <p:cNvPicPr>
            <a:picLocks noChangeAspect="1"/>
          </p:cNvPicPr>
          <p:nvPr/>
        </p:nvPicPr>
        <p:blipFill>
          <a:blip r:embed="rId1"/>
          <a:stretch>
            <a:fillRect/>
          </a:stretch>
        </p:blipFill>
        <p:spPr>
          <a:xfrm>
            <a:off x="443505" y="1262345"/>
            <a:ext cx="10218744" cy="2274485"/>
          </a:xfrm>
          <a:prstGeom prst="rect">
            <a:avLst/>
          </a:prstGeom>
        </p:spPr>
      </p:pic>
      <p:pic>
        <p:nvPicPr>
          <p:cNvPr id="11" name="Content Placeholder 10" descr="Application form db"/>
          <p:cNvPicPr>
            <a:picLocks noGrp="1" noChangeAspect="1"/>
          </p:cNvPicPr>
          <p:nvPr>
            <p:ph sz="half" idx="2"/>
          </p:nvPr>
        </p:nvPicPr>
        <p:blipFill>
          <a:blip r:embed="rId2"/>
          <a:stretch>
            <a:fillRect/>
          </a:stretch>
        </p:blipFill>
        <p:spPr>
          <a:xfrm>
            <a:off x="399901" y="4223398"/>
            <a:ext cx="10296854" cy="242756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879828" cy="369332"/>
          </a:xfrm>
          <a:prstGeom prst="rect">
            <a:avLst/>
          </a:prstGeom>
          <a:solidFill>
            <a:schemeClr val="accent2">
              <a:lumMod val="20000"/>
              <a:lumOff val="80000"/>
            </a:schemeClr>
          </a:solidFill>
        </p:spPr>
        <p:txBody>
          <a:bodyPr wrap="none" lIns="91440" tIns="45720" rIns="91440" bIns="45720">
            <a:noAutofit/>
          </a:bodyPr>
          <a:lstStyle/>
          <a:p>
            <a:pPr algn="ctr"/>
            <a:r>
              <a:rPr lang="en-US" b="1" cap="none" spc="0" dirty="0" smtClean="0">
                <a:ln w="0"/>
                <a:solidFill>
                  <a:schemeClr val="tx1"/>
                </a:solidFill>
                <a:effectLst>
                  <a:reflection blurRad="6350" stA="53000" endA="300" endPos="35500" dir="5400000" sy="-90000" algn="bl" rotWithShape="0"/>
                </a:effectLst>
              </a:rPr>
              <a:t>Company </a:t>
            </a:r>
            <a:r>
              <a:rPr lang="en-US" b="1" cap="none" spc="0" dirty="0">
                <a:ln w="0"/>
                <a:solidFill>
                  <a:schemeClr val="tx1"/>
                </a:solidFill>
                <a:effectLst>
                  <a:reflection blurRad="6350" stA="53000" endA="300" endPos="35500" dir="5400000" sy="-90000" algn="bl" rotWithShape="0"/>
                </a:effectLst>
              </a:rPr>
              <a:t>Table</a:t>
            </a:r>
            <a:endParaRPr lang="en-US" b="1" cap="none" spc="0" dirty="0">
              <a:ln w="0"/>
              <a:solidFill>
                <a:schemeClr val="tx1"/>
              </a:solidFill>
              <a:effectLst>
                <a:reflection blurRad="6350" stA="53000" endA="300" endPos="35500" dir="5400000" sy="-90000" algn="bl" rotWithShape="0"/>
              </a:effectLst>
            </a:endParaRPr>
          </a:p>
        </p:txBody>
      </p:sp>
      <p:sp>
        <p:nvSpPr>
          <p:cNvPr id="5" name="Rectangle 4"/>
          <p:cNvSpPr/>
          <p:nvPr/>
        </p:nvSpPr>
        <p:spPr>
          <a:xfrm>
            <a:off x="0" y="3352507"/>
            <a:ext cx="2879828" cy="369332"/>
          </a:xfrm>
          <a:prstGeom prst="rect">
            <a:avLst/>
          </a:prstGeom>
          <a:solidFill>
            <a:schemeClr val="accent2">
              <a:lumMod val="20000"/>
              <a:lumOff val="80000"/>
            </a:schemeClr>
          </a:solidFill>
        </p:spPr>
        <p:txBody>
          <a:bodyPr wrap="none" lIns="91440" tIns="45720" rIns="91440" bIns="45720">
            <a:noAutofit/>
          </a:bodyPr>
          <a:lstStyle/>
          <a:p>
            <a:pPr algn="ctr"/>
            <a:r>
              <a:rPr lang="en-US"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b="1" cap="none" spc="0" dirty="0" smtClean="0">
                <a:ln w="0"/>
                <a:solidFill>
                  <a:schemeClr val="tx1"/>
                </a:solidFill>
                <a:effectLst>
                  <a:reflection blurRad="6350" stA="53000" endA="300" endPos="35500" dir="5400000" sy="-90000" algn="bl" rotWithShape="0"/>
                </a:effectLst>
              </a:rPr>
              <a:t>Job Seeker Table</a:t>
            </a:r>
            <a:endParaRPr lang="en-US" b="1" cap="none" spc="0" dirty="0" smtClean="0">
              <a:ln w="0"/>
              <a:solidFill>
                <a:schemeClr val="tx1"/>
              </a:solidFill>
              <a:effectLst>
                <a:reflection blurRad="6350" stA="53000" endA="300" endPos="35500" dir="5400000" sy="-90000" algn="bl" rotWithShape="0"/>
              </a:effectLst>
            </a:endParaRPr>
          </a:p>
        </p:txBody>
      </p:sp>
      <p:pic>
        <p:nvPicPr>
          <p:cNvPr id="7" name="Picture 6" descr="company db"/>
          <p:cNvPicPr>
            <a:picLocks noChangeAspect="1"/>
          </p:cNvPicPr>
          <p:nvPr/>
        </p:nvPicPr>
        <p:blipFill>
          <a:blip r:embed="rId1"/>
          <a:stretch>
            <a:fillRect/>
          </a:stretch>
        </p:blipFill>
        <p:spPr>
          <a:xfrm>
            <a:off x="207034" y="437127"/>
            <a:ext cx="11343736" cy="2832286"/>
          </a:xfrm>
          <a:prstGeom prst="rect">
            <a:avLst/>
          </a:prstGeom>
        </p:spPr>
      </p:pic>
      <p:pic>
        <p:nvPicPr>
          <p:cNvPr id="8" name="Picture 7" descr="customer db"/>
          <p:cNvPicPr>
            <a:picLocks noChangeAspect="1"/>
          </p:cNvPicPr>
          <p:nvPr/>
        </p:nvPicPr>
        <p:blipFill>
          <a:blip r:embed="rId2"/>
          <a:stretch>
            <a:fillRect/>
          </a:stretch>
        </p:blipFill>
        <p:spPr>
          <a:xfrm>
            <a:off x="215660" y="3822113"/>
            <a:ext cx="11317857" cy="282885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958" y="163902"/>
            <a:ext cx="2414002" cy="369332"/>
          </a:xfrm>
          <a:prstGeom prst="rect">
            <a:avLst/>
          </a:prstGeom>
          <a:solidFill>
            <a:schemeClr val="accent2">
              <a:lumMod val="20000"/>
              <a:lumOff val="80000"/>
            </a:schemeClr>
          </a:solidFill>
        </p:spPr>
        <p:txBody>
          <a:bodyPr wrap="none" lIns="91440" tIns="45720" rIns="91440" bIns="45720">
            <a:noAutofit/>
          </a:bodyPr>
          <a:lstStyle/>
          <a:p>
            <a:pPr algn="ctr"/>
            <a:r>
              <a:rPr lang="en-US" b="1" cap="none" spc="0" dirty="0" smtClean="0">
                <a:ln w="0"/>
                <a:solidFill>
                  <a:schemeClr val="tx1"/>
                </a:solidFill>
                <a:effectLst>
                  <a:reflection blurRad="6350" stA="53000" endA="300" endPos="35500" dir="5400000" sy="-90000" algn="bl" rotWithShape="0"/>
                </a:effectLst>
              </a:rPr>
              <a:t> Payment Table</a:t>
            </a:r>
            <a:endParaRPr lang="en-US" b="1" cap="none" spc="0" dirty="0" smtClean="0">
              <a:ln w="0"/>
              <a:solidFill>
                <a:schemeClr val="tx1"/>
              </a:solidFill>
              <a:effectLst>
                <a:reflection blurRad="6350" stA="53000" endA="300" endPos="35500" dir="5400000" sy="-90000" algn="bl" rotWithShape="0"/>
              </a:effectLst>
            </a:endParaRPr>
          </a:p>
        </p:txBody>
      </p:sp>
      <p:pic>
        <p:nvPicPr>
          <p:cNvPr id="5" name="Picture 4" descr="payment db"/>
          <p:cNvPicPr>
            <a:picLocks noChangeAspect="1"/>
          </p:cNvPicPr>
          <p:nvPr/>
        </p:nvPicPr>
        <p:blipFill>
          <a:blip r:embed="rId1"/>
          <a:stretch>
            <a:fillRect/>
          </a:stretch>
        </p:blipFill>
        <p:spPr>
          <a:xfrm>
            <a:off x="565862" y="779726"/>
            <a:ext cx="10484576" cy="569871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40417" y="150920"/>
            <a:ext cx="5062604"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View of Some forms</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6" name="Content Placeholder 5" descr="login ss"/>
          <p:cNvPicPr>
            <a:picLocks noGrp="1" noChangeAspect="1"/>
          </p:cNvPicPr>
          <p:nvPr>
            <p:ph idx="1"/>
          </p:nvPr>
        </p:nvPicPr>
        <p:blipFill>
          <a:blip r:embed="rId1"/>
          <a:stretch>
            <a:fillRect/>
          </a:stretch>
        </p:blipFill>
        <p:spPr>
          <a:xfrm>
            <a:off x="242526" y="918071"/>
            <a:ext cx="9091256" cy="1963151"/>
          </a:xfrm>
          <a:prstGeom prst="rect">
            <a:avLst/>
          </a:prstGeom>
        </p:spPr>
      </p:pic>
      <p:sp>
        <p:nvSpPr>
          <p:cNvPr id="7" name="Rectangle 6"/>
          <p:cNvSpPr/>
          <p:nvPr/>
        </p:nvSpPr>
        <p:spPr>
          <a:xfrm>
            <a:off x="189781" y="379562"/>
            <a:ext cx="2096219"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Login Form</a:t>
            </a:r>
            <a:endParaRPr lang="en-US" b="1" cap="none" spc="0" dirty="0" smtClean="0">
              <a:ln w="0"/>
              <a:solidFill>
                <a:schemeClr val="tx1"/>
              </a:solidFill>
              <a:effectLst>
                <a:reflection blurRad="6350" stA="53000" endA="300" endPos="35500" dir="5400000" sy="-90000" algn="bl" rotWithShape="0"/>
              </a:effectLst>
            </a:endParaRPr>
          </a:p>
        </p:txBody>
      </p:sp>
      <p:sp>
        <p:nvSpPr>
          <p:cNvPr id="8" name="Rectangle 7"/>
          <p:cNvSpPr/>
          <p:nvPr/>
        </p:nvSpPr>
        <p:spPr>
          <a:xfrm>
            <a:off x="204160" y="2912852"/>
            <a:ext cx="2096219"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Registration Form</a:t>
            </a:r>
            <a:endParaRPr lang="en-US" b="1" cap="none" spc="0" dirty="0" smtClean="0">
              <a:ln w="0"/>
              <a:solidFill>
                <a:schemeClr val="tx1"/>
              </a:solidFill>
              <a:effectLst>
                <a:reflection blurRad="6350" stA="53000" endA="300" endPos="35500" dir="5400000" sy="-90000" algn="bl" rotWithShape="0"/>
              </a:effectLst>
            </a:endParaRPr>
          </a:p>
        </p:txBody>
      </p:sp>
      <p:pic>
        <p:nvPicPr>
          <p:cNvPr id="9" name="Picture 8" descr="Admin registration ss"/>
          <p:cNvPicPr>
            <a:picLocks noChangeAspect="1"/>
          </p:cNvPicPr>
          <p:nvPr/>
        </p:nvPicPr>
        <p:blipFill>
          <a:blip r:embed="rId2"/>
          <a:stretch>
            <a:fillRect/>
          </a:stretch>
        </p:blipFill>
        <p:spPr>
          <a:xfrm>
            <a:off x="299013" y="3383280"/>
            <a:ext cx="9000262" cy="32331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096219"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Home Page</a:t>
            </a:r>
            <a:endParaRPr lang="en-US" b="1" cap="none" spc="0" dirty="0" smtClean="0">
              <a:ln w="0"/>
              <a:solidFill>
                <a:schemeClr val="tx1"/>
              </a:solidFill>
              <a:effectLst>
                <a:reflection blurRad="6350" stA="53000" endA="300" endPos="35500" dir="5400000" sy="-90000" algn="bl" rotWithShape="0"/>
              </a:effectLst>
            </a:endParaRPr>
          </a:p>
        </p:txBody>
      </p:sp>
      <p:pic>
        <p:nvPicPr>
          <p:cNvPr id="6" name="Picture 5" descr="Homepage ss"/>
          <p:cNvPicPr>
            <a:picLocks noChangeAspect="1"/>
          </p:cNvPicPr>
          <p:nvPr/>
        </p:nvPicPr>
        <p:blipFill>
          <a:blip r:embed="rId1"/>
          <a:stretch>
            <a:fillRect/>
          </a:stretch>
        </p:blipFill>
        <p:spPr>
          <a:xfrm>
            <a:off x="156491" y="476933"/>
            <a:ext cx="11066475" cy="2723467"/>
          </a:xfrm>
          <a:prstGeom prst="rect">
            <a:avLst/>
          </a:prstGeom>
        </p:spPr>
      </p:pic>
      <p:sp>
        <p:nvSpPr>
          <p:cNvPr id="7" name="Rectangle 6"/>
          <p:cNvSpPr/>
          <p:nvPr/>
        </p:nvSpPr>
        <p:spPr>
          <a:xfrm>
            <a:off x="0" y="3232030"/>
            <a:ext cx="2734574" cy="369332"/>
          </a:xfrm>
          <a:prstGeom prst="rect">
            <a:avLst/>
          </a:prstGeom>
          <a:solidFill>
            <a:schemeClr val="accent2">
              <a:lumMod val="20000"/>
              <a:lumOff val="80000"/>
            </a:schemeClr>
          </a:solidFill>
        </p:spPr>
        <p:txBody>
          <a:bodyPr wrap="none" lIns="91440" tIns="45720" rIns="91440" bIns="45720">
            <a:noAutofit/>
          </a:bodyPr>
          <a:lstStyle/>
          <a:p>
            <a:pPr algn="ctr"/>
            <a:r>
              <a:rPr lang="en-US" b="1" cap="none" spc="0" dirty="0" smtClean="0">
                <a:ln w="0"/>
                <a:solidFill>
                  <a:schemeClr val="tx1"/>
                </a:solidFill>
                <a:effectLst>
                  <a:reflection blurRad="6350" stA="53000" endA="300" endPos="35500" dir="5400000" sy="-90000" algn="bl" rotWithShape="0"/>
                </a:effectLst>
              </a:rPr>
              <a:t>Application View Form</a:t>
            </a:r>
            <a:endParaRPr lang="en-US" b="1" cap="none" spc="0" dirty="0" smtClean="0">
              <a:ln w="0"/>
              <a:solidFill>
                <a:schemeClr val="tx1"/>
              </a:solidFill>
              <a:effectLst>
                <a:reflection blurRad="6350" stA="53000" endA="300" endPos="35500" dir="5400000" sy="-90000" algn="bl" rotWithShape="0"/>
              </a:effectLst>
            </a:endParaRPr>
          </a:p>
        </p:txBody>
      </p:sp>
      <p:pic>
        <p:nvPicPr>
          <p:cNvPr id="8" name="Picture 7" descr="Application vaccancy ss"/>
          <p:cNvPicPr>
            <a:picLocks noChangeAspect="1"/>
          </p:cNvPicPr>
          <p:nvPr/>
        </p:nvPicPr>
        <p:blipFill>
          <a:blip r:embed="rId2"/>
          <a:stretch>
            <a:fillRect/>
          </a:stretch>
        </p:blipFill>
        <p:spPr>
          <a:xfrm>
            <a:off x="143724" y="3756551"/>
            <a:ext cx="11036109" cy="296799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243532"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Company Registration Form</a:t>
            </a:r>
            <a:endParaRPr lang="en-US" b="1" cap="none" spc="0" dirty="0" smtClean="0">
              <a:ln w="0"/>
              <a:solidFill>
                <a:schemeClr val="tx1"/>
              </a:solidFill>
              <a:effectLst>
                <a:reflection blurRad="6350" stA="53000" endA="300" endPos="35500" dir="5400000" sy="-90000" algn="bl" rotWithShape="0"/>
              </a:effectLst>
            </a:endParaRPr>
          </a:p>
        </p:txBody>
      </p:sp>
      <p:pic>
        <p:nvPicPr>
          <p:cNvPr id="6" name="Picture 5" descr="Company new application ss"/>
          <p:cNvPicPr>
            <a:picLocks noChangeAspect="1"/>
          </p:cNvPicPr>
          <p:nvPr/>
        </p:nvPicPr>
        <p:blipFill>
          <a:blip r:embed="rId1"/>
          <a:stretch>
            <a:fillRect/>
          </a:stretch>
        </p:blipFill>
        <p:spPr>
          <a:xfrm>
            <a:off x="153405" y="492586"/>
            <a:ext cx="10836647" cy="2535286"/>
          </a:xfrm>
          <a:prstGeom prst="rect">
            <a:avLst/>
          </a:prstGeom>
        </p:spPr>
      </p:pic>
      <p:sp>
        <p:nvSpPr>
          <p:cNvPr id="7" name="Rectangle 6"/>
          <p:cNvSpPr/>
          <p:nvPr/>
        </p:nvSpPr>
        <p:spPr>
          <a:xfrm>
            <a:off x="0" y="3148641"/>
            <a:ext cx="2096219"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Payment Form</a:t>
            </a:r>
            <a:endParaRPr lang="en-US" b="1" cap="none" spc="0" dirty="0" smtClean="0">
              <a:ln w="0"/>
              <a:solidFill>
                <a:schemeClr val="tx1"/>
              </a:solidFill>
              <a:effectLst>
                <a:reflection blurRad="6350" stA="53000" endA="300" endPos="35500" dir="5400000" sy="-90000" algn="bl" rotWithShape="0"/>
              </a:effectLst>
            </a:endParaRPr>
          </a:p>
        </p:txBody>
      </p:sp>
      <p:pic>
        <p:nvPicPr>
          <p:cNvPr id="8" name="Picture 7" descr="Payment ss"/>
          <p:cNvPicPr>
            <a:picLocks noChangeAspect="1"/>
          </p:cNvPicPr>
          <p:nvPr/>
        </p:nvPicPr>
        <p:blipFill>
          <a:blip r:embed="rId2"/>
          <a:stretch>
            <a:fillRect/>
          </a:stretch>
        </p:blipFill>
        <p:spPr>
          <a:xfrm>
            <a:off x="195495" y="3602356"/>
            <a:ext cx="10794557" cy="310037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43531"/>
            <a:ext cx="2260121"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Delete Admin Form</a:t>
            </a:r>
            <a:endParaRPr lang="en-US" b="1" cap="none" spc="0" dirty="0" smtClean="0">
              <a:ln w="0"/>
              <a:solidFill>
                <a:schemeClr val="tx1"/>
              </a:solidFill>
              <a:effectLst>
                <a:reflection blurRad="6350" stA="53000" endA="300" endPos="35500" dir="5400000" sy="-90000" algn="bl" rotWithShape="0"/>
              </a:effectLst>
            </a:endParaRPr>
          </a:p>
        </p:txBody>
      </p:sp>
      <p:sp>
        <p:nvSpPr>
          <p:cNvPr id="5" name="Rectangle 4"/>
          <p:cNvSpPr/>
          <p:nvPr/>
        </p:nvSpPr>
        <p:spPr>
          <a:xfrm>
            <a:off x="0" y="0"/>
            <a:ext cx="2786332"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Delete Company Form</a:t>
            </a:r>
            <a:endParaRPr lang="en-US" b="1" cap="none" spc="0" dirty="0" smtClean="0">
              <a:ln w="0"/>
              <a:solidFill>
                <a:schemeClr val="tx1"/>
              </a:solidFill>
              <a:effectLst>
                <a:reflection blurRad="6350" stA="53000" endA="300" endPos="35500" dir="5400000" sy="-90000" algn="bl" rotWithShape="0"/>
              </a:effectLst>
            </a:endParaRPr>
          </a:p>
        </p:txBody>
      </p:sp>
      <p:pic>
        <p:nvPicPr>
          <p:cNvPr id="6" name="Picture 5" descr="Delete company ss"/>
          <p:cNvPicPr>
            <a:picLocks noChangeAspect="1"/>
          </p:cNvPicPr>
          <p:nvPr/>
        </p:nvPicPr>
        <p:blipFill>
          <a:blip r:embed="rId1"/>
          <a:stretch>
            <a:fillRect/>
          </a:stretch>
        </p:blipFill>
        <p:spPr>
          <a:xfrm>
            <a:off x="0" y="471751"/>
            <a:ext cx="11102196" cy="2599253"/>
          </a:xfrm>
          <a:prstGeom prst="rect">
            <a:avLst/>
          </a:prstGeom>
        </p:spPr>
      </p:pic>
      <p:pic>
        <p:nvPicPr>
          <p:cNvPr id="7" name="Picture 6" descr="Delete admin ss"/>
          <p:cNvPicPr>
            <a:picLocks noChangeAspect="1"/>
          </p:cNvPicPr>
          <p:nvPr/>
        </p:nvPicPr>
        <p:blipFill>
          <a:blip r:embed="rId2"/>
          <a:stretch>
            <a:fillRect/>
          </a:stretch>
        </p:blipFill>
        <p:spPr>
          <a:xfrm>
            <a:off x="-1" y="3804249"/>
            <a:ext cx="11119449" cy="283828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096219"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Utility Form</a:t>
            </a:r>
            <a:endParaRPr lang="en-US" b="1" cap="none" spc="0" dirty="0" smtClean="0">
              <a:ln w="0"/>
              <a:solidFill>
                <a:schemeClr val="tx1"/>
              </a:solidFill>
              <a:effectLst>
                <a:reflection blurRad="6350" stA="53000" endA="300" endPos="35500" dir="5400000" sy="-90000" algn="bl" rotWithShape="0"/>
              </a:effectLst>
            </a:endParaRPr>
          </a:p>
        </p:txBody>
      </p:sp>
      <p:sp>
        <p:nvSpPr>
          <p:cNvPr id="5" name="Rectangle 4"/>
          <p:cNvSpPr/>
          <p:nvPr/>
        </p:nvSpPr>
        <p:spPr>
          <a:xfrm>
            <a:off x="0" y="3387306"/>
            <a:ext cx="2096219" cy="369332"/>
          </a:xfrm>
          <a:prstGeom prst="rect">
            <a:avLst/>
          </a:prstGeom>
          <a:solidFill>
            <a:schemeClr val="accent2">
              <a:lumMod val="20000"/>
              <a:lumOff val="80000"/>
            </a:schemeClr>
          </a:solidFill>
        </p:spPr>
        <p:txBody>
          <a:bodyPr wrap="none" lIns="91440" tIns="45720" rIns="91440" bIns="45720">
            <a:noAutofit/>
          </a:bodyPr>
          <a:lstStyle/>
          <a:p>
            <a:pPr algn="ctr"/>
            <a:r>
              <a:rPr lang="en-US" b="1" dirty="0" smtClean="0">
                <a:ln w="0"/>
                <a:solidFill>
                  <a:schemeClr val="tx1"/>
                </a:solidFill>
                <a:effectLst>
                  <a:reflection blurRad="6350" stA="53000" endA="300" endPos="35500" dir="5400000" sy="-90000" algn="bl" rotWithShape="0"/>
                </a:effectLst>
              </a:rPr>
              <a:t>About Form</a:t>
            </a:r>
            <a:endParaRPr lang="en-US" b="1" cap="none" spc="0" dirty="0" smtClean="0">
              <a:ln w="0"/>
              <a:solidFill>
                <a:schemeClr val="tx1"/>
              </a:solidFill>
              <a:effectLst>
                <a:reflection blurRad="6350" stA="53000" endA="300" endPos="35500" dir="5400000" sy="-90000" algn="bl" rotWithShape="0"/>
              </a:effectLst>
            </a:endParaRPr>
          </a:p>
        </p:txBody>
      </p:sp>
      <p:pic>
        <p:nvPicPr>
          <p:cNvPr id="6" name="Picture 5" descr="utility calculator ss"/>
          <p:cNvPicPr>
            <a:picLocks noChangeAspect="1"/>
          </p:cNvPicPr>
          <p:nvPr/>
        </p:nvPicPr>
        <p:blipFill>
          <a:blip r:embed="rId1"/>
          <a:stretch>
            <a:fillRect/>
          </a:stretch>
        </p:blipFill>
        <p:spPr>
          <a:xfrm>
            <a:off x="273451" y="463568"/>
            <a:ext cx="9603794" cy="2676448"/>
          </a:xfrm>
          <a:prstGeom prst="rect">
            <a:avLst/>
          </a:prstGeom>
        </p:spPr>
      </p:pic>
      <p:pic>
        <p:nvPicPr>
          <p:cNvPr id="7" name="Picture 6" descr="about ss"/>
          <p:cNvPicPr>
            <a:picLocks noChangeAspect="1"/>
          </p:cNvPicPr>
          <p:nvPr/>
        </p:nvPicPr>
        <p:blipFill>
          <a:blip r:embed="rId2"/>
          <a:stretch>
            <a:fillRect/>
          </a:stretch>
        </p:blipFill>
        <p:spPr>
          <a:xfrm>
            <a:off x="297492" y="3916392"/>
            <a:ext cx="9545248" cy="277770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0480" y="801184"/>
            <a:ext cx="12070080" cy="1753235"/>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 </a:t>
            </a:r>
            <a:r>
              <a:rPr lang="en-US" sz="5400" b="1" dirty="0" smtClean="0">
                <a:ln w="6600">
                  <a:solidFill>
                    <a:schemeClr val="accent2"/>
                  </a:solidFill>
                  <a:prstDash val="solid"/>
                </a:ln>
                <a:solidFill>
                  <a:srgbClr val="FFFFFF"/>
                </a:solidFill>
                <a:effectLst>
                  <a:outerShdw blurRad="38100" dist="38100" dir="2700000" algn="tl">
                    <a:srgbClr val="000000">
                      <a:alpha val="43137"/>
                    </a:srgbClr>
                  </a:outerShdw>
                </a:effectLst>
              </a:rPr>
              <a:t>Job Portal</a:t>
            </a:r>
            <a:r>
              <a:rPr lang="en-US" sz="5400" b="1" dirty="0">
                <a:ln w="6600">
                  <a:solidFill>
                    <a:schemeClr val="accent2"/>
                  </a:solidFill>
                  <a:prstDash val="solid"/>
                </a:ln>
                <a:solidFill>
                  <a:srgbClr val="FFFFFF"/>
                </a:solidFill>
                <a:effectLst>
                  <a:outerShdw blurRad="38100" dist="38100" dir="2700000" algn="tl">
                    <a:srgbClr val="000000">
                      <a:alpha val="43137"/>
                    </a:srgbClr>
                  </a:outerShdw>
                </a:effectLst>
              </a:rPr>
              <a:t>									</a:t>
            </a:r>
            <a:endParaRPr lang="en-US" sz="5400" b="1" dirty="0">
              <a:ln w="6600">
                <a:solidFill>
                  <a:schemeClr val="accent2"/>
                </a:solidFill>
                <a:prstDash val="solid"/>
              </a:ln>
              <a:solidFill>
                <a:srgbClr val="FFFFFF"/>
              </a:solidFill>
              <a:effectLst>
                <a:outerShdw blurRad="38100" dist="38100" dir="2700000" algn="tl">
                  <a:srgbClr val="000000">
                    <a:alpha val="43137"/>
                  </a:srgbClr>
                </a:outerShdw>
              </a:effectLst>
            </a:endParaRPr>
          </a:p>
          <a:p>
            <a:pPr algn="ctr"/>
            <a:r>
              <a:rPr lang="en-US" sz="5400" b="1" dirty="0">
                <a:ln w="6600">
                  <a:solidFill>
                    <a:schemeClr val="accent2"/>
                  </a:solidFill>
                  <a:prstDash val="solid"/>
                </a:ln>
                <a:solidFill>
                  <a:srgbClr val="FFFFFF"/>
                </a:solidFill>
                <a:effectLst>
                  <a:outerShdw blurRad="38100" dist="38100" dir="2700000" algn="tl">
                    <a:srgbClr val="000000">
                      <a:alpha val="43137"/>
                    </a:srgbClr>
                  </a:outerShdw>
                </a:effectLst>
              </a:rPr>
              <a:t>                     Management	System</a:t>
            </a:r>
            <a:r>
              <a:rPr lang="en-US" sz="5400" b="1" dirty="0">
                <a:ln w="6600">
                  <a:solidFill>
                    <a:schemeClr val="accent2"/>
                  </a:solidFill>
                  <a:prstDash val="solid"/>
                </a:ln>
                <a:solidFill>
                  <a:srgbClr val="FFFFFF"/>
                </a:solidFill>
                <a:effectLst>
                  <a:outerShdw dist="38100" dir="2700000" algn="tl" rotWithShape="0">
                    <a:schemeClr val="accent2"/>
                  </a:outerShdw>
                </a:effectLst>
              </a:rPr>
              <a:t>		</a:t>
            </a: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Rectangle 7"/>
          <p:cNvSpPr/>
          <p:nvPr/>
        </p:nvSpPr>
        <p:spPr>
          <a:xfrm>
            <a:off x="-72504" y="2967335"/>
            <a:ext cx="12337032" cy="3108543"/>
          </a:xfrm>
          <a:prstGeom prst="rect">
            <a:avLst/>
          </a:prstGeom>
          <a:noFill/>
        </p:spPr>
        <p:txBody>
          <a:bodyPr wrap="none" lIns="91440" tIns="45720" rIns="91440" bIns="45720">
            <a:spAutoFit/>
          </a:bodyPr>
          <a:lstStyle/>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 Project Review  </a:t>
            </a:r>
            <a:endPar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By</a:t>
            </a:r>
            <a:endPar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Ankitosh Kumar &amp; </a:t>
            </a:r>
            <a:r>
              <a:rPr lang="en-US" sz="28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Suraj</a:t>
            </a: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sz="28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Kumar</a:t>
            </a:r>
            <a:endParaRPr lang="en-US" sz="28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28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Under semester VI</a:t>
            </a:r>
            <a:endPar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28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Maeer’s</a:t>
            </a: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MIT Arts, Commerce and Science College </a:t>
            </a:r>
            <a:r>
              <a:rPr lang="en-US" sz="28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Alandi</a:t>
            </a:r>
            <a:r>
              <a:rPr 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(D)Pune-05</a:t>
            </a:r>
            <a:r>
              <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endParaRPr lang="en-US"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85812" y="150920"/>
            <a:ext cx="3571812"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Some Reports</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6146" name="Picture 2"/>
          <p:cNvPicPr>
            <a:picLocks noChangeAspect="1" noChangeArrowheads="1"/>
          </p:cNvPicPr>
          <p:nvPr/>
        </p:nvPicPr>
        <p:blipFill>
          <a:blip r:embed="rId1"/>
          <a:srcRect/>
          <a:stretch>
            <a:fillRect/>
          </a:stretch>
        </p:blipFill>
        <p:spPr bwMode="auto">
          <a:xfrm>
            <a:off x="172648" y="931264"/>
            <a:ext cx="5684688" cy="5624811"/>
          </a:xfrm>
          <a:prstGeom prst="rect">
            <a:avLst/>
          </a:prstGeom>
          <a:noFill/>
          <a:ln w="9525">
            <a:noFill/>
            <a:miter lim="800000"/>
            <a:headEnd/>
            <a:tailEnd/>
          </a:ln>
          <a:effectLst/>
        </p:spPr>
      </p:pic>
      <p:pic>
        <p:nvPicPr>
          <p:cNvPr id="6147" name="Picture 3"/>
          <p:cNvPicPr>
            <a:picLocks noChangeAspect="1" noChangeArrowheads="1"/>
          </p:cNvPicPr>
          <p:nvPr/>
        </p:nvPicPr>
        <p:blipFill>
          <a:blip r:embed="rId2"/>
          <a:srcRect/>
          <a:stretch>
            <a:fillRect/>
          </a:stretch>
        </p:blipFill>
        <p:spPr bwMode="auto">
          <a:xfrm>
            <a:off x="6037741" y="954656"/>
            <a:ext cx="5840832" cy="56272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1"/>
          <a:srcRect/>
          <a:stretch>
            <a:fillRect/>
          </a:stretch>
        </p:blipFill>
        <p:spPr bwMode="auto">
          <a:xfrm>
            <a:off x="0" y="327684"/>
            <a:ext cx="5821572" cy="5745312"/>
          </a:xfrm>
          <a:prstGeom prst="rect">
            <a:avLst/>
          </a:prstGeom>
          <a:noFill/>
          <a:ln w="9525">
            <a:noFill/>
            <a:miter lim="800000"/>
            <a:headEnd/>
            <a:tailEnd/>
          </a:ln>
          <a:effectLst/>
        </p:spPr>
      </p:pic>
      <p:pic>
        <p:nvPicPr>
          <p:cNvPr id="5123" name="Picture 3"/>
          <p:cNvPicPr>
            <a:picLocks noChangeAspect="1" noChangeArrowheads="1"/>
          </p:cNvPicPr>
          <p:nvPr/>
        </p:nvPicPr>
        <p:blipFill>
          <a:blip r:embed="rId2"/>
          <a:srcRect/>
          <a:stretch>
            <a:fillRect/>
          </a:stretch>
        </p:blipFill>
        <p:spPr bwMode="auto">
          <a:xfrm>
            <a:off x="6062213" y="298301"/>
            <a:ext cx="5833613" cy="5731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1"/>
          <a:srcRect/>
          <a:stretch>
            <a:fillRect/>
          </a:stretch>
        </p:blipFill>
        <p:spPr bwMode="auto">
          <a:xfrm>
            <a:off x="1302589" y="498175"/>
            <a:ext cx="9230263" cy="61441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7470" y="120440"/>
            <a:ext cx="2994730"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Advantage</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TextBox 4"/>
          <p:cNvSpPr txBox="1"/>
          <p:nvPr/>
        </p:nvSpPr>
        <p:spPr>
          <a:xfrm>
            <a:off x="346229" y="923278"/>
            <a:ext cx="10484528" cy="2584450"/>
          </a:xfrm>
          <a:prstGeom prst="rect">
            <a:avLst/>
          </a:prstGeom>
          <a:noFill/>
        </p:spPr>
        <p:txBody>
          <a:bodyPr wrap="square" rtlCol="0">
            <a:spAutoFit/>
          </a:bodyPr>
          <a:lstStyle/>
          <a:p>
            <a:pPr lvl="0">
              <a:buFont typeface="Wingdings" panose="05000000000000000000" pitchFamily="2" charset="2"/>
              <a:buChar char="q"/>
            </a:pPr>
            <a:r>
              <a:rPr lang="en-US" sz="2000" dirty="0" smtClean="0"/>
              <a:t>As we discussed above about the examination system we attached whatever type of exam will be going to be held by an organization we attached that link throughout the account of the user.</a:t>
            </a:r>
            <a:endParaRPr lang="en-US" sz="2000" dirty="0" smtClean="0"/>
          </a:p>
          <a:p>
            <a:pPr lvl="0">
              <a:buFont typeface="Wingdings" panose="05000000000000000000" pitchFamily="2" charset="2"/>
              <a:buChar char="q"/>
            </a:pPr>
            <a:r>
              <a:rPr lang="en-US" sz="2000" dirty="0" smtClean="0"/>
              <a:t>The aim of proposed system is to develop a system of improved facilities.</a:t>
            </a:r>
            <a:endParaRPr lang="en-US" sz="2000" dirty="0" smtClean="0"/>
          </a:p>
          <a:p>
            <a:pPr>
              <a:buFont typeface="Wingdings" panose="05000000000000000000" pitchFamily="2" charset="2"/>
              <a:buChar char="q"/>
            </a:pPr>
            <a:r>
              <a:rPr lang="en-US" sz="2000" dirty="0" smtClean="0"/>
              <a:t>The proposed system can overcome all the limitations of the existing system.</a:t>
            </a:r>
            <a:endParaRPr lang="en-US" sz="2000" dirty="0" smtClean="0"/>
          </a:p>
          <a:p>
            <a:pPr>
              <a:buFont typeface="Wingdings" panose="05000000000000000000" pitchFamily="2" charset="2"/>
              <a:buChar char="q"/>
            </a:pPr>
            <a:r>
              <a:rPr lang="en-US" sz="2000" dirty="0" smtClean="0"/>
              <a:t>The system provides proper security and reduces the manual work.</a:t>
            </a:r>
            <a:endParaRPr lang="en-US" sz="2000" dirty="0" smtClean="0"/>
          </a:p>
          <a:p>
            <a:pPr lvl="0">
              <a:buFont typeface="Wingdings" panose="05000000000000000000" pitchFamily="2" charset="2"/>
              <a:buChar char="q"/>
            </a:pPr>
            <a:endParaRPr lang="en-US" dirty="0" smtClean="0"/>
          </a:p>
          <a:p>
            <a:endParaRPr lang="en-IN" sz="2400" dirty="0"/>
          </a:p>
        </p:txBody>
      </p:sp>
      <p:sp>
        <p:nvSpPr>
          <p:cNvPr id="6" name="Rectangle 5"/>
          <p:cNvSpPr/>
          <p:nvPr/>
        </p:nvSpPr>
        <p:spPr>
          <a:xfrm>
            <a:off x="3891911" y="3238290"/>
            <a:ext cx="3661580"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Disa</a:t>
            </a:r>
            <a:r>
              <a:rPr lang="en-US" sz="4000" b="1" cap="none" spc="0" dirty="0">
                <a:ln w="22225">
                  <a:solidFill>
                    <a:schemeClr val="accent2"/>
                  </a:solidFill>
                  <a:prstDash val="solid"/>
                </a:ln>
                <a:solidFill>
                  <a:schemeClr val="accent2">
                    <a:lumMod val="40000"/>
                    <a:lumOff val="60000"/>
                  </a:schemeClr>
                </a:solidFill>
                <a:effectLst/>
              </a:rPr>
              <a:t>dvantage</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7" name="TextBox 6"/>
          <p:cNvSpPr txBox="1"/>
          <p:nvPr/>
        </p:nvSpPr>
        <p:spPr>
          <a:xfrm>
            <a:off x="319548" y="4230107"/>
            <a:ext cx="10577195" cy="2768600"/>
          </a:xfrm>
          <a:prstGeom prst="rect">
            <a:avLst/>
          </a:prstGeom>
          <a:noFill/>
        </p:spPr>
        <p:txBody>
          <a:bodyPr wrap="square" rtlCol="0">
            <a:spAutoFit/>
          </a:bodyPr>
          <a:lstStyle/>
          <a:p>
            <a:pPr lvl="0">
              <a:buFont typeface="Wingdings" panose="05000000000000000000" pitchFamily="2" charset="2"/>
              <a:buChar char="q"/>
            </a:pPr>
            <a:r>
              <a:rPr lang="en-US" sz="2000" dirty="0" smtClean="0"/>
              <a:t>Project does not support an online system , so we </a:t>
            </a:r>
            <a:r>
              <a:rPr lang="en-US" sz="2000" dirty="0" err="1" smtClean="0"/>
              <a:t>cann’t</a:t>
            </a:r>
            <a:r>
              <a:rPr lang="en-US" sz="2000" dirty="0" smtClean="0"/>
              <a:t> operate it from somewhere else.</a:t>
            </a:r>
            <a:endParaRPr lang="en-US" sz="2000" dirty="0" smtClean="0"/>
          </a:p>
          <a:p>
            <a:pPr lvl="0">
              <a:buFont typeface="Wingdings" panose="05000000000000000000" pitchFamily="2" charset="2"/>
              <a:buChar char="q"/>
            </a:pPr>
            <a:r>
              <a:rPr lang="en-US" sz="2000" dirty="0" smtClean="0"/>
              <a:t>The software is only available for the admin and not the user.</a:t>
            </a:r>
            <a:endParaRPr lang="en-US" sz="2000" dirty="0" smtClean="0"/>
          </a:p>
          <a:p>
            <a:pPr lvl="0">
              <a:buFont typeface="Wingdings" panose="05000000000000000000" pitchFamily="2" charset="2"/>
              <a:buChar char="q"/>
            </a:pPr>
            <a:r>
              <a:rPr lang="en-US" sz="2000" dirty="0" smtClean="0"/>
              <a:t>The admin has the facility to operate the system.</a:t>
            </a:r>
            <a:endParaRPr lang="en-US" sz="2000" dirty="0" smtClean="0"/>
          </a:p>
          <a:p>
            <a:pPr lvl="0">
              <a:buFont typeface="Wingdings" panose="05000000000000000000" pitchFamily="2" charset="2"/>
              <a:buChar char="q"/>
            </a:pPr>
            <a:r>
              <a:rPr lang="en-US" sz="2000" dirty="0" smtClean="0"/>
              <a:t>Upgrading is main problem because for a offline application it is not possible to 	upgrade and upload it on server.</a:t>
            </a:r>
            <a:endParaRPr lang="en-US" sz="2000" dirty="0" smtClean="0"/>
          </a:p>
          <a:p>
            <a:pPr lvl="0">
              <a:buFont typeface="Wingdings" panose="05000000000000000000" pitchFamily="2" charset="2"/>
              <a:buChar char="q"/>
            </a:pPr>
            <a:r>
              <a:rPr lang="en-US" sz="2000" dirty="0" smtClean="0"/>
              <a:t>It can not handle by multiple users at a time.</a:t>
            </a:r>
            <a:endParaRPr lang="en-US" sz="2000" dirty="0" smtClean="0"/>
          </a:p>
          <a:p>
            <a:pPr marL="285750" lvl="0" indent="-285750"/>
            <a:br>
              <a:rPr lang="en-IN" dirty="0"/>
            </a:br>
            <a:r>
              <a:rPr lang="en-IN" dirty="0"/>
              <a:t> </a:t>
            </a:r>
            <a:endParaRPr lang="en-IN" dirty="0"/>
          </a:p>
          <a:p>
            <a:pPr marL="285750" indent="-285750">
              <a:buFont typeface="Arial" panose="020B0604020202020204" pitchFamily="34" charset="0"/>
              <a:buChar char="•"/>
            </a:pP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9310" y="2318685"/>
            <a:ext cx="3304110"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Bibliog</a:t>
            </a:r>
            <a:r>
              <a:rPr lang="en-US" sz="4000" b="1" dirty="0">
                <a:ln w="22225">
                  <a:solidFill>
                    <a:schemeClr val="accent2"/>
                  </a:solidFill>
                  <a:prstDash val="solid"/>
                </a:ln>
                <a:solidFill>
                  <a:schemeClr val="accent2">
                    <a:lumMod val="40000"/>
                    <a:lumOff val="60000"/>
                  </a:schemeClr>
                </a:solidFill>
              </a:rPr>
              <a:t>raphy</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Rectangle 4"/>
          <p:cNvSpPr/>
          <p:nvPr/>
        </p:nvSpPr>
        <p:spPr>
          <a:xfrm>
            <a:off x="3060837" y="270082"/>
            <a:ext cx="5295039"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F</a:t>
            </a:r>
            <a:r>
              <a:rPr lang="en-US" sz="4000" b="1" dirty="0">
                <a:ln w="22225">
                  <a:solidFill>
                    <a:schemeClr val="accent2"/>
                  </a:solidFill>
                  <a:prstDash val="solid"/>
                </a:ln>
                <a:solidFill>
                  <a:schemeClr val="accent2">
                    <a:lumMod val="40000"/>
                    <a:lumOff val="60000"/>
                  </a:schemeClr>
                </a:solidFill>
              </a:rPr>
              <a:t>uture Enhancement</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6" name="TextBox 5"/>
          <p:cNvSpPr txBox="1"/>
          <p:nvPr/>
        </p:nvSpPr>
        <p:spPr>
          <a:xfrm>
            <a:off x="710225" y="1268612"/>
            <a:ext cx="10369118" cy="922020"/>
          </a:xfrm>
          <a:prstGeom prst="rect">
            <a:avLst/>
          </a:prstGeom>
          <a:noFill/>
        </p:spPr>
        <p:txBody>
          <a:bodyPr wrap="square" rtlCol="0">
            <a:spAutoFit/>
          </a:bodyPr>
          <a:lstStyle/>
          <a:p>
            <a:r>
              <a:rPr lang="en-IN"/>
              <a:t>This project can be enhanced further by developing an Online Website. Also we can develop a full-fledged accounting module. This software is flexible enough to be modified and implemented as per future requirements</a:t>
            </a:r>
            <a:endParaRPr lang="en-IN"/>
          </a:p>
        </p:txBody>
      </p:sp>
      <p:sp>
        <p:nvSpPr>
          <p:cNvPr id="8" name="TextBox 7"/>
          <p:cNvSpPr txBox="1"/>
          <p:nvPr/>
        </p:nvSpPr>
        <p:spPr>
          <a:xfrm>
            <a:off x="244399" y="3170567"/>
            <a:ext cx="10289208" cy="3754874"/>
          </a:xfrm>
          <a:prstGeom prst="rect">
            <a:avLst/>
          </a:prstGeom>
          <a:noFill/>
        </p:spPr>
        <p:txBody>
          <a:bodyPr wrap="square" rtlCol="0">
            <a:spAutoFit/>
          </a:bodyPr>
          <a:lstStyle/>
          <a:p>
            <a:r>
              <a:rPr lang="en-IN" sz="1600" b="1" smtClean="0"/>
              <a:t>Reference books</a:t>
            </a:r>
            <a:r>
              <a:rPr lang="en-IN" sz="1600" b="1" dirty="0"/>
              <a:t>:</a:t>
            </a:r>
            <a:endParaRPr lang="en-IN" sz="1600" b="1" dirty="0"/>
          </a:p>
          <a:p>
            <a:br>
              <a:rPr lang="en-IN" sz="1600" b="1" dirty="0"/>
            </a:br>
            <a:r>
              <a:rPr lang="en-IN" sz="1600" b="1" dirty="0"/>
              <a:t> </a:t>
            </a:r>
            <a:r>
              <a:rPr lang="en-US" sz="1200" b="1" dirty="0" smtClean="0"/>
              <a:t>1. Java2 – The Complete Reference </a:t>
            </a:r>
            <a:endParaRPr lang="en-US" sz="1200" dirty="0" smtClean="0"/>
          </a:p>
          <a:p>
            <a:r>
              <a:rPr lang="en-US" sz="1200" dirty="0" smtClean="0"/>
              <a:t>➢ Herbert </a:t>
            </a:r>
            <a:r>
              <a:rPr lang="en-US" sz="1200" dirty="0" err="1" smtClean="0"/>
              <a:t>Schildt</a:t>
            </a:r>
            <a:r>
              <a:rPr lang="en-US" sz="1200" dirty="0" smtClean="0"/>
              <a:t> </a:t>
            </a:r>
            <a:endParaRPr lang="en-US" sz="1200" dirty="0" smtClean="0"/>
          </a:p>
          <a:p>
            <a:r>
              <a:rPr lang="en-US" sz="1200" b="1" dirty="0" smtClean="0"/>
              <a:t>2. Core Java2 – Volume1 and 2 </a:t>
            </a:r>
            <a:endParaRPr lang="en-US" sz="1200" dirty="0" smtClean="0"/>
          </a:p>
          <a:p>
            <a:r>
              <a:rPr lang="en-US" sz="1200" dirty="0" smtClean="0"/>
              <a:t>➢ Say </a:t>
            </a:r>
            <a:r>
              <a:rPr lang="en-US" sz="1200" dirty="0" err="1" smtClean="0"/>
              <a:t>S.Horstmann</a:t>
            </a:r>
            <a:r>
              <a:rPr lang="en-US" sz="1200" dirty="0" smtClean="0"/>
              <a:t>, Gary Cornell </a:t>
            </a:r>
            <a:endParaRPr lang="en-US" sz="1200" dirty="0" smtClean="0"/>
          </a:p>
          <a:p>
            <a:r>
              <a:rPr lang="en-US" sz="1200" b="1" dirty="0" smtClean="0"/>
              <a:t>3. Fundamental of Database Designs </a:t>
            </a:r>
            <a:endParaRPr lang="en-US" sz="1200" dirty="0" smtClean="0"/>
          </a:p>
          <a:p>
            <a:r>
              <a:rPr lang="en-US" sz="1200" dirty="0" smtClean="0"/>
              <a:t>➢ </a:t>
            </a:r>
            <a:r>
              <a:rPr lang="en-US" sz="1200" dirty="0" err="1" smtClean="0"/>
              <a:t>Elmasri</a:t>
            </a:r>
            <a:r>
              <a:rPr lang="en-US" sz="1200" dirty="0" smtClean="0"/>
              <a:t> and </a:t>
            </a:r>
            <a:r>
              <a:rPr lang="en-US" sz="1200" dirty="0" err="1" smtClean="0"/>
              <a:t>Navathe</a:t>
            </a:r>
            <a:r>
              <a:rPr lang="en-US" sz="1200" dirty="0" smtClean="0"/>
              <a:t> </a:t>
            </a:r>
            <a:endParaRPr lang="en-IN" sz="1200" b="1" dirty="0"/>
          </a:p>
          <a:p>
            <a:endParaRPr lang="en-IN" sz="1600" b="1" dirty="0"/>
          </a:p>
          <a:p>
            <a:r>
              <a:rPr lang="en-IN" sz="1600" b="1" dirty="0"/>
              <a:t>Websites:</a:t>
            </a:r>
            <a:endParaRPr lang="en-IN" sz="1600" b="1" dirty="0"/>
          </a:p>
          <a:p>
            <a:r>
              <a:rPr lang="en-IN" sz="1600" b="1" dirty="0"/>
              <a:t> </a:t>
            </a:r>
            <a:r>
              <a:rPr lang="en-IN" sz="1600" b="1" u="sng" dirty="0">
                <a:hlinkClick r:id="rId1"/>
              </a:rPr>
              <a:t>www.google.com</a:t>
            </a:r>
            <a:r>
              <a:rPr lang="en-IN" sz="1600" b="1" dirty="0"/>
              <a:t> </a:t>
            </a:r>
            <a:endParaRPr lang="en-IN" sz="1600" b="1" dirty="0"/>
          </a:p>
          <a:p>
            <a:r>
              <a:rPr lang="en-IN" sz="1600" b="1" dirty="0"/>
              <a:t>www.quora.com</a:t>
            </a:r>
            <a:endParaRPr lang="en-IN" sz="1600" b="1" dirty="0"/>
          </a:p>
          <a:p>
            <a:r>
              <a:rPr lang="en-IN" sz="1600" b="1" dirty="0" smtClean="0">
                <a:hlinkClick r:id="rId2"/>
              </a:rPr>
              <a:t>www.wikipedia.com</a:t>
            </a:r>
            <a:endParaRPr lang="en-IN" sz="1600" b="1" dirty="0" smtClean="0"/>
          </a:p>
          <a:p>
            <a:r>
              <a:rPr lang="en-US" sz="1600" u="sng" dirty="0" smtClean="0">
                <a:hlinkClick r:id="rId3"/>
              </a:rPr>
              <a:t>www.javatpoint.com</a:t>
            </a:r>
            <a:endParaRPr lang="en-US" sz="1600" dirty="0" smtClean="0"/>
          </a:p>
          <a:p>
            <a:r>
              <a:rPr lang="en-US" sz="1600" u="sng" dirty="0" smtClean="0">
                <a:hlinkClick r:id="rId4"/>
              </a:rPr>
              <a:t>www.tutorials.com</a:t>
            </a:r>
            <a:endParaRPr lang="en-US" sz="1600" dirty="0" smtClean="0"/>
          </a:p>
          <a:p>
            <a:endParaRPr lang="en-IN" sz="16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1894" y="2470185"/>
            <a:ext cx="6955751" cy="1446550"/>
          </a:xfrm>
          <a:prstGeom prst="rect">
            <a:avLst/>
          </a:prstGeom>
          <a:noFill/>
        </p:spPr>
        <p:txBody>
          <a:bodyPr wrap="none" lIns="91440" tIns="45720" rIns="91440" bIns="45720">
            <a:spAutoFit/>
          </a:bodyPr>
          <a:lstStyle/>
          <a:p>
            <a:pPr algn="ctr"/>
            <a:r>
              <a:rPr lang="en-US" sz="88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Thank You…</a:t>
            </a:r>
            <a:endParaRPr lang="en-US" sz="88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99140" y="556685"/>
            <a:ext cx="3171060"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Introduction</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TextBox 4"/>
          <p:cNvSpPr txBox="1"/>
          <p:nvPr/>
        </p:nvSpPr>
        <p:spPr>
          <a:xfrm>
            <a:off x="361198" y="1497856"/>
            <a:ext cx="11469949" cy="4893647"/>
          </a:xfrm>
          <a:prstGeom prst="rect">
            <a:avLst/>
          </a:prstGeom>
          <a:noFill/>
        </p:spPr>
        <p:txBody>
          <a:bodyPr wrap="square" rtlCol="0">
            <a:spAutoFit/>
          </a:bodyPr>
          <a:lstStyle/>
          <a:p>
            <a:r>
              <a:rPr lang="en-US" sz="2400" dirty="0" smtClean="0"/>
              <a:t>The “</a:t>
            </a:r>
            <a:r>
              <a:rPr lang="en-US" sz="2400" b="1" u="sng" dirty="0" smtClean="0"/>
              <a:t>Job Portal Management System</a:t>
            </a:r>
            <a:r>
              <a:rPr lang="en-US" sz="2400" dirty="0" smtClean="0"/>
              <a:t>” has been developed to override the problems prevailing in the practicing manual system . This software is supported to eliminate and in some cases reduces the hardships faced by this existing system. Moreover this system is designed for the particular need of the company to carry out operations in a smooth and effective manner.</a:t>
            </a:r>
            <a:endParaRPr lang="en-US" sz="2400" dirty="0" smtClean="0"/>
          </a:p>
          <a:p>
            <a:endParaRPr lang="en-US" sz="2400" dirty="0" smtClean="0"/>
          </a:p>
          <a:p>
            <a:r>
              <a:rPr lang="en-US" sz="2400" dirty="0" smtClean="0"/>
              <a:t>The application is reduced as much as possible to avoid errors while entering the data. It also provides error messages while entering invalid data. Job Portal System(JPMS),as described above, can lead to error free , secure , reliable and fast management system . It can assist the user to concentrate on the record keeping . Thus it will help organization in better utilization of resources.</a:t>
            </a:r>
            <a:endParaRPr lang="en-US" sz="2400" dirty="0" smtClean="0"/>
          </a:p>
          <a:p>
            <a:pPr marL="285750" indent="-285750">
              <a:buFont typeface="Arial" panose="020B0604020202020204" pitchFamily="34" charset="0"/>
              <a:buChar char="•"/>
            </a:pP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2201" y="150920"/>
            <a:ext cx="2299027"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Mo</a:t>
            </a:r>
            <a:r>
              <a:rPr lang="en-US" sz="4000" b="1" dirty="0">
                <a:ln w="22225">
                  <a:solidFill>
                    <a:schemeClr val="accent2"/>
                  </a:solidFill>
                  <a:prstDash val="solid"/>
                </a:ln>
                <a:solidFill>
                  <a:schemeClr val="accent2">
                    <a:lumMod val="40000"/>
                    <a:lumOff val="60000"/>
                  </a:schemeClr>
                </a:solidFill>
              </a:rPr>
              <a:t>dules</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TextBox 4"/>
          <p:cNvSpPr txBox="1"/>
          <p:nvPr/>
        </p:nvSpPr>
        <p:spPr>
          <a:xfrm>
            <a:off x="2078022" y="1530085"/>
            <a:ext cx="8353887" cy="4678204"/>
          </a:xfrm>
          <a:prstGeom prst="rect">
            <a:avLst/>
          </a:prstGeom>
          <a:noFill/>
        </p:spPr>
        <p:txBody>
          <a:bodyPr wrap="square" rtlCol="0">
            <a:spAutoFit/>
          </a:bodyPr>
          <a:lstStyle/>
          <a:p>
            <a:pPr marL="285750" indent="-285750">
              <a:buFont typeface="Arial" panose="020B0604020202020204" pitchFamily="34" charset="0"/>
              <a:buChar char="•"/>
            </a:pPr>
            <a:r>
              <a:rPr lang="en-IN" sz="2800" b="1" dirty="0">
                <a:solidFill>
                  <a:schemeClr val="tx1"/>
                </a:solidFill>
              </a:rPr>
              <a:t>Login</a:t>
            </a:r>
            <a:endParaRPr lang="en-IN" sz="2800" b="1" dirty="0">
              <a:solidFill>
                <a:schemeClr val="tx1"/>
              </a:solidFill>
            </a:endParaRPr>
          </a:p>
          <a:p>
            <a:pPr marL="285750" indent="-285750">
              <a:buFont typeface="Arial" panose="020B0604020202020204" pitchFamily="34" charset="0"/>
              <a:buChar char="•"/>
            </a:pPr>
            <a:r>
              <a:rPr lang="en-IN" sz="2800" b="1" dirty="0" smtClean="0">
                <a:solidFill>
                  <a:schemeClr val="tx1"/>
                </a:solidFill>
              </a:rPr>
              <a:t>Registration</a:t>
            </a:r>
            <a:endParaRPr lang="en-IN" sz="2800" b="1" dirty="0" smtClean="0">
              <a:solidFill>
                <a:schemeClr val="tx1"/>
              </a:solidFill>
            </a:endParaRPr>
          </a:p>
          <a:p>
            <a:pPr marL="285750" indent="-285750">
              <a:buFont typeface="Arial" panose="020B0604020202020204" pitchFamily="34" charset="0"/>
              <a:buChar char="•"/>
            </a:pPr>
            <a:r>
              <a:rPr lang="en-IN" sz="2800" b="1" dirty="0" smtClean="0">
                <a:solidFill>
                  <a:schemeClr val="tx1"/>
                </a:solidFill>
              </a:rPr>
              <a:t>Home Page</a:t>
            </a:r>
            <a:endParaRPr lang="en-IN" sz="2800" b="1" dirty="0" smtClean="0">
              <a:solidFill>
                <a:schemeClr val="tx1"/>
              </a:solidFill>
            </a:endParaRPr>
          </a:p>
          <a:p>
            <a:pPr marL="285750" indent="-285750">
              <a:buFont typeface="Arial" panose="020B0604020202020204" pitchFamily="34" charset="0"/>
              <a:buChar char="•"/>
            </a:pPr>
            <a:r>
              <a:rPr lang="en-IN" sz="2800" b="1" dirty="0" smtClean="0">
                <a:solidFill>
                  <a:schemeClr val="tx1"/>
                </a:solidFill>
              </a:rPr>
              <a:t>Search</a:t>
            </a:r>
            <a:endParaRPr lang="en-IN" sz="2800" b="1" dirty="0" smtClean="0">
              <a:solidFill>
                <a:schemeClr val="tx1"/>
              </a:solidFill>
            </a:endParaRPr>
          </a:p>
          <a:p>
            <a:pPr marL="285750" indent="-285750">
              <a:buFont typeface="Arial" panose="020B0604020202020204" pitchFamily="34" charset="0"/>
              <a:buChar char="•"/>
            </a:pPr>
            <a:r>
              <a:rPr lang="en-IN" sz="2800" b="1" dirty="0" smtClean="0">
                <a:solidFill>
                  <a:schemeClr val="tx1"/>
                </a:solidFill>
              </a:rPr>
              <a:t>Appointment/Form Filling</a:t>
            </a:r>
            <a:endParaRPr lang="en-IN" sz="2800" b="1" dirty="0">
              <a:solidFill>
                <a:schemeClr val="tx1"/>
              </a:solidFill>
            </a:endParaRPr>
          </a:p>
          <a:p>
            <a:pPr marL="285750" indent="-285750">
              <a:buFont typeface="Arial" panose="020B0604020202020204" pitchFamily="34" charset="0"/>
              <a:buChar char="•"/>
            </a:pPr>
            <a:r>
              <a:rPr lang="en-US" altLang="en-IN" sz="2800" b="1" dirty="0" smtClean="0">
                <a:solidFill>
                  <a:schemeClr val="tx1"/>
                </a:solidFill>
              </a:rPr>
              <a:t>Maintenance</a:t>
            </a:r>
            <a:endParaRPr lang="en-US" altLang="en-IN" sz="2800" b="1" dirty="0" smtClean="0">
              <a:solidFill>
                <a:schemeClr val="tx1"/>
              </a:solidFill>
            </a:endParaRPr>
          </a:p>
          <a:p>
            <a:pPr marL="285750" indent="-285750">
              <a:buFont typeface="Arial" panose="020B0604020202020204" pitchFamily="34" charset="0"/>
              <a:buChar char="•"/>
            </a:pPr>
            <a:r>
              <a:rPr lang="en-US" altLang="en-IN" sz="2800" b="1" dirty="0" smtClean="0">
                <a:solidFill>
                  <a:schemeClr val="tx1"/>
                </a:solidFill>
              </a:rPr>
              <a:t>Utility</a:t>
            </a:r>
            <a:endParaRPr lang="en-US" altLang="en-IN" sz="2800" b="1" dirty="0">
              <a:solidFill>
                <a:schemeClr val="tx1"/>
              </a:solidFill>
            </a:endParaRPr>
          </a:p>
          <a:p>
            <a:pPr marL="285750" indent="-285750">
              <a:buFont typeface="Arial" panose="020B0604020202020204" pitchFamily="34" charset="0"/>
              <a:buChar char="•"/>
            </a:pPr>
            <a:r>
              <a:rPr lang="en-IN" sz="2800" b="1" dirty="0" smtClean="0">
                <a:solidFill>
                  <a:schemeClr val="tx1"/>
                </a:solidFill>
              </a:rPr>
              <a:t>Financial</a:t>
            </a:r>
            <a:endParaRPr lang="en-IN" sz="2800" b="1" dirty="0">
              <a:solidFill>
                <a:schemeClr val="tx1"/>
              </a:solidFill>
            </a:endParaRPr>
          </a:p>
          <a:p>
            <a:pPr marL="285750" indent="-285750">
              <a:buFont typeface="Arial" panose="020B0604020202020204" pitchFamily="34" charset="0"/>
              <a:buChar char="•"/>
            </a:pPr>
            <a:r>
              <a:rPr lang="en-IN" sz="2800" b="1" dirty="0">
                <a:solidFill>
                  <a:schemeClr val="tx1"/>
                </a:solidFill>
              </a:rPr>
              <a:t>Reports</a:t>
            </a:r>
            <a:endParaRPr lang="en-IN" sz="2800" b="1" dirty="0">
              <a:solidFill>
                <a:schemeClr val="tx1"/>
              </a:solidFill>
            </a:endParaRPr>
          </a:p>
          <a:p>
            <a:pPr marL="285750" indent="-285750"/>
            <a:endParaRPr lang="en-IN" sz="2800" b="1" dirty="0">
              <a:solidFill>
                <a:schemeClr val="tx1"/>
              </a:solidFill>
            </a:endParaRPr>
          </a:p>
          <a:p>
            <a:pPr marL="285750" indent="-285750">
              <a:buFont typeface="Arial" panose="020B0604020202020204" pitchFamily="34" charset="0"/>
              <a:buChar char="•"/>
            </a:pPr>
            <a:endParaRPr lang="en-IN" sz="2800" b="1"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8023" y="116414"/>
            <a:ext cx="7523214" cy="707886"/>
          </a:xfrm>
          <a:prstGeom prst="rect">
            <a:avLst/>
          </a:prstGeom>
          <a:noFill/>
        </p:spPr>
        <p:txBody>
          <a:bodyPr wrap="none" lIns="91440" tIns="45720" rIns="91440" bIns="45720">
            <a:spAutoFit/>
          </a:bodyPr>
          <a:lstStyle/>
          <a:p>
            <a:pPr algn="ctr"/>
            <a:r>
              <a:rPr lang="en-US" sz="4000" b="1" dirty="0" smtClean="0">
                <a:ln w="22225">
                  <a:solidFill>
                    <a:schemeClr val="accent2"/>
                  </a:solidFill>
                  <a:prstDash val="solid"/>
                </a:ln>
                <a:solidFill>
                  <a:schemeClr val="accent2">
                    <a:lumMod val="40000"/>
                    <a:lumOff val="60000"/>
                  </a:schemeClr>
                </a:solidFill>
              </a:rPr>
              <a:t>Problems With Existing System</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6" name="TextBox 5"/>
          <p:cNvSpPr txBox="1"/>
          <p:nvPr/>
        </p:nvSpPr>
        <p:spPr>
          <a:xfrm>
            <a:off x="713251" y="1529186"/>
            <a:ext cx="10734001" cy="1231106"/>
          </a:xfrm>
          <a:prstGeom prst="rect">
            <a:avLst/>
          </a:prstGeom>
          <a:noFill/>
        </p:spPr>
        <p:txBody>
          <a:bodyPr wrap="square" rtlCol="0">
            <a:spAutoFit/>
          </a:bodyPr>
          <a:lstStyle/>
          <a:p>
            <a:pPr marL="285750" indent="-285750">
              <a:buFont typeface="Wingdings" panose="05000000000000000000" pitchFamily="2" charset="2"/>
              <a:buChar char="q"/>
            </a:pPr>
            <a:endParaRPr lang="en-IN" sz="2800" b="1" dirty="0">
              <a:solidFill>
                <a:srgbClr val="FFFF00"/>
              </a:solidFill>
            </a:endParaRPr>
          </a:p>
          <a:p>
            <a:pPr marL="285750" indent="-285750">
              <a:buFont typeface="Wingdings" panose="05000000000000000000" pitchFamily="2" charset="2"/>
              <a:buChar char="q"/>
            </a:pPr>
            <a:endParaRPr lang="en-IN" sz="2800" b="1" dirty="0">
              <a:solidFill>
                <a:srgbClr val="FFFF00"/>
              </a:solidFill>
            </a:endParaRPr>
          </a:p>
          <a:p>
            <a:pPr marL="285750" indent="-285750">
              <a:buFont typeface="Wingdings" panose="05000000000000000000" pitchFamily="2" charset="2"/>
              <a:buChar char="q"/>
            </a:pPr>
            <a:endParaRPr lang="en-IN" dirty="0"/>
          </a:p>
        </p:txBody>
      </p:sp>
      <p:sp>
        <p:nvSpPr>
          <p:cNvPr id="9" name="TextBox 8"/>
          <p:cNvSpPr txBox="1"/>
          <p:nvPr/>
        </p:nvSpPr>
        <p:spPr>
          <a:xfrm>
            <a:off x="1906270" y="1198485"/>
            <a:ext cx="8333284" cy="5262979"/>
          </a:xfrm>
          <a:prstGeom prst="rect">
            <a:avLst/>
          </a:prstGeom>
          <a:noFill/>
        </p:spPr>
        <p:txBody>
          <a:bodyPr wrap="square" rtlCol="0">
            <a:spAutoFit/>
          </a:bodyPr>
          <a:lstStyle/>
          <a:p>
            <a:pPr lvl="0">
              <a:buFont typeface="Wingdings" panose="05000000000000000000" pitchFamily="2" charset="2"/>
              <a:buChar char="q"/>
            </a:pPr>
            <a:r>
              <a:rPr lang="en-US" sz="2400" dirty="0" smtClean="0"/>
              <a:t>Lack of data security.</a:t>
            </a:r>
            <a:endParaRPr lang="en-US" sz="2400" dirty="0" smtClean="0"/>
          </a:p>
          <a:p>
            <a:pPr lvl="0">
              <a:buFont typeface="Wingdings" panose="05000000000000000000" pitchFamily="2" charset="2"/>
              <a:buChar char="q"/>
            </a:pPr>
            <a:endParaRPr lang="en-US" sz="2400" dirty="0" smtClean="0"/>
          </a:p>
          <a:p>
            <a:pPr lvl="0">
              <a:buFont typeface="Wingdings" panose="05000000000000000000" pitchFamily="2" charset="2"/>
              <a:buChar char="q"/>
            </a:pPr>
            <a:r>
              <a:rPr lang="en-US" sz="2400" dirty="0" smtClean="0"/>
              <a:t>More man power</a:t>
            </a:r>
            <a:endParaRPr lang="en-US" sz="2400" dirty="0" smtClean="0"/>
          </a:p>
          <a:p>
            <a:pPr lvl="0">
              <a:buFont typeface="Wingdings" panose="05000000000000000000" pitchFamily="2" charset="2"/>
              <a:buChar char="q"/>
            </a:pPr>
            <a:endParaRPr lang="en-US" sz="2400" dirty="0" smtClean="0"/>
          </a:p>
          <a:p>
            <a:pPr lvl="0">
              <a:buFont typeface="Wingdings" panose="05000000000000000000" pitchFamily="2" charset="2"/>
              <a:buChar char="q"/>
            </a:pPr>
            <a:r>
              <a:rPr lang="en-US" sz="2400" dirty="0" smtClean="0"/>
              <a:t>Time consuming.</a:t>
            </a:r>
            <a:endParaRPr lang="en-US" sz="2400" dirty="0" smtClean="0"/>
          </a:p>
          <a:p>
            <a:pPr lvl="0">
              <a:buFont typeface="Wingdings" panose="05000000000000000000" pitchFamily="2" charset="2"/>
              <a:buChar char="q"/>
            </a:pPr>
            <a:endParaRPr lang="en-US" sz="2400" dirty="0" smtClean="0"/>
          </a:p>
          <a:p>
            <a:pPr lvl="0">
              <a:buFont typeface="Wingdings" panose="05000000000000000000" pitchFamily="2" charset="2"/>
              <a:buChar char="q"/>
            </a:pPr>
            <a:r>
              <a:rPr lang="en-US" sz="2400" dirty="0" smtClean="0"/>
              <a:t>Money loss.</a:t>
            </a:r>
            <a:endParaRPr lang="en-US" sz="2400" dirty="0" smtClean="0"/>
          </a:p>
          <a:p>
            <a:pPr lvl="0">
              <a:buFont typeface="Wingdings" panose="05000000000000000000" pitchFamily="2" charset="2"/>
              <a:buChar char="q"/>
            </a:pPr>
            <a:endParaRPr lang="en-US" sz="2400" dirty="0" smtClean="0"/>
          </a:p>
          <a:p>
            <a:pPr lvl="0">
              <a:buFont typeface="Wingdings" panose="05000000000000000000" pitchFamily="2" charset="2"/>
              <a:buChar char="q"/>
            </a:pPr>
            <a:r>
              <a:rPr lang="en-US" sz="2400" dirty="0" smtClean="0"/>
              <a:t>Consumes large volume of pare work.</a:t>
            </a:r>
            <a:endParaRPr lang="en-US" sz="2400" dirty="0" smtClean="0"/>
          </a:p>
          <a:p>
            <a:pPr lvl="0">
              <a:buFont typeface="Wingdings" panose="05000000000000000000" pitchFamily="2" charset="2"/>
              <a:buChar char="q"/>
            </a:pPr>
            <a:endParaRPr lang="en-US" sz="2400" dirty="0" smtClean="0"/>
          </a:p>
          <a:p>
            <a:pPr lvl="0">
              <a:buFont typeface="Wingdings" panose="05000000000000000000" pitchFamily="2" charset="2"/>
              <a:buChar char="q"/>
            </a:pPr>
            <a:r>
              <a:rPr lang="en-US" sz="2400" dirty="0" smtClean="0"/>
              <a:t>Needs manual calculations.</a:t>
            </a:r>
            <a:endParaRPr lang="en-US" sz="2400" dirty="0" smtClean="0"/>
          </a:p>
          <a:p>
            <a:pPr lvl="0">
              <a:buFont typeface="Wingdings" panose="05000000000000000000" pitchFamily="2" charset="2"/>
              <a:buChar char="q"/>
            </a:pPr>
            <a:endParaRPr lang="en-US" sz="2400" dirty="0" smtClean="0"/>
          </a:p>
          <a:p>
            <a:pPr lvl="0">
              <a:buFont typeface="Wingdings" panose="05000000000000000000" pitchFamily="2" charset="2"/>
              <a:buChar char="q"/>
            </a:pPr>
            <a:r>
              <a:rPr lang="en-US" sz="2400" dirty="0" smtClean="0"/>
              <a:t>No direct role for the higher officials.</a:t>
            </a:r>
            <a:endParaRPr lang="en-US" sz="2400" dirty="0" smtClean="0"/>
          </a:p>
          <a:p>
            <a:pPr marL="285750" indent="-285750">
              <a:buFont typeface="Arial" panose="020B0604020202020204" pitchFamily="34" charset="0"/>
              <a:buChar char="•"/>
            </a:pP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8660" y="150920"/>
            <a:ext cx="5226111"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Scope of the System</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TextBox 4"/>
          <p:cNvSpPr txBox="1"/>
          <p:nvPr/>
        </p:nvSpPr>
        <p:spPr>
          <a:xfrm>
            <a:off x="603682" y="1198485"/>
            <a:ext cx="11221374" cy="5632311"/>
          </a:xfrm>
          <a:prstGeom prst="rect">
            <a:avLst/>
          </a:prstGeom>
          <a:noFill/>
        </p:spPr>
        <p:txBody>
          <a:bodyPr wrap="square" rtlCol="0">
            <a:spAutoFit/>
          </a:bodyPr>
          <a:lstStyle/>
          <a:p>
            <a:pPr>
              <a:buFont typeface="Wingdings" panose="05000000000000000000" pitchFamily="2" charset="2"/>
              <a:buChar char="v"/>
            </a:pPr>
            <a:r>
              <a:rPr lang="en-US" sz="2400" dirty="0" smtClean="0"/>
              <a:t>The objective of the proposed system is to develop a system of improved facilities. The proposed system will work according to the standards laid down by the existing system.</a:t>
            </a:r>
            <a:endParaRPr lang="en-US" sz="2400" dirty="0" smtClean="0"/>
          </a:p>
          <a:p>
            <a:endParaRPr lang="en-US" sz="2400" dirty="0" smtClean="0"/>
          </a:p>
          <a:p>
            <a:pPr lvl="0">
              <a:buFont typeface="Wingdings" panose="05000000000000000000" pitchFamily="2" charset="2"/>
              <a:buChar char="q"/>
            </a:pPr>
            <a:r>
              <a:rPr lang="en-US" sz="2400" dirty="0" smtClean="0"/>
              <a:t>To develop a user-friendly system.</a:t>
            </a:r>
            <a:endParaRPr lang="en-US" sz="2400" dirty="0" smtClean="0"/>
          </a:p>
          <a:p>
            <a:pPr lvl="0">
              <a:buFont typeface="Wingdings" panose="05000000000000000000" pitchFamily="2" charset="2"/>
              <a:buChar char="q"/>
            </a:pPr>
            <a:r>
              <a:rPr lang="en-US" sz="2400" dirty="0" smtClean="0"/>
              <a:t>Security of data. </a:t>
            </a:r>
            <a:endParaRPr lang="en-US" sz="2400" dirty="0" smtClean="0"/>
          </a:p>
          <a:p>
            <a:pPr lvl="0">
              <a:buFont typeface="Wingdings" panose="05000000000000000000" pitchFamily="2" charset="2"/>
              <a:buChar char="q"/>
            </a:pPr>
            <a:r>
              <a:rPr lang="en-US" sz="2400" dirty="0" err="1" smtClean="0"/>
              <a:t>Ensecure</a:t>
            </a:r>
            <a:r>
              <a:rPr lang="en-US" sz="2400" dirty="0" smtClean="0"/>
              <a:t> data accuracy’s.</a:t>
            </a:r>
            <a:endParaRPr lang="en-US" sz="2400" dirty="0" smtClean="0"/>
          </a:p>
          <a:p>
            <a:pPr lvl="0">
              <a:buFont typeface="Wingdings" panose="05000000000000000000" pitchFamily="2" charset="2"/>
              <a:buChar char="q"/>
            </a:pPr>
            <a:r>
              <a:rPr lang="en-US" sz="2400" dirty="0" smtClean="0"/>
              <a:t>Proper control of the higher officials.</a:t>
            </a:r>
            <a:endParaRPr lang="en-US" sz="2400" dirty="0" smtClean="0"/>
          </a:p>
          <a:p>
            <a:pPr lvl="0">
              <a:buFont typeface="Wingdings" panose="05000000000000000000" pitchFamily="2" charset="2"/>
              <a:buChar char="q"/>
            </a:pPr>
            <a:r>
              <a:rPr lang="en-US" sz="2400" dirty="0" smtClean="0"/>
              <a:t>Minimize manual data entry.</a:t>
            </a:r>
            <a:endParaRPr lang="en-US" sz="2400" dirty="0" smtClean="0"/>
          </a:p>
          <a:p>
            <a:pPr lvl="0">
              <a:buFont typeface="Wingdings" panose="05000000000000000000" pitchFamily="2" charset="2"/>
              <a:buChar char="q"/>
            </a:pPr>
            <a:r>
              <a:rPr lang="en-US" sz="2400" dirty="0" smtClean="0"/>
              <a:t>Minimize time needed for the various processing.</a:t>
            </a:r>
            <a:endParaRPr lang="en-US" sz="2400" dirty="0" smtClean="0"/>
          </a:p>
          <a:p>
            <a:pPr lvl="0">
              <a:buFont typeface="Wingdings" panose="05000000000000000000" pitchFamily="2" charset="2"/>
              <a:buChar char="q"/>
            </a:pPr>
            <a:r>
              <a:rPr lang="en-US" sz="2400" dirty="0" smtClean="0"/>
              <a:t>To generate all the required reports accurately and promptly.</a:t>
            </a:r>
            <a:endParaRPr lang="en-US" sz="2400" dirty="0" smtClean="0"/>
          </a:p>
          <a:p>
            <a:pPr lvl="0">
              <a:buFont typeface="Wingdings" panose="05000000000000000000" pitchFamily="2" charset="2"/>
              <a:buChar char="q"/>
            </a:pPr>
            <a:r>
              <a:rPr lang="en-US" sz="2400" dirty="0" smtClean="0"/>
              <a:t>To keep a check on the data processed to avoid errors.</a:t>
            </a:r>
            <a:endParaRPr lang="en-US" sz="2400" dirty="0" smtClean="0"/>
          </a:p>
          <a:p>
            <a:pPr lvl="0">
              <a:buFont typeface="Wingdings" panose="05000000000000000000" pitchFamily="2" charset="2"/>
              <a:buChar char="q"/>
            </a:pPr>
            <a:r>
              <a:rPr lang="en-US" sz="2400" dirty="0" smtClean="0"/>
              <a:t>To ease the process of editing and updating.</a:t>
            </a:r>
            <a:endParaRPr lang="en-US" sz="2400" dirty="0" smtClean="0"/>
          </a:p>
          <a:p>
            <a:pPr lvl="0">
              <a:buFont typeface="Wingdings" panose="05000000000000000000" pitchFamily="2" charset="2"/>
              <a:buChar char="q"/>
            </a:pPr>
            <a:r>
              <a:rPr lang="en-US" sz="2400" dirty="0" smtClean="0"/>
              <a:t>To provide authorized access to the system.</a:t>
            </a:r>
            <a:endParaRPr lang="en-US" sz="2400" dirty="0" smtClean="0"/>
          </a:p>
          <a:p>
            <a:pPr marL="285750" indent="-285750">
              <a:buFont typeface="Arial" panose="020B0604020202020204" pitchFamily="34" charset="0"/>
              <a:buChar char="•"/>
            </a:pP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3077" y="150920"/>
            <a:ext cx="6917279"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Entity Relatio</a:t>
            </a:r>
            <a:r>
              <a:rPr lang="en-US" sz="4000" b="1" dirty="0">
                <a:ln w="22225">
                  <a:solidFill>
                    <a:schemeClr val="accent2"/>
                  </a:solidFill>
                  <a:prstDash val="solid"/>
                </a:ln>
                <a:solidFill>
                  <a:schemeClr val="accent2">
                    <a:lumMod val="40000"/>
                    <a:lumOff val="60000"/>
                  </a:schemeClr>
                </a:solidFill>
              </a:rPr>
              <a:t>nship Diagram</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6" name="Content Placeholder 5"/>
          <p:cNvPicPr>
            <a:picLocks noGrp="1" noChangeAspect="1"/>
          </p:cNvPicPr>
          <p:nvPr>
            <p:ph idx="1"/>
          </p:nvPr>
        </p:nvPicPr>
        <p:blipFill>
          <a:blip r:embed="rId1"/>
          <a:stretch>
            <a:fillRect/>
          </a:stretch>
        </p:blipFill>
        <p:spPr>
          <a:xfrm>
            <a:off x="308442" y="902210"/>
            <a:ext cx="11457988" cy="5781819"/>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36459" y="150920"/>
            <a:ext cx="5870518" cy="707886"/>
          </a:xfrm>
          <a:prstGeom prst="rect">
            <a:avLst/>
          </a:prstGeom>
          <a:noFill/>
        </p:spPr>
        <p:txBody>
          <a:bodyPr wrap="squar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Context Level Diagram</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3" name="Content Placeholder 2"/>
          <p:cNvPicPr>
            <a:picLocks noChangeAspect="1"/>
          </p:cNvPicPr>
          <p:nvPr>
            <p:ph idx="1"/>
          </p:nvPr>
        </p:nvPicPr>
        <p:blipFill>
          <a:blip r:embed="rId1"/>
          <a:stretch>
            <a:fillRect/>
          </a:stretch>
        </p:blipFill>
        <p:spPr>
          <a:xfrm>
            <a:off x="445770" y="1227455"/>
            <a:ext cx="11066145" cy="51911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p:nvPr/>
        </p:nvSpPr>
        <p:spPr>
          <a:xfrm>
            <a:off x="3514153" y="150920"/>
            <a:ext cx="4915128"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Data Flow Diagram</a:t>
            </a:r>
            <a:endParaRPr lang="en-US" sz="4000" b="1" cap="none" spc="0" dirty="0">
              <a:ln w="22225">
                <a:solidFill>
                  <a:schemeClr val="accent2"/>
                </a:solidFill>
                <a:prstDash val="solid"/>
              </a:ln>
              <a:solidFill>
                <a:schemeClr val="accent2">
                  <a:lumMod val="40000"/>
                  <a:lumOff val="60000"/>
                </a:schemeClr>
              </a:solidFill>
              <a:effectLst/>
            </a:endParaRPr>
          </a:p>
        </p:txBody>
      </p:sp>
      <p:pic>
        <p:nvPicPr>
          <p:cNvPr id="15361" name="Picture 1"/>
          <p:cNvPicPr>
            <a:picLocks noGrp="1" noChangeAspect="1" noChangeArrowheads="1"/>
          </p:cNvPicPr>
          <p:nvPr>
            <p:ph idx="1"/>
          </p:nvPr>
        </p:nvPicPr>
        <p:blipFill>
          <a:blip r:embed="rId1"/>
          <a:srcRect/>
          <a:stretch>
            <a:fillRect/>
          </a:stretch>
        </p:blipFill>
        <p:spPr bwMode="auto">
          <a:xfrm>
            <a:off x="785006" y="1174026"/>
            <a:ext cx="10644996" cy="51515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3639</Words>
  <Application>WPS Presentation</Application>
  <PresentationFormat>Custom</PresentationFormat>
  <Paragraphs>163</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Times New Roman</vt:lpstr>
      <vt:lpstr>Calibri</vt:lpstr>
      <vt:lpstr>Microsoft YaHei</vt:lpstr>
      <vt:lpstr>Arial Unicode MS</vt:lpstr>
      <vt:lpstr>Green Color</vt:lpstr>
      <vt:lpstr>Savitribai Phule Pune University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Savitribai Phule Pune University</dc:title>
  <dc:creator>Atul Yadav</dc:creator>
  <cp:lastModifiedBy>ACER</cp:lastModifiedBy>
  <cp:revision>45</cp:revision>
  <dcterms:created xsi:type="dcterms:W3CDTF">2021-05-14T12:02:00Z</dcterms:created>
  <dcterms:modified xsi:type="dcterms:W3CDTF">2021-06-10T05:47:42Z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2057-11.2.0.10152</vt:lpwstr>
  </property>
</Properties>
</file>