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 Slab" panose="020B0604020202020204" charset="0"/>
      <p:regular r:id="rId23"/>
      <p:bold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3140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97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50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165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18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69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180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777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762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201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843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19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06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20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4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43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29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2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97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14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46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33645" y="1026225"/>
            <a:ext cx="4142855" cy="3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000" dirty="0"/>
              <a:t>ANKIT PAHUJA </a:t>
            </a:r>
            <a:r>
              <a:rPr lang="en" sz="2000" dirty="0" smtClean="0"/>
              <a:t> (</a:t>
            </a:r>
            <a:r>
              <a:rPr lang="en" sz="2000" dirty="0"/>
              <a:t>S5)</a:t>
            </a:r>
            <a:endParaRPr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000" dirty="0"/>
              <a:t>MAYANK </a:t>
            </a:r>
            <a:r>
              <a:rPr lang="en" sz="2000" dirty="0" smtClean="0"/>
              <a:t>BHOTIKA (</a:t>
            </a:r>
            <a:r>
              <a:rPr lang="en" sz="2000" dirty="0"/>
              <a:t>S3)</a:t>
            </a:r>
            <a:endParaRPr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000" dirty="0"/>
              <a:t>DADI PADMAKARA </a:t>
            </a:r>
            <a:r>
              <a:rPr lang="en" sz="2000" dirty="0" smtClean="0"/>
              <a:t>SRINIVAS</a:t>
            </a:r>
            <a:r>
              <a:rPr lang="en-US" sz="2000" dirty="0" smtClean="0"/>
              <a:t> (S4)</a:t>
            </a:r>
            <a:endParaRPr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000" dirty="0"/>
              <a:t>ANMOL </a:t>
            </a:r>
            <a:r>
              <a:rPr lang="en" sz="2000" dirty="0" smtClean="0"/>
              <a:t>JOSHI (S6) </a:t>
            </a:r>
            <a:endParaRPr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000" dirty="0"/>
              <a:t>ABHISHEK </a:t>
            </a:r>
            <a:r>
              <a:rPr lang="en" sz="2000" dirty="0" smtClean="0"/>
              <a:t>PAL (S6)</a:t>
            </a:r>
            <a:endParaRPr sz="2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000" dirty="0"/>
              <a:t>SHIKSHA </a:t>
            </a:r>
            <a:r>
              <a:rPr lang="en" sz="2000" dirty="0" smtClean="0"/>
              <a:t>SWARAJ (S7)</a:t>
            </a:r>
            <a:endParaRPr sz="20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Google’s Features: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Crawling: follows (Link the Link Model)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Indexing: 10</a:t>
            </a:r>
            <a:r>
              <a:rPr lang="en" baseline="30000"/>
              <a:t>7</a:t>
            </a:r>
            <a:r>
              <a:rPr lang="en"/>
              <a:t> GB (2017) data in their index </a:t>
            </a:r>
            <a:endParaRPr baseline="300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Ranking and Scoring: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Page Rank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Keyword Density, Presence of Synonyms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Authority and trust of pages which refer to a page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Presence of keyword in Meta Information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Engines: Market Share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Google: 81%</a:t>
            </a:r>
            <a:endParaRPr sz="2000"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Yahoo: 12%</a:t>
            </a:r>
            <a:endParaRPr sz="2000"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MSN: 3%</a:t>
            </a:r>
            <a:endParaRPr sz="2000"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ASK: 1%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Page Rank Algorithm 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544025" y="1322975"/>
            <a:ext cx="8036700" cy="3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PR(A) = (1-d) + d (PR(Ti)/C(Ti)+…….+PR(Tn)/C(Tn))</a:t>
            </a:r>
            <a:endParaRPr sz="2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PR(A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= Page rank of the page 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PR(Ti) = PR of pages Ti which link to page 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C(Ti) = Number of outbound links on page Ti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 = Damping factor (0 to 1) 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Info: PR Algorithm Analysis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474450" y="1564350"/>
            <a:ext cx="79626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Page rank = numerical number | initially is 1.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the value, better the rank.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introduced, was a major factor in deciding ranks in search window.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2013, Google discontinued sharing their changes in PR Algorithm.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that a Search Engine does:</a:t>
            </a:r>
            <a:endParaRPr sz="1800"/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Crawling</a:t>
            </a:r>
            <a:endParaRPr sz="1800"/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Indexing</a:t>
            </a:r>
            <a:endParaRPr sz="1800"/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Ranking &amp; Scoring</a:t>
            </a:r>
            <a:endParaRPr sz="1800"/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Searching &amp; Displaying Top 10 RELEVANT Results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CRAWLING TECHNOLOGY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Library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Beautifulsoup (Tree Traversal)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INDEXING TECHNOLOGY</a:t>
            </a:r>
            <a:endParaRPr sz="30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Index - Data Dictionary (Python)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{Word: doc_id: {pos1,pos2….posN}}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RANKING AND SCORING</a:t>
            </a:r>
            <a:endParaRPr sz="30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- IDF Ranking Systems (Simpler)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Page Rank Algorithm (too hard!)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SEARCHING</a:t>
            </a:r>
            <a:endParaRPr sz="30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Boolean Search (AND, OR, NOT)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87900" y="1199325"/>
            <a:ext cx="8368200" cy="3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[1]	https://www.wordstream.com/articles/internet-search-engines-history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[2]	R. Rubini, Dr. R. Manicka Chezian, “An Analysis on Search Engines: Techniques and Tools”, International Journal of Advanced Research in Computer and Communication Engineering, Vol. 3, Issue 9, September 2014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[3]	Krishan Kant Lavania, Sapna Jain, Madhur Kumar Gupta, and Nicy Sharma, “Google - A Case Study (Web Searching and Crawling)”, International Journal of Computer Theory and Engineering, Vol. 5, No. 2, April 2013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[4] 	Kaushal Kumar, Abhaya, Fungayi Donewell Mukoko, “PageRank algorithm and its variations: A Survey report”, IOSR Journal of Computer Engineering (IOSR-JCE), e-ISSN: 2278-0661, p- ISSN: 2278-8727 Volume 14, Issue 1 (Sep. - Oct. 2013), PP 38-45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Search </a:t>
            </a:r>
            <a:r>
              <a:rPr lang="en" dirty="0" smtClean="0"/>
              <a:t>Engine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801439" y="3431569"/>
            <a:ext cx="327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Mentor: Prof </a:t>
            </a:r>
            <a:r>
              <a:rPr lang="en-US" sz="1800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Vijayant</a:t>
            </a:r>
            <a:r>
              <a:rPr lang="en-US" sz="18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Pawar</a:t>
            </a:r>
            <a:endParaRPr lang="en-US" sz="18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Questions?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82" name="Shape 182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85" name="Shape 185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88" name="Shape 188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91" name="Shape 191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Shape 193"/>
          <p:cNvSpPr txBox="1">
            <a:spLocks noGrp="1"/>
          </p:cNvSpPr>
          <p:nvPr>
            <p:ph type="body" idx="4294967295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We are open to </a:t>
            </a:r>
            <a:r>
              <a:rPr lang="en" sz="3000">
                <a:solidFill>
                  <a:srgbClr val="980000"/>
                </a:solidFill>
              </a:rPr>
              <a:t>Questions</a:t>
            </a:r>
            <a:r>
              <a:rPr lang="en" sz="3000"/>
              <a:t> and </a:t>
            </a:r>
            <a:r>
              <a:rPr lang="en" sz="3000">
                <a:solidFill>
                  <a:srgbClr val="980000"/>
                </a:solidFill>
              </a:rPr>
              <a:t>Suggestions!</a:t>
            </a:r>
            <a:endParaRPr sz="3000">
              <a:solidFill>
                <a:srgbClr val="98000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5327312" y="1705030"/>
            <a:ext cx="1233485" cy="1233485"/>
            <a:chOff x="6389550" y="1498632"/>
            <a:chExt cx="1053900" cy="1053900"/>
          </a:xfrm>
        </p:grpSpPr>
        <p:sp>
          <p:nvSpPr>
            <p:cNvPr id="195" name="Shape 195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955312" y="1705030"/>
            <a:ext cx="1233485" cy="1233485"/>
            <a:chOff x="6389550" y="1498632"/>
            <a:chExt cx="1053900" cy="1053900"/>
          </a:xfrm>
        </p:grpSpPr>
        <p:sp>
          <p:nvSpPr>
            <p:cNvPr id="198" name="Shape 198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2583312" y="1705030"/>
            <a:ext cx="1233485" cy="1233485"/>
            <a:chOff x="6389550" y="1498632"/>
            <a:chExt cx="1053900" cy="1053900"/>
          </a:xfrm>
        </p:grpSpPr>
        <p:sp>
          <p:nvSpPr>
            <p:cNvPr id="201" name="Shape 201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1211312" y="1705030"/>
            <a:ext cx="1233485" cy="1233485"/>
            <a:chOff x="6389550" y="1498632"/>
            <a:chExt cx="1053900" cy="1053900"/>
          </a:xfrm>
        </p:grpSpPr>
        <p:sp>
          <p:nvSpPr>
            <p:cNvPr id="204" name="Shape 204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OF THE WORK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Algorithmic complexity can further be reduced with right choice of data structures and algorithms </a:t>
            </a:r>
            <a:r>
              <a:rPr lang="en" dirty="0" smtClean="0">
                <a:solidFill>
                  <a:srgbClr val="FFFFFF"/>
                </a:solidFill>
              </a:rPr>
              <a:t>when </a:t>
            </a:r>
            <a:r>
              <a:rPr lang="en" dirty="0">
                <a:solidFill>
                  <a:srgbClr val="FFFFFF"/>
                </a:solidFill>
              </a:rPr>
              <a:t>processing. </a:t>
            </a:r>
            <a:endParaRPr lang="en" dirty="0" smtClean="0">
              <a:solidFill>
                <a:srgbClr val="FFFFFF"/>
              </a:solidFill>
            </a:endParaRPr>
          </a:p>
          <a:p>
            <a:pPr marL="1143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Search Engines today (Google) works on only one principle “Relevance”. 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But</a:t>
            </a:r>
            <a:r>
              <a:rPr lang="en" dirty="0">
                <a:solidFill>
                  <a:srgbClr val="FFFFFF"/>
                </a:solidFill>
              </a:rPr>
              <a:t>, Is Google’s search engine perfect - means completely relevant? </a:t>
            </a:r>
            <a:endParaRPr lang="en" dirty="0" smtClean="0">
              <a:solidFill>
                <a:srgbClr val="FFFFFF"/>
              </a:solidFill>
            </a:endParaRPr>
          </a:p>
          <a:p>
            <a:pPr marL="1143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Demonstration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Build all necessary systems that a search engine has in order to show your query results:</a:t>
            </a:r>
            <a:endParaRPr>
              <a:solidFill>
                <a:srgbClr val="FFFFFF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Crawling Technology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Indexing 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Ranking and Scoring 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Searching &amp; Displaying top 10 results 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7700" y="235475"/>
            <a:ext cx="86874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AND NOTABLE SEARCH ENGINES [1]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87899" y="1254900"/>
            <a:ext cx="7348541" cy="3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1990: Archie Query Form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1993: Primitive Web Search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/>
              <a:t>1994: Yahoo</a:t>
            </a:r>
            <a:r>
              <a:rPr lang="en" dirty="0" smtClean="0"/>
              <a:t>! (</a:t>
            </a:r>
            <a:r>
              <a:rPr lang="en-IN" dirty="0"/>
              <a:t>David Filo and Jerry Yang</a:t>
            </a:r>
            <a:r>
              <a:rPr lang="en" dirty="0" smtClean="0"/>
              <a:t>)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1996: </a:t>
            </a:r>
            <a:r>
              <a:rPr lang="en" dirty="0" smtClean="0"/>
              <a:t>BackRub (Google’s Begining)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1998: MSN </a:t>
            </a:r>
            <a:r>
              <a:rPr lang="en" dirty="0" smtClean="0"/>
              <a:t>Search	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1998: GOOGLE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2009: </a:t>
            </a:r>
            <a:r>
              <a:rPr lang="en" dirty="0" smtClean="0"/>
              <a:t>Bing (Re-branding of MSN Search)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2011: Schema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LITERATURE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on Search Engines: Techniques and Tools [2]</a:t>
            </a:r>
            <a:endParaRPr/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Google: A Case Study (Web Searching and Crawling) [3]</a:t>
            </a:r>
            <a:endParaRPr/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Rank Algorithm and it’s Variations [4]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Search Engines: </a:t>
            </a:r>
            <a:r>
              <a:rPr lang="en" dirty="0" smtClean="0"/>
              <a:t>Search Tools </a:t>
            </a:r>
            <a:r>
              <a:rPr lang="en" dirty="0"/>
              <a:t>and Techniques [2]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99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 of Search Engines:</a:t>
            </a:r>
            <a:endParaRPr dirty="0"/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Crawler Based </a:t>
            </a:r>
            <a:endParaRPr sz="1800" dirty="0"/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Human Powered </a:t>
            </a:r>
            <a:r>
              <a:rPr lang="en" sz="1800" dirty="0" smtClean="0"/>
              <a:t>Directories</a:t>
            </a:r>
            <a:endParaRPr sz="18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459750" y="1489825"/>
            <a:ext cx="4199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dirty="0"/>
              <a:t>WEB Crawling</a:t>
            </a:r>
            <a:endParaRPr dirty="0"/>
          </a:p>
          <a:p>
            <a:pPr marL="9144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Focused Crawling</a:t>
            </a:r>
            <a:endParaRPr sz="1800" dirty="0"/>
          </a:p>
          <a:p>
            <a:pPr marL="9144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Distributed Crawling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99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Indexing</a:t>
            </a:r>
            <a:endParaRPr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Full-Text Indexing</a:t>
            </a:r>
            <a:endParaRPr sz="1800"/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Human Indexing</a:t>
            </a:r>
            <a:endParaRPr sz="180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818300" y="1605125"/>
            <a:ext cx="4199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Engine Optimization (SEO) Techniques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Directory Submission</a:t>
            </a:r>
            <a:endParaRPr sz="180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Keyword Research &amp; Generation</a:t>
            </a:r>
            <a:endParaRPr sz="180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Link Building 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Google - A Case Study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[3]</a:t>
            </a:r>
            <a:endParaRPr sz="20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160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Google’s Search Engine</a:t>
            </a:r>
            <a:endParaRPr/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Google’s Architecture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100" y="0"/>
            <a:ext cx="5100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535</Words>
  <Application>Microsoft Office PowerPoint</Application>
  <PresentationFormat>On-screen Show (16:9)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Roboto Slab</vt:lpstr>
      <vt:lpstr>Open Sans</vt:lpstr>
      <vt:lpstr>Roboto</vt:lpstr>
      <vt:lpstr>Marina</vt:lpstr>
      <vt:lpstr>TEAM</vt:lpstr>
      <vt:lpstr>Text Search Engine</vt:lpstr>
      <vt:lpstr>RATIONALE OF THE WORK</vt:lpstr>
      <vt:lpstr>OBJECTIVES</vt:lpstr>
      <vt:lpstr>HISTORY AND NOTABLE SEARCH ENGINES [1]</vt:lpstr>
      <vt:lpstr>REVIEW OF LITERATURE</vt:lpstr>
      <vt:lpstr>Analysis of Search Engines: Search Tools and Techniques [2]</vt:lpstr>
      <vt:lpstr>PowerPoint Presentation</vt:lpstr>
      <vt:lpstr>Google - A Case Study [3]</vt:lpstr>
      <vt:lpstr>Other Google’s Features:</vt:lpstr>
      <vt:lpstr>Search Engines: Market Share</vt:lpstr>
      <vt:lpstr>[4] Page Rank Algorithm </vt:lpstr>
      <vt:lpstr>Info: PR Algorithm Analysis</vt:lpstr>
      <vt:lpstr>METHODOLOGY</vt:lpstr>
      <vt:lpstr>CRAWLING TECHNOLOGY </vt:lpstr>
      <vt:lpstr>INDEXING TECHNOLOGY </vt:lpstr>
      <vt:lpstr>RANKING AND SCORING </vt:lpstr>
      <vt:lpstr>SEARCHING 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Search Engine</dc:title>
  <cp:lastModifiedBy>jatin pahuja</cp:lastModifiedBy>
  <cp:revision>9</cp:revision>
  <dcterms:modified xsi:type="dcterms:W3CDTF">2018-01-30T01:05:44Z</dcterms:modified>
</cp:coreProperties>
</file>