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3660" r:id="rId4"/>
  </p:sldMasterIdLst>
  <p:notesMasterIdLst>
    <p:notesMasterId r:id="rId20"/>
  </p:notesMasterIdLst>
  <p:handoutMasterIdLst>
    <p:handoutMasterId r:id="rId21"/>
  </p:handoutMasterIdLst>
  <p:sldIdLst>
    <p:sldId id="488" r:id="rId5"/>
    <p:sldId id="479" r:id="rId6"/>
    <p:sldId id="480" r:id="rId7"/>
    <p:sldId id="465" r:id="rId8"/>
    <p:sldId id="486" r:id="rId9"/>
    <p:sldId id="499" r:id="rId10"/>
    <p:sldId id="500" r:id="rId11"/>
    <p:sldId id="502" r:id="rId12"/>
    <p:sldId id="501" r:id="rId13"/>
    <p:sldId id="505" r:id="rId14"/>
    <p:sldId id="508" r:id="rId15"/>
    <p:sldId id="509" r:id="rId16"/>
    <p:sldId id="510" r:id="rId17"/>
    <p:sldId id="513" r:id="rId18"/>
    <p:sldId id="514" r:id="rId19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12" autoAdjust="0"/>
    <p:restoredTop sz="84727" autoAdjust="0"/>
  </p:normalViewPr>
  <p:slideViewPr>
    <p:cSldViewPr>
      <p:cViewPr varScale="1">
        <p:scale>
          <a:sx n="82" d="100"/>
          <a:sy n="82" d="100"/>
        </p:scale>
        <p:origin x="-107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9500A-A2B4-48A9-91AC-DFDCB17FB902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0B3A7-0D66-49DE-A35B-33B194E15F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606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76EEE-4B33-435B-8495-4F2A97E865CB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BF898-4262-4865-816B-E13729D50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418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249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7FEE-044C-457A-B16F-D0679A31381B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Cambria" pitchFamily="18" charset="0"/>
              </a:rPr>
              <a:t>System Administration with Linux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2EEC-9D35-43B7-844A-29C799A03D81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166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E210-BD6D-4BF8-87BA-C5097374B088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166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lIns="68580" tIns="34290" rIns="68580" bIns="34290"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E9F4-AF7E-4C1E-A4B5-84144A8ADBD0}" type="datetimeFigureOut">
              <a:rPr lang="en-IN" smtClean="0"/>
              <a:pPr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E2E6-5D37-490D-BB7B-E26E7A387A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014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585-E504-428E-935C-0905F598B8C2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C3C3-1A90-4CEA-8001-F28CFD03FE9E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42EE-75FE-4A8B-BB36-E4E2AC84F16C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D47-C83A-4845-949F-2C467DD3A23D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87AF-EC76-49BB-941F-683803C3E14A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F251-524B-4B7E-8957-A5285B2ADD95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2202-6EDB-4478-A66C-60C0B6F89333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2000">
                <a:solidFill>
                  <a:srgbClr val="002060"/>
                </a:solidFill>
              </a:defRPr>
            </a:lvl4pPr>
            <a:lvl5pPr>
              <a:defRPr sz="20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650A-308D-433A-B1E1-1FD29EA4D1FA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094A-17BD-44EC-AA5C-732403C807C4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FDA9-4B38-4F41-A60B-8A43363D9287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3F3E-98FB-457B-B224-B784B50CF647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457A-ACB4-4C75-9553-4A4AE57315C9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6B2B-5262-4E9D-B474-3543DA73F248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FE37-5F58-4531-AC1F-AF0B96970D60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166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DF4F-1A05-471E-BD38-9ACD62B07629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166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16B6-6C30-4E5D-900E-E12FBD985B79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166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1F2-A791-44AD-A2A8-B3AC1547852A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166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BF0-6E41-40AD-AB0F-5BB1069990D6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166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9EB1-C12E-4442-9C3D-465D79E26FA9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166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AA2A3-96BC-47CE-B7DB-52346AEB5CDF}" type="datetime1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C7A3-6961-45AC-82A5-A834A886C20F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0" y="219075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Spark SQL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02895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by Priti Bhardwaj, CDAC 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NOIDA, </a:t>
            </a:r>
            <a:r>
              <a:rPr lang="en-US" sz="20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India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93854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9385"/>
            <a:ext cx="9144000" cy="639365"/>
          </a:xfrm>
        </p:spPr>
        <p:txBody>
          <a:bodyPr/>
          <a:lstStyle/>
          <a:p>
            <a:r>
              <a:rPr lang="en-US" dirty="0" smtClean="0"/>
              <a:t>Different Types of DataSources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14801" y="1755130"/>
            <a:ext cx="2241639" cy="4572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DataSources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409950"/>
            <a:ext cx="1600200" cy="5334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JSON Datasets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1257300" y="2212330"/>
            <a:ext cx="3478321" cy="119762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53200" y="3409950"/>
            <a:ext cx="1600200" cy="55243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HIVE Tables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81600" y="2266950"/>
            <a:ext cx="1905000" cy="114300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1218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9385"/>
            <a:ext cx="9144000" cy="639365"/>
          </a:xfrm>
        </p:spPr>
        <p:txBody>
          <a:bodyPr/>
          <a:lstStyle/>
          <a:p>
            <a:r>
              <a:rPr lang="en-US" dirty="0" smtClean="0"/>
              <a:t>	Machine Learning Tasks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14801" y="1755130"/>
            <a:ext cx="2241639" cy="4572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Machine Learning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409950"/>
            <a:ext cx="1600200" cy="5334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Supervised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1257300" y="2212330"/>
            <a:ext cx="3478321" cy="119762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15" idx="0"/>
          </p:cNvCxnSpPr>
          <p:nvPr/>
        </p:nvCxnSpPr>
        <p:spPr>
          <a:xfrm>
            <a:off x="4735621" y="2212330"/>
            <a:ext cx="2998679" cy="119762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62400" y="3409950"/>
            <a:ext cx="1779480" cy="5334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Unsupervised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1800" y="3409950"/>
            <a:ext cx="1905000" cy="52165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Reinforcement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24400" y="2190750"/>
            <a:ext cx="0" cy="121920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1218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2058"/>
            <a:ext cx="9144000" cy="570492"/>
          </a:xfrm>
        </p:spPr>
        <p:txBody>
          <a:bodyPr/>
          <a:lstStyle/>
          <a:p>
            <a:r>
              <a:rPr lang="en-US" dirty="0" smtClean="0"/>
              <a:t>Spark MLib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1150"/>
            <a:ext cx="9144000" cy="2286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Spark MLlib is used to perform machine learning in Apache Spark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1" dirty="0" smtClean="0"/>
              <a:t>spark.mllib</a:t>
            </a:r>
            <a:r>
              <a:rPr lang="en-US" dirty="0" smtClean="0"/>
              <a:t> : original API built on top of RDDs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1" dirty="0" smtClean="0"/>
              <a:t>spark.ml</a:t>
            </a:r>
            <a:r>
              <a:rPr lang="en-US" dirty="0" smtClean="0"/>
              <a:t>      :higher level API built on top of DataFrames.</a:t>
            </a: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19779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818866"/>
            <a:ext cx="9144000" cy="634621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Algorithms and Utilities in Spark MLib</a:t>
            </a:r>
            <a:endParaRPr lang="en-IN" sz="32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68119" y="1737360"/>
            <a:ext cx="3407762" cy="47410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Mlib Algorithms</a:t>
            </a:r>
            <a:endParaRPr lang="en-IN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6" name="Straight Arrow Connector 15"/>
          <p:cNvCxnSpPr>
            <a:endCxn id="17" idx="0"/>
          </p:cNvCxnSpPr>
          <p:nvPr/>
        </p:nvCxnSpPr>
        <p:spPr>
          <a:xfrm flipH="1">
            <a:off x="1003570" y="2211467"/>
            <a:ext cx="3523652" cy="107417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2342" y="3285640"/>
            <a:ext cx="1342456" cy="65771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5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Basic Statistics</a:t>
            </a:r>
            <a:endParaRPr lang="en-IN" sz="15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8" name="Straight Arrow Connector 17"/>
          <p:cNvCxnSpPr>
            <a:stCxn id="15" idx="2"/>
            <a:endCxn id="22" idx="0"/>
          </p:cNvCxnSpPr>
          <p:nvPr/>
        </p:nvCxnSpPr>
        <p:spPr>
          <a:xfrm flipH="1">
            <a:off x="2833432" y="2211467"/>
            <a:ext cx="1738568" cy="107417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62204" y="3285640"/>
            <a:ext cx="1342456" cy="65771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5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Classification and Regression</a:t>
            </a:r>
            <a:endParaRPr lang="en-IN" sz="15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91313" y="3285640"/>
            <a:ext cx="1342456" cy="65771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5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Clustering</a:t>
            </a:r>
            <a:endParaRPr lang="en-IN" sz="15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5" name="Straight Arrow Connector 24"/>
          <p:cNvCxnSpPr>
            <a:stCxn id="15" idx="2"/>
            <a:endCxn id="24" idx="0"/>
          </p:cNvCxnSpPr>
          <p:nvPr/>
        </p:nvCxnSpPr>
        <p:spPr>
          <a:xfrm flipH="1">
            <a:off x="4562541" y="2211467"/>
            <a:ext cx="9459" cy="107417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29882" y="3265880"/>
            <a:ext cx="1324670" cy="67747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5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Dimensionality Reduction</a:t>
            </a:r>
            <a:endParaRPr lang="en-IN" sz="15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1" name="Straight Arrow Connector 30"/>
          <p:cNvCxnSpPr>
            <a:stCxn id="15" idx="2"/>
            <a:endCxn id="29" idx="0"/>
          </p:cNvCxnSpPr>
          <p:nvPr/>
        </p:nvCxnSpPr>
        <p:spPr>
          <a:xfrm>
            <a:off x="4572000" y="2211467"/>
            <a:ext cx="1720217" cy="105441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350666" y="3265880"/>
            <a:ext cx="1333562" cy="67747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5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 Extraction </a:t>
            </a:r>
            <a:endParaRPr lang="en-US" sz="1500" b="1" dirty="0" smtClean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6" name="Straight Arrow Connector 45"/>
          <p:cNvCxnSpPr>
            <a:endCxn id="33" idx="0"/>
          </p:cNvCxnSpPr>
          <p:nvPr/>
        </p:nvCxnSpPr>
        <p:spPr>
          <a:xfrm>
            <a:off x="4581459" y="2207621"/>
            <a:ext cx="3435988" cy="105825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60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  <p:bldP spid="17" grpId="0" animBg="1"/>
      <p:bldP spid="22" grpId="0" animBg="1"/>
      <p:bldP spid="24" grpId="0" animBg="1"/>
      <p:bldP spid="29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818866"/>
            <a:ext cx="9144000" cy="634621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Spark Mlib Tools</a:t>
            </a:r>
            <a:endParaRPr lang="en-IN" sz="32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68119" y="1737360"/>
            <a:ext cx="3407762" cy="47410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Spark Mlib Tools</a:t>
            </a:r>
            <a:endParaRPr lang="en-IN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6" name="Straight Arrow Connector 15"/>
          <p:cNvCxnSpPr>
            <a:endCxn id="17" idx="0"/>
          </p:cNvCxnSpPr>
          <p:nvPr/>
        </p:nvCxnSpPr>
        <p:spPr>
          <a:xfrm flipH="1">
            <a:off x="1003570" y="2211467"/>
            <a:ext cx="3523652" cy="107417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2342" y="3285640"/>
            <a:ext cx="1342456" cy="65771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ML Algorithms</a:t>
            </a:r>
            <a:endParaRPr lang="en-IN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8" name="Straight Arrow Connector 17"/>
          <p:cNvCxnSpPr>
            <a:stCxn id="15" idx="2"/>
            <a:endCxn id="22" idx="0"/>
          </p:cNvCxnSpPr>
          <p:nvPr/>
        </p:nvCxnSpPr>
        <p:spPr>
          <a:xfrm flipH="1">
            <a:off x="2781030" y="2211467"/>
            <a:ext cx="1790970" cy="107417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057400" y="3285640"/>
            <a:ext cx="1447260" cy="65771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Featurization</a:t>
            </a:r>
            <a:endParaRPr lang="en-IN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91313" y="3285640"/>
            <a:ext cx="1342456" cy="65771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Pipelines</a:t>
            </a:r>
            <a:endParaRPr lang="en-IN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5" name="Straight Arrow Connector 24"/>
          <p:cNvCxnSpPr>
            <a:stCxn id="15" idx="2"/>
            <a:endCxn id="24" idx="0"/>
          </p:cNvCxnSpPr>
          <p:nvPr/>
        </p:nvCxnSpPr>
        <p:spPr>
          <a:xfrm flipH="1">
            <a:off x="4562541" y="2211467"/>
            <a:ext cx="9459" cy="107417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29882" y="3265880"/>
            <a:ext cx="1324670" cy="67747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Persistence</a:t>
            </a:r>
            <a:endParaRPr lang="en-IN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1" name="Straight Arrow Connector 30"/>
          <p:cNvCxnSpPr>
            <a:stCxn id="15" idx="2"/>
            <a:endCxn id="29" idx="0"/>
          </p:cNvCxnSpPr>
          <p:nvPr/>
        </p:nvCxnSpPr>
        <p:spPr>
          <a:xfrm>
            <a:off x="4572000" y="2211467"/>
            <a:ext cx="1720217" cy="105441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350666" y="3265880"/>
            <a:ext cx="1333562" cy="67747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Utilities </a:t>
            </a:r>
            <a:endParaRPr lang="en-US" sz="1600" b="1" dirty="0" smtClean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6" name="Straight Arrow Connector 45"/>
          <p:cNvCxnSpPr>
            <a:endCxn id="33" idx="0"/>
          </p:cNvCxnSpPr>
          <p:nvPr/>
        </p:nvCxnSpPr>
        <p:spPr>
          <a:xfrm>
            <a:off x="4581459" y="2207621"/>
            <a:ext cx="3435988" cy="105825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60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  <p:bldP spid="17" grpId="0" animBg="1"/>
      <p:bldP spid="22" grpId="0" animBg="1"/>
      <p:bldP spid="24" grpId="0" animBg="1"/>
      <p:bldP spid="29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88" y="2266950"/>
            <a:ext cx="9144000" cy="5334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0460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2058"/>
            <a:ext cx="9144000" cy="570492"/>
          </a:xfrm>
        </p:spPr>
        <p:txBody>
          <a:bodyPr/>
          <a:lstStyle/>
          <a:p>
            <a:r>
              <a:rPr lang="en-US" dirty="0" smtClean="0"/>
              <a:t>Spark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1150"/>
            <a:ext cx="9144000" cy="228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Spark module for structured data processing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DataFrame</a:t>
            </a:r>
            <a:r>
              <a:rPr lang="en-US" dirty="0" smtClean="0"/>
              <a:t>  and Datasets  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Spark SQL runs on top of the</a:t>
            </a:r>
            <a:r>
              <a:rPr lang="en-US" b="1" dirty="0" smtClean="0"/>
              <a:t> </a:t>
            </a:r>
            <a:r>
              <a:rPr lang="en-US" dirty="0" smtClean="0"/>
              <a:t>spark core. 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779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9385"/>
            <a:ext cx="9144000" cy="616012"/>
          </a:xfrm>
        </p:spPr>
        <p:txBody>
          <a:bodyPr/>
          <a:lstStyle/>
          <a:p>
            <a:r>
              <a:rPr lang="en-US" dirty="0" smtClean="0"/>
              <a:t>Features of Spark SQL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2400" y="2476730"/>
            <a:ext cx="1672223" cy="6096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Features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57600" y="1528174"/>
            <a:ext cx="5334000" cy="3236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Integrated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57600" y="1962037"/>
            <a:ext cx="5334000" cy="3236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</a:rPr>
              <a:t>Unified data access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57600" y="2395900"/>
            <a:ext cx="5334000" cy="3236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</a:rPr>
              <a:t>High compatibility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57600" y="2829763"/>
            <a:ext cx="5334000" cy="3236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</a:rPr>
              <a:t>Standard connectivity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3257981"/>
            <a:ext cx="5334000" cy="3236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Scalability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57600" y="3689021"/>
            <a:ext cx="5334000" cy="3236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Performance optimization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32" name="Straight Arrow Connector 31"/>
          <p:cNvCxnSpPr>
            <a:endCxn id="22" idx="1"/>
          </p:cNvCxnSpPr>
          <p:nvPr/>
        </p:nvCxnSpPr>
        <p:spPr>
          <a:xfrm flipV="1">
            <a:off x="1842368" y="1689975"/>
            <a:ext cx="1815232" cy="109155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3"/>
          </p:cNvCxnSpPr>
          <p:nvPr/>
        </p:nvCxnSpPr>
        <p:spPr>
          <a:xfrm flipV="1">
            <a:off x="1824623" y="2112708"/>
            <a:ext cx="1832977" cy="66882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</p:cNvCxnSpPr>
          <p:nvPr/>
        </p:nvCxnSpPr>
        <p:spPr>
          <a:xfrm flipV="1">
            <a:off x="1824623" y="2535728"/>
            <a:ext cx="1832977" cy="24580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</p:cNvCxnSpPr>
          <p:nvPr/>
        </p:nvCxnSpPr>
        <p:spPr>
          <a:xfrm>
            <a:off x="1824623" y="2781530"/>
            <a:ext cx="1850722" cy="21003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3"/>
            <a:endCxn id="30" idx="1"/>
          </p:cNvCxnSpPr>
          <p:nvPr/>
        </p:nvCxnSpPr>
        <p:spPr>
          <a:xfrm>
            <a:off x="1824623" y="2781530"/>
            <a:ext cx="1832977" cy="63825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1" idx="1"/>
          </p:cNvCxnSpPr>
          <p:nvPr/>
        </p:nvCxnSpPr>
        <p:spPr>
          <a:xfrm>
            <a:off x="1851763" y="2795567"/>
            <a:ext cx="1805837" cy="105525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5543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22" grpId="0" animBg="1"/>
      <p:bldP spid="26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9440"/>
            <a:ext cx="9143999" cy="547656"/>
          </a:xfrm>
        </p:spPr>
        <p:txBody>
          <a:bodyPr/>
          <a:lstStyle/>
          <a:p>
            <a:r>
              <a:rPr lang="en-IN" dirty="0" smtClean="0">
                <a:latin typeface="Cambria" pitchFamily="18" charset="0"/>
                <a:ea typeface="+mn-ea"/>
                <a:cs typeface="Times New Roman" pitchFamily="18" charset="0"/>
              </a:rPr>
              <a:t>Spark SQL Architecture</a:t>
            </a:r>
            <a:endParaRPr lang="en-US" dirty="0">
              <a:latin typeface="Cambria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1581150"/>
            <a:ext cx="2895600" cy="381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DataFrame DSL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00200" y="2190750"/>
            <a:ext cx="5867400" cy="381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err="1" smtClean="0">
                <a:solidFill>
                  <a:srgbClr val="002060"/>
                </a:solidFill>
              </a:rPr>
              <a:t>DataFrame</a:t>
            </a:r>
            <a:r>
              <a:rPr lang="en-IN" sz="2000" b="1" dirty="0" smtClean="0">
                <a:solidFill>
                  <a:srgbClr val="002060"/>
                </a:solidFill>
              </a:rPr>
              <a:t> 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00200" y="2800350"/>
            <a:ext cx="5867400" cy="381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err="1" smtClean="0">
                <a:solidFill>
                  <a:srgbClr val="002060"/>
                </a:solidFill>
              </a:rPr>
              <a:t>DataSource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8200" y="1581150"/>
            <a:ext cx="2819400" cy="381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Spark SQL and HQL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1676400" y="3333750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rgbClr val="002060"/>
              </a:solidFill>
            </a:endParaRPr>
          </a:p>
          <a:p>
            <a:pPr algn="ctr"/>
            <a:r>
              <a:rPr lang="en-IN" b="1" dirty="0" smtClean="0">
                <a:solidFill>
                  <a:srgbClr val="002060"/>
                </a:solidFill>
              </a:rPr>
              <a:t>CSV</a:t>
            </a:r>
            <a:endParaRPr lang="en-US" b="1" dirty="0" smtClean="0">
              <a:solidFill>
                <a:srgbClr val="002060"/>
              </a:solidFill>
            </a:endParaRPr>
          </a:p>
          <a:p>
            <a:pPr algn="ctr"/>
            <a:endParaRPr lang="en-US" b="1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3886200" y="3333750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JSON</a:t>
            </a:r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6248400" y="3333750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JDBC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517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8" grpId="0" animBg="1"/>
      <p:bldP spid="20" grpId="0" animBg="1"/>
      <p:bldP spid="16" grpId="0" animBg="1"/>
      <p:bldP spid="19" grpId="0" animBg="1"/>
      <p:bldP spid="24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9440"/>
            <a:ext cx="9143999" cy="547656"/>
          </a:xfrm>
        </p:spPr>
        <p:txBody>
          <a:bodyPr/>
          <a:lstStyle/>
          <a:p>
            <a:r>
              <a:rPr lang="en-IN" dirty="0" smtClean="0">
                <a:latin typeface="Cambria" pitchFamily="18" charset="0"/>
                <a:cs typeface="Times New Roman" pitchFamily="18" charset="0"/>
              </a:rPr>
              <a:t>Spark SQL Libraries</a:t>
            </a:r>
            <a:endParaRPr lang="en-US" dirty="0">
              <a:latin typeface="Cambria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8999" y="1581150"/>
            <a:ext cx="2286000" cy="6096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Libraries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1460" y="3181350"/>
            <a:ext cx="2043830" cy="6096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Data Source 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11260" y="3174206"/>
            <a:ext cx="2057400" cy="6096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Data Frame 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34630" y="3174206"/>
            <a:ext cx="2057400" cy="6096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SQL Interpreter and optimizer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0" y="3174206"/>
            <a:ext cx="2057400" cy="6096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SQL Service</a:t>
            </a:r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  <a:endCxn id="18" idx="0"/>
          </p:cNvCxnSpPr>
          <p:nvPr/>
        </p:nvCxnSpPr>
        <p:spPr>
          <a:xfrm flipH="1">
            <a:off x="1223375" y="2190750"/>
            <a:ext cx="3348624" cy="99060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20" idx="0"/>
          </p:cNvCxnSpPr>
          <p:nvPr/>
        </p:nvCxnSpPr>
        <p:spPr>
          <a:xfrm flipH="1">
            <a:off x="3439960" y="2190750"/>
            <a:ext cx="1132039" cy="98345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21" idx="0"/>
          </p:cNvCxnSpPr>
          <p:nvPr/>
        </p:nvCxnSpPr>
        <p:spPr>
          <a:xfrm>
            <a:off x="4571999" y="2190750"/>
            <a:ext cx="1091331" cy="98345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2" idx="0"/>
          </p:cNvCxnSpPr>
          <p:nvPr/>
        </p:nvCxnSpPr>
        <p:spPr>
          <a:xfrm>
            <a:off x="4598095" y="2190749"/>
            <a:ext cx="3288605" cy="98345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2517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2058"/>
            <a:ext cx="9144000" cy="570492"/>
          </a:xfrm>
        </p:spPr>
        <p:txBody>
          <a:bodyPr/>
          <a:lstStyle/>
          <a:p>
            <a:r>
              <a:rPr lang="en-US" dirty="0" smtClean="0"/>
              <a:t>SQL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1150"/>
            <a:ext cx="9144000" cy="228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SQLContext is a class used to initialize functionalities of Spark SQL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An entry point to Spark SQL 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SparkContext object </a:t>
            </a:r>
            <a:r>
              <a:rPr lang="en-US" b="1" dirty="0" smtClean="0"/>
              <a:t>sc </a:t>
            </a:r>
            <a:r>
              <a:rPr lang="en-US" dirty="0" smtClean="0"/>
              <a:t>is required for initializing SQLContext class. </a:t>
            </a:r>
            <a:endParaRPr lang="en-US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val sqlcontext = new org.apache .spark.sql .SQL Context( sc)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779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2058"/>
            <a:ext cx="9144000" cy="570492"/>
          </a:xfrm>
        </p:spPr>
        <p:txBody>
          <a:bodyPr/>
          <a:lstStyle/>
          <a:p>
            <a:r>
              <a:rPr lang="en-IN" dirty="0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1150"/>
            <a:ext cx="9144000" cy="228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 distributed collection of data, which is organized into named columns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 DataFrame can be constructed from an array of different sources such as Hive tables, Structured Data files, external databases, or existing RDDs. </a:t>
            </a:r>
          </a:p>
        </p:txBody>
      </p:sp>
    </p:spTree>
    <p:extLst>
      <p:ext uri="{BB962C8B-B14F-4D97-AF65-F5344CB8AC3E}">
        <p14:creationId xmlns="" xmlns:p14="http://schemas.microsoft.com/office/powerpoint/2010/main" val="119779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9385"/>
            <a:ext cx="9144000" cy="616012"/>
          </a:xfrm>
        </p:spPr>
        <p:txBody>
          <a:bodyPr/>
          <a:lstStyle/>
          <a:p>
            <a:r>
              <a:rPr lang="en-US" dirty="0" smtClean="0"/>
              <a:t>Features of DataFrames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2400" y="2476730"/>
            <a:ext cx="1672223" cy="6096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Features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57600" y="1528174"/>
            <a:ext cx="5334000" cy="3236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</a:rPr>
              <a:t>Ability to process data in size of KB to PB.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57600" y="1962037"/>
            <a:ext cx="5334000" cy="3236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</a:rPr>
              <a:t>Different data formats and storage systems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57600" y="2829763"/>
            <a:ext cx="5334000" cy="3236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</a:rPr>
              <a:t>Integration with big data tools and frameworks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3257981"/>
            <a:ext cx="5334000" cy="3236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</a:rPr>
              <a:t>API for Python, Java ,Scala and R programming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57600" y="3689021"/>
            <a:ext cx="5334000" cy="3236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</a:rPr>
              <a:t>Distributed, lazy evaluation and Immutable 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32" name="Straight Arrow Connector 31"/>
          <p:cNvCxnSpPr>
            <a:endCxn id="22" idx="1"/>
          </p:cNvCxnSpPr>
          <p:nvPr/>
        </p:nvCxnSpPr>
        <p:spPr>
          <a:xfrm flipV="1">
            <a:off x="1842368" y="1689975"/>
            <a:ext cx="1815232" cy="109155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3"/>
          </p:cNvCxnSpPr>
          <p:nvPr/>
        </p:nvCxnSpPr>
        <p:spPr>
          <a:xfrm flipV="1">
            <a:off x="1824623" y="2112708"/>
            <a:ext cx="1832977" cy="66882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</p:cNvCxnSpPr>
          <p:nvPr/>
        </p:nvCxnSpPr>
        <p:spPr>
          <a:xfrm>
            <a:off x="1824623" y="2781530"/>
            <a:ext cx="1850722" cy="21003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3"/>
            <a:endCxn id="30" idx="1"/>
          </p:cNvCxnSpPr>
          <p:nvPr/>
        </p:nvCxnSpPr>
        <p:spPr>
          <a:xfrm>
            <a:off x="1824623" y="2781530"/>
            <a:ext cx="1832977" cy="63825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1" idx="1"/>
          </p:cNvCxnSpPr>
          <p:nvPr/>
        </p:nvCxnSpPr>
        <p:spPr>
          <a:xfrm>
            <a:off x="1851763" y="2795567"/>
            <a:ext cx="1805837" cy="105525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5543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22" grpId="0" animBg="1"/>
      <p:bldP spid="26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2058"/>
            <a:ext cx="9144000" cy="570492"/>
          </a:xfrm>
        </p:spPr>
        <p:txBody>
          <a:bodyPr/>
          <a:lstStyle/>
          <a:p>
            <a:r>
              <a:rPr lang="en-IN" dirty="0" smtClean="0"/>
              <a:t>Create 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1150"/>
            <a:ext cx="9144000" cy="228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createDataFrame()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toDF()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Existing RDD, DataFrame, Dataset, List, </a:t>
            </a:r>
            <a:r>
              <a:rPr lang="en-US" dirty="0" err="1" smtClean="0"/>
              <a:t>Seq</a:t>
            </a:r>
            <a:r>
              <a:rPr lang="en-US" dirty="0" smtClean="0"/>
              <a:t> data objects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Sources like Text,CSV,JSON,XML, Binary files, RDBMS Tables, Hive</a:t>
            </a:r>
          </a:p>
        </p:txBody>
      </p:sp>
    </p:spTree>
    <p:extLst>
      <p:ext uri="{BB962C8B-B14F-4D97-AF65-F5344CB8AC3E}">
        <p14:creationId xmlns="" xmlns:p14="http://schemas.microsoft.com/office/powerpoint/2010/main" val="119779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29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60A097DE78448BA6DFD5D0AEC0127" ma:contentTypeVersion="14" ma:contentTypeDescription="Create a new document." ma:contentTypeScope="" ma:versionID="d689e8c1f7e8dd0eb0244179feefb6bb">
  <xsd:schema xmlns:xsd="http://www.w3.org/2001/XMLSchema" xmlns:xs="http://www.w3.org/2001/XMLSchema" xmlns:p="http://schemas.microsoft.com/office/2006/metadata/properties" xmlns:ns2="3a48d65c-488b-40f3-bfca-8ec0544224e8" xmlns:ns3="0f0b5f46-0ea9-40f4-a01f-2a01ec9df389" targetNamespace="http://schemas.microsoft.com/office/2006/metadata/properties" ma:root="true" ma:fieldsID="24e2b1d8b4a7fe43d9090dce88d1e9f4" ns2:_="" ns3:_="">
    <xsd:import namespace="3a48d65c-488b-40f3-bfca-8ec0544224e8"/>
    <xsd:import namespace="0f0b5f46-0ea9-40f4-a01f-2a01ec9df3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8d65c-488b-40f3-bfca-8ec0544224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234f470-e8b5-4e69-ba45-ff9d62a3c2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b5f46-0ea9-40f4-a01f-2a01ec9df389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f8d81c9-d777-4229-9c17-0475d51dc10a}" ma:internalName="TaxCatchAll" ma:showField="CatchAllData" ma:web="0f0b5f46-0ea9-40f4-a01f-2a01ec9df3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813760-9E6F-4998-841D-BA3E94DB2E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365505-907B-4D61-9FB1-5E7C6A76BA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48d65c-488b-40f3-bfca-8ec0544224e8"/>
    <ds:schemaRef ds:uri="0f0b5f46-0ea9-40f4-a01f-2a01ec9df3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15170</TotalTime>
  <Words>248</Words>
  <Application>Microsoft Office PowerPoint</Application>
  <PresentationFormat>On-screen Show (16:9)</PresentationFormat>
  <Paragraphs>81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Custom Design</vt:lpstr>
      <vt:lpstr>Slide 1</vt:lpstr>
      <vt:lpstr>Spark SQL</vt:lpstr>
      <vt:lpstr>Features of Spark SQL</vt:lpstr>
      <vt:lpstr>Spark SQL Architecture</vt:lpstr>
      <vt:lpstr>Spark SQL Libraries</vt:lpstr>
      <vt:lpstr>SQL Context</vt:lpstr>
      <vt:lpstr>DataFrame</vt:lpstr>
      <vt:lpstr>Features of DataFrames</vt:lpstr>
      <vt:lpstr>Create DataFrame</vt:lpstr>
      <vt:lpstr>Different Types of DataSources </vt:lpstr>
      <vt:lpstr> Machine Learning Tasks </vt:lpstr>
      <vt:lpstr>Spark MLib</vt:lpstr>
      <vt:lpstr>Algorithms and Utilities in Spark MLib</vt:lpstr>
      <vt:lpstr>Spark Mlib Tools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CDAC</cp:lastModifiedBy>
  <cp:revision>667</cp:revision>
  <dcterms:created xsi:type="dcterms:W3CDTF">2019-01-21T09:33:03Z</dcterms:created>
  <dcterms:modified xsi:type="dcterms:W3CDTF">2022-12-16T23:10:33Z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2BD3E2C7-5580-4850-91C5-3B405AFAF914</vt:lpwstr>
  </property>
  <property fmtid="{D5CDD505-2E9C-101B-9397-08002B2CF9AE}" pid="3" name="ArticulatePath">
    <vt:lpwstr>Jordan theme - Copy</vt:lpwstr>
  </property>
</Properties>
</file>