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6" r:id="rId1"/>
  </p:sldMasterIdLst>
  <p:notesMasterIdLst>
    <p:notesMasterId r:id="rId22"/>
  </p:notesMasterIdLst>
  <p:sldIdLst>
    <p:sldId id="256" r:id="rId2"/>
    <p:sldId id="257" r:id="rId3"/>
    <p:sldId id="258" r:id="rId4"/>
    <p:sldId id="259" r:id="rId5"/>
    <p:sldId id="297" r:id="rId6"/>
    <p:sldId id="298" r:id="rId7"/>
    <p:sldId id="301" r:id="rId8"/>
    <p:sldId id="286" r:id="rId9"/>
    <p:sldId id="261" r:id="rId10"/>
    <p:sldId id="303" r:id="rId11"/>
    <p:sldId id="302" r:id="rId12"/>
    <p:sldId id="304" r:id="rId13"/>
    <p:sldId id="305" r:id="rId14"/>
    <p:sldId id="306" r:id="rId15"/>
    <p:sldId id="268" r:id="rId16"/>
    <p:sldId id="275" r:id="rId17"/>
    <p:sldId id="290" r:id="rId18"/>
    <p:sldId id="273" r:id="rId19"/>
    <p:sldId id="307"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5806" autoAdjust="0"/>
  </p:normalViewPr>
  <p:slideViewPr>
    <p:cSldViewPr>
      <p:cViewPr>
        <p:scale>
          <a:sx n="74" d="100"/>
          <a:sy n="74" d="100"/>
        </p:scale>
        <p:origin x="552"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4DB58231-4C7A-440D-8BE3-A154916B6A21}"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7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FAF4C6-575D-45DF-B39D-E7DA0C79A536}" type="slidenum">
              <a:rPr lang="en-IN" sz="1200" b="0" strike="noStrike" spc="-1">
                <a:solidFill>
                  <a:srgbClr val="000000"/>
                </a:solidFill>
                <a:uFill>
                  <a:solidFill>
                    <a:srgbClr val="FFFFFF"/>
                  </a:solidFill>
                </a:uFill>
                <a:latin typeface="Times New Roman"/>
              </a:rPr>
              <a:pPr algn="r">
                <a:lnSpc>
                  <a:spcPct val="100000"/>
                </a:lnSpc>
              </a:pPr>
              <a:t>1</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7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7FC9055-4FBB-44B9-9512-7E2CB5D38137}" type="slidenum">
              <a:rPr lang="en-IN" sz="1200" b="0" strike="noStrike" spc="-1">
                <a:solidFill>
                  <a:srgbClr val="000000"/>
                </a:solidFill>
                <a:uFill>
                  <a:solidFill>
                    <a:srgbClr val="FFFFFF"/>
                  </a:solidFill>
                </a:uFill>
                <a:latin typeface="Times New Roman"/>
              </a:rPr>
              <a:pPr algn="r">
                <a:lnSpc>
                  <a:spcPct val="100000"/>
                </a:lnSpc>
              </a:pPr>
              <a:t>20</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9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0935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9928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2130480"/>
            <a:ext cx="1036224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8266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2130480"/>
            <a:ext cx="1036224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9409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pPr/>
              <a:t>‹#›</a:t>
            </a:fld>
            <a:endParaRPr lang="en-US" dirty="0"/>
          </a:p>
        </p:txBody>
      </p:sp>
    </p:spTree>
    <p:extLst>
      <p:ext uri="{BB962C8B-B14F-4D97-AF65-F5344CB8AC3E}">
        <p14:creationId xmlns:p14="http://schemas.microsoft.com/office/powerpoint/2010/main" val="247595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18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3090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8847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7604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6946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96DFF08F-DC6B-4601-B491-B0F83F6DD2DA}" type="datetimeFigureOut">
              <a:rPr lang="en-US" dirty="0"/>
              <a:pPr/>
              <a:t>11/30/2023</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9070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7327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11/30/2023</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00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2286720" y="195984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u="sng" spc="-1" dirty="0">
                <a:solidFill>
                  <a:srgbClr val="000000"/>
                </a:solidFill>
                <a:uFill>
                  <a:solidFill>
                    <a:srgbClr val="FFFFFF"/>
                  </a:solidFill>
                </a:uFill>
                <a:latin typeface="Calibri"/>
              </a:rPr>
              <a:t> SMART CONTACTLESS VENDING MACHINE FOR COLLEGES</a:t>
            </a:r>
            <a:endParaRPr lang="en-IN" b="1" spc="-1" dirty="0">
              <a:solidFill>
                <a:srgbClr val="000000"/>
              </a:solidFill>
              <a:uFill>
                <a:solidFill>
                  <a:srgbClr val="FFFFFF"/>
                </a:solidFill>
              </a:uFill>
              <a:latin typeface="Arial"/>
            </a:endParaRPr>
          </a:p>
        </p:txBody>
      </p:sp>
      <p:sp>
        <p:nvSpPr>
          <p:cNvPr id="78" name="CustomShape 2"/>
          <p:cNvSpPr/>
          <p:nvPr/>
        </p:nvSpPr>
        <p:spPr>
          <a:xfrm>
            <a:off x="2895960" y="38100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spc="-1" dirty="0">
                <a:solidFill>
                  <a:srgbClr val="8B8B8B"/>
                </a:solidFill>
                <a:uFill>
                  <a:solidFill>
                    <a:srgbClr val="FFFFFF"/>
                  </a:solidFill>
                </a:uFill>
                <a:latin typeface="Calibri"/>
              </a:rPr>
              <a:t>Capstone Project Phase 2</a:t>
            </a:r>
          </a:p>
          <a:p>
            <a:pPr algn="ctr">
              <a:lnSpc>
                <a:spcPct val="100000"/>
              </a:lnSpc>
            </a:pPr>
            <a:r>
              <a:rPr lang="en-IN" sz="3200" spc="-1" dirty="0">
                <a:solidFill>
                  <a:srgbClr val="8B8B8B"/>
                </a:solidFill>
                <a:uFill>
                  <a:solidFill>
                    <a:srgbClr val="FFFFFF"/>
                  </a:solidFill>
                </a:uFill>
                <a:latin typeface="Calibri"/>
              </a:rPr>
              <a:t>6 Credits</a:t>
            </a:r>
          </a:p>
          <a:p>
            <a:pPr algn="ctr">
              <a:lnSpc>
                <a:spcPct val="100000"/>
              </a:lnSpc>
            </a:pPr>
            <a:r>
              <a:rPr lang="en-IN" sz="3200" spc="-1" dirty="0">
                <a:solidFill>
                  <a:srgbClr val="8B8B8B"/>
                </a:solidFill>
                <a:uFill>
                  <a:solidFill>
                    <a:srgbClr val="FFFFFF"/>
                  </a:solidFill>
                </a:uFill>
                <a:latin typeface="Calibri"/>
              </a:rPr>
              <a:t>Project ID : N29</a:t>
            </a:r>
          </a:p>
          <a:p>
            <a:pPr algn="ctr">
              <a:lnSpc>
                <a:spcPct val="100000"/>
              </a:lnSpc>
            </a:pPr>
            <a:r>
              <a:rPr lang="en-IN" sz="3200" spc="-1" dirty="0">
                <a:solidFill>
                  <a:srgbClr val="8B8B8B"/>
                </a:solidFill>
                <a:uFill>
                  <a:solidFill>
                    <a:srgbClr val="FFFFFF"/>
                  </a:solidFill>
                </a:uFill>
                <a:latin typeface="Calibri"/>
              </a:rPr>
              <a:t>ESA Evaluation</a:t>
            </a:r>
            <a:endParaRPr lang="en-IN" spc="-1" dirty="0">
              <a:solidFill>
                <a:srgbClr val="000000"/>
              </a:solidFill>
              <a:uFill>
                <a:solidFill>
                  <a:srgbClr val="FFFFFF"/>
                </a:solidFill>
              </a:uFill>
              <a:latin typeface="Arial"/>
            </a:endParaRPr>
          </a:p>
          <a:p>
            <a:pPr algn="ctr">
              <a:lnSpc>
                <a:spcPct val="100000"/>
              </a:lnSpc>
            </a:pPr>
            <a:endParaRPr lang="en-IN" spc="-1" dirty="0">
              <a:solidFill>
                <a:srgbClr val="000000"/>
              </a:solidFill>
              <a:uFill>
                <a:solidFill>
                  <a:srgbClr val="FFFFFF"/>
                </a:solidFill>
              </a:uFill>
              <a:latin typeface="Arial"/>
            </a:endParaRPr>
          </a:p>
        </p:txBody>
      </p:sp>
      <p:pic>
        <p:nvPicPr>
          <p:cNvPr id="79" name="Picture 3"/>
          <p:cNvPicPr/>
          <p:nvPr/>
        </p:nvPicPr>
        <p:blipFill>
          <a:blip r:embed="rId3">
            <a:lum bright="20000"/>
          </a:blip>
          <a:stretch/>
        </p:blipFill>
        <p:spPr>
          <a:xfrm>
            <a:off x="-2771" y="0"/>
            <a:ext cx="1142280" cy="1142280"/>
          </a:xfrm>
          <a:prstGeom prst="rect">
            <a:avLst/>
          </a:prstGeom>
          <a:ln w="9360">
            <a:noFill/>
          </a:ln>
        </p:spPr>
      </p:pic>
      <p:pic>
        <p:nvPicPr>
          <p:cNvPr id="80" name="Picture 5"/>
          <p:cNvPicPr/>
          <p:nvPr/>
        </p:nvPicPr>
        <p:blipFill>
          <a:blip r:embed="rId4"/>
          <a:stretch/>
        </p:blipFill>
        <p:spPr>
          <a:xfrm>
            <a:off x="11342324" y="76200"/>
            <a:ext cx="837360" cy="8373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C50CCDB0-D4D9-9EA2-CF59-8F0ACA81679F}"/>
              </a:ext>
            </a:extLst>
          </p:cNvPr>
          <p:cNvSpPr/>
          <p:nvPr/>
        </p:nvSpPr>
        <p:spPr>
          <a:xfrm>
            <a:off x="1600200" y="228600"/>
            <a:ext cx="8305800" cy="13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IN" spc="-1" dirty="0">
              <a:solidFill>
                <a:srgbClr val="000000"/>
              </a:solidFill>
              <a:uFill>
                <a:solidFill>
                  <a:srgbClr val="FFFFFF"/>
                </a:solidFill>
              </a:uFill>
              <a:latin typeface="Arial"/>
            </a:endParaRPr>
          </a:p>
        </p:txBody>
      </p:sp>
      <p:sp>
        <p:nvSpPr>
          <p:cNvPr id="3" name="CustomShape 2">
            <a:extLst>
              <a:ext uri="{FF2B5EF4-FFF2-40B4-BE49-F238E27FC236}">
                <a16:creationId xmlns:a16="http://schemas.microsoft.com/office/drawing/2014/main" id="{2E1A2EE4-CD9F-3B94-1F82-7B0D015D2640}"/>
              </a:ext>
            </a:extLst>
          </p:cNvPr>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dirty="0"/>
          </a:p>
        </p:txBody>
      </p:sp>
      <p:pic>
        <p:nvPicPr>
          <p:cNvPr id="4" name="Picture 3">
            <a:extLst>
              <a:ext uri="{FF2B5EF4-FFF2-40B4-BE49-F238E27FC236}">
                <a16:creationId xmlns:a16="http://schemas.microsoft.com/office/drawing/2014/main" id="{AFCA5FC6-71C1-D011-C6E3-DC3E380F7081}"/>
              </a:ext>
            </a:extLst>
          </p:cNvPr>
          <p:cNvPicPr/>
          <p:nvPr/>
        </p:nvPicPr>
        <p:blipFill>
          <a:blip r:embed="rId2">
            <a:lum bright="20000"/>
          </a:blip>
          <a:stretch/>
        </p:blipFill>
        <p:spPr>
          <a:xfrm>
            <a:off x="168797" y="44405"/>
            <a:ext cx="1142280" cy="1142280"/>
          </a:xfrm>
          <a:prstGeom prst="rect">
            <a:avLst/>
          </a:prstGeom>
          <a:ln w="9360">
            <a:noFill/>
          </a:ln>
        </p:spPr>
      </p:pic>
      <p:pic>
        <p:nvPicPr>
          <p:cNvPr id="5" name="Picture 5">
            <a:extLst>
              <a:ext uri="{FF2B5EF4-FFF2-40B4-BE49-F238E27FC236}">
                <a16:creationId xmlns:a16="http://schemas.microsoft.com/office/drawing/2014/main" id="{5B88D8A7-42ED-657A-E2A9-838E4E5F9579}"/>
              </a:ext>
            </a:extLst>
          </p:cNvPr>
          <p:cNvPicPr/>
          <p:nvPr/>
        </p:nvPicPr>
        <p:blipFill>
          <a:blip r:embed="rId3"/>
          <a:stretch/>
        </p:blipFill>
        <p:spPr>
          <a:xfrm>
            <a:off x="11123786" y="0"/>
            <a:ext cx="1065960" cy="1065960"/>
          </a:xfrm>
          <a:prstGeom prst="rect">
            <a:avLst/>
          </a:prstGeom>
          <a:ln w="9360">
            <a:noFill/>
          </a:ln>
        </p:spPr>
      </p:pic>
      <p:sp>
        <p:nvSpPr>
          <p:cNvPr id="6" name="CustomShape 3">
            <a:extLst>
              <a:ext uri="{FF2B5EF4-FFF2-40B4-BE49-F238E27FC236}">
                <a16:creationId xmlns:a16="http://schemas.microsoft.com/office/drawing/2014/main" id="{786C9409-C950-0A7B-5BDA-FC084A129698}"/>
              </a:ext>
            </a:extLst>
          </p:cNvPr>
          <p:cNvSpPr/>
          <p:nvPr/>
        </p:nvSpPr>
        <p:spPr>
          <a:xfrm>
            <a:off x="1981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200" spc="-1">
                <a:solidFill>
                  <a:srgbClr val="8B8B8B"/>
                </a:solidFill>
                <a:uFill>
                  <a:solidFill>
                    <a:srgbClr val="FFFFFF"/>
                  </a:solidFill>
                </a:uFill>
                <a:latin typeface="Calibri"/>
              </a:rPr>
              <a:t>30/01/23</a:t>
            </a:r>
            <a:endParaRPr lang="en-IN" spc="-1">
              <a:solidFill>
                <a:srgbClr val="000000"/>
              </a:solidFill>
              <a:uFill>
                <a:solidFill>
                  <a:srgbClr val="FFFFFF"/>
                </a:solidFill>
              </a:uFill>
              <a:latin typeface="Arial"/>
            </a:endParaRPr>
          </a:p>
        </p:txBody>
      </p:sp>
      <p:sp>
        <p:nvSpPr>
          <p:cNvPr id="7" name="CustomShape 4">
            <a:extLst>
              <a:ext uri="{FF2B5EF4-FFF2-40B4-BE49-F238E27FC236}">
                <a16:creationId xmlns:a16="http://schemas.microsoft.com/office/drawing/2014/main" id="{4D569F92-F8D0-FD0A-5F4B-F3D6C9B66B49}"/>
              </a:ext>
            </a:extLst>
          </p:cNvPr>
          <p:cNvSpPr/>
          <p:nvPr/>
        </p:nvSpPr>
        <p:spPr>
          <a:xfrm>
            <a:off x="4648080" y="63565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spc="-1">
                <a:solidFill>
                  <a:srgbClr val="8B8B8B"/>
                </a:solidFill>
                <a:uFill>
                  <a:solidFill>
                    <a:srgbClr val="FFFFFF"/>
                  </a:solidFill>
                </a:uFill>
                <a:latin typeface="Calibri"/>
              </a:rPr>
              <a:t>Capstone Project B.Tech 2018-22 - Feasibility</a:t>
            </a:r>
            <a:endParaRPr lang="en-IN" spc="-1">
              <a:solidFill>
                <a:srgbClr val="000000"/>
              </a:solidFill>
              <a:uFill>
                <a:solidFill>
                  <a:srgbClr val="FFFFFF"/>
                </a:solidFill>
              </a:uFill>
              <a:latin typeface="Arial"/>
            </a:endParaRPr>
          </a:p>
        </p:txBody>
      </p:sp>
      <p:sp>
        <p:nvSpPr>
          <p:cNvPr id="8" name="CustomShape 5">
            <a:extLst>
              <a:ext uri="{FF2B5EF4-FFF2-40B4-BE49-F238E27FC236}">
                <a16:creationId xmlns:a16="http://schemas.microsoft.com/office/drawing/2014/main" id="{AB2336B1-1DD3-CC07-7BDA-7E5B543A9305}"/>
              </a:ext>
            </a:extLst>
          </p:cNvPr>
          <p:cNvSpPr/>
          <p:nvPr/>
        </p:nvSpPr>
        <p:spPr>
          <a:xfrm>
            <a:off x="8077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6541AFD-530B-4080-853C-501DD97931C8}" type="slidenum">
              <a:rPr lang="en-IN" sz="1200" spc="-1">
                <a:solidFill>
                  <a:srgbClr val="8B8B8B"/>
                </a:solidFill>
                <a:uFill>
                  <a:solidFill>
                    <a:srgbClr val="FFFFFF"/>
                  </a:solidFill>
                </a:uFill>
                <a:latin typeface="Calibri"/>
              </a:rPr>
              <a:pPr algn="r">
                <a:lnSpc>
                  <a:spcPct val="100000"/>
                </a:lnSpc>
              </a:pPr>
              <a:t>10</a:t>
            </a:fld>
            <a:endParaRPr lang="en-IN" spc="-1">
              <a:solidFill>
                <a:srgbClr val="000000"/>
              </a:solidFill>
              <a:uFill>
                <a:solidFill>
                  <a:srgbClr val="FFFFFF"/>
                </a:solidFill>
              </a:uFill>
              <a:latin typeface="Arial"/>
            </a:endParaRPr>
          </a:p>
        </p:txBody>
      </p:sp>
      <p:sp>
        <p:nvSpPr>
          <p:cNvPr id="9" name="Rectangle 8">
            <a:extLst>
              <a:ext uri="{FF2B5EF4-FFF2-40B4-BE49-F238E27FC236}">
                <a16:creationId xmlns:a16="http://schemas.microsoft.com/office/drawing/2014/main" id="{B8891ABF-BB87-E5DF-B0D2-30BD5AB6C15B}"/>
              </a:ext>
            </a:extLst>
          </p:cNvPr>
          <p:cNvSpPr/>
          <p:nvPr/>
        </p:nvSpPr>
        <p:spPr>
          <a:xfrm>
            <a:off x="3276480" y="532980"/>
            <a:ext cx="4800600" cy="646331"/>
          </a:xfrm>
          <a:prstGeom prst="rect">
            <a:avLst/>
          </a:prstGeom>
        </p:spPr>
        <p:txBody>
          <a:bodyPr wrap="square">
            <a:spAutoFit/>
          </a:bodyPr>
          <a:lstStyle/>
          <a:p>
            <a:pPr algn="ctr"/>
            <a:r>
              <a:rPr lang="en-US" sz="3600" dirty="0"/>
              <a:t>Proposed Methodology </a:t>
            </a:r>
          </a:p>
        </p:txBody>
      </p:sp>
      <p:sp>
        <p:nvSpPr>
          <p:cNvPr id="10" name="TextBox 9">
            <a:extLst>
              <a:ext uri="{FF2B5EF4-FFF2-40B4-BE49-F238E27FC236}">
                <a16:creationId xmlns:a16="http://schemas.microsoft.com/office/drawing/2014/main" id="{51ED6E72-CEC9-62F9-99CC-0699278C0A0D}"/>
              </a:ext>
            </a:extLst>
          </p:cNvPr>
          <p:cNvSpPr txBox="1"/>
          <p:nvPr/>
        </p:nvSpPr>
        <p:spPr>
          <a:xfrm>
            <a:off x="168797" y="1156628"/>
            <a:ext cx="12115799" cy="5632311"/>
          </a:xfrm>
          <a:prstGeom prst="rect">
            <a:avLst/>
          </a:prstGeom>
          <a:noFill/>
        </p:spPr>
        <p:txBody>
          <a:bodyPr wrap="square">
            <a:spAutoFit/>
          </a:bodyPr>
          <a:lstStyle/>
          <a:p>
            <a:pPr algn="l"/>
            <a:r>
              <a:rPr lang="en-US" i="0" dirty="0">
                <a:effectLst/>
                <a:latin typeface="Söhne"/>
              </a:rPr>
              <a:t>1. Raspberry Pi Web Deployment:</a:t>
            </a:r>
          </a:p>
          <a:p>
            <a:pPr lvl="1"/>
            <a:r>
              <a:rPr lang="en-US" i="0" dirty="0">
                <a:effectLst/>
                <a:latin typeface="Söhne"/>
              </a:rPr>
              <a:t>Utilizing a Raspberry Pi: The choice of Raspberry Pi is driven by its compact size and robust web connectivity capabilities, making it an ideal platform for hosting the vending machine system. The Raspberry Pi acts as the central processing unit, facilitating communication between the web application and the vending machine components.</a:t>
            </a:r>
          </a:p>
          <a:p>
            <a:pPr lvl="1"/>
            <a:r>
              <a:rPr lang="en-US" i="0" dirty="0">
                <a:effectLst/>
                <a:latin typeface="Söhne"/>
              </a:rPr>
              <a:t>Employing Flask: The implementation of Flask, a lightweight web framework for Python, is pivotal in creating a responsive and efficient web application. Flask allows for the development of a user interface that seamlessly interacts with the vending machine system, providing a user-friendly experience.</a:t>
            </a:r>
          </a:p>
          <a:p>
            <a:pPr algn="l"/>
            <a:r>
              <a:rPr lang="en-US" dirty="0">
                <a:latin typeface="Söhne"/>
              </a:rPr>
              <a:t>2</a:t>
            </a:r>
            <a:r>
              <a:rPr lang="en-US" i="0" dirty="0">
                <a:effectLst/>
                <a:latin typeface="Söhne"/>
              </a:rPr>
              <a:t>. QR Code Generation:</a:t>
            </a:r>
          </a:p>
          <a:p>
            <a:pPr lvl="1"/>
            <a:r>
              <a:rPr lang="en-US" i="0" dirty="0">
                <a:effectLst/>
                <a:latin typeface="Söhne"/>
              </a:rPr>
              <a:t>Unique Product Identifiers: Every product in the vending machine is assigned a unique identifier, ensuring a distinct association with each item.</a:t>
            </a:r>
          </a:p>
          <a:p>
            <a:pPr lvl="1"/>
            <a:r>
              <a:rPr lang="en-US" i="0" dirty="0">
                <a:effectLst/>
                <a:latin typeface="Söhne"/>
              </a:rPr>
              <a:t>Dynamic QR Code Generation: The Flask application dynamically generates QR codes based on the unique product identifiers. These QR codes serve as digital representations of the products, encapsulating essential information such as product details and pricing.</a:t>
            </a:r>
          </a:p>
          <a:p>
            <a:pPr algn="l"/>
            <a:r>
              <a:rPr lang="en-US" dirty="0">
                <a:latin typeface="Söhne"/>
              </a:rPr>
              <a:t>3</a:t>
            </a:r>
            <a:r>
              <a:rPr lang="en-US" i="0" dirty="0">
                <a:effectLst/>
                <a:latin typeface="Söhne"/>
              </a:rPr>
              <a:t>. Web Interface:</a:t>
            </a:r>
          </a:p>
          <a:p>
            <a:pPr lvl="1"/>
            <a:r>
              <a:rPr lang="en-US" i="0" dirty="0">
                <a:effectLst/>
                <a:latin typeface="Söhne"/>
              </a:rPr>
              <a:t>User-Friendly Interface: The web application hosts a user-friendly interface that enables users to effortlessly browse available products, make selections, and view associated QR codes.</a:t>
            </a:r>
          </a:p>
          <a:p>
            <a:pPr lvl="1"/>
            <a:r>
              <a:rPr lang="en-US" i="0" dirty="0">
                <a:effectLst/>
                <a:latin typeface="Söhne"/>
              </a:rPr>
              <a:t>Seamless User Experience: The goal is to provide a seamless experience, allowing users to initiate transactions and generate QR codes for their chosen products with ease.</a:t>
            </a:r>
          </a:p>
          <a:p>
            <a:pPr algn="l"/>
            <a:endParaRPr lang="en-US" i="0" dirty="0">
              <a:effectLst/>
              <a:latin typeface="Söhne"/>
            </a:endParaRPr>
          </a:p>
          <a:p>
            <a:pPr algn="l"/>
            <a:endParaRPr lang="en-US" i="0" dirty="0">
              <a:effectLst/>
              <a:latin typeface="Söhne"/>
            </a:endParaRPr>
          </a:p>
        </p:txBody>
      </p:sp>
    </p:spTree>
    <p:extLst>
      <p:ext uri="{BB962C8B-B14F-4D97-AF65-F5344CB8AC3E}">
        <p14:creationId xmlns:p14="http://schemas.microsoft.com/office/powerpoint/2010/main" val="153618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A15C2-ABB1-7FDA-10F5-2B1A61E9F0A4}"/>
              </a:ext>
            </a:extLst>
          </p:cNvPr>
          <p:cNvSpPr txBox="1"/>
          <p:nvPr/>
        </p:nvSpPr>
        <p:spPr>
          <a:xfrm>
            <a:off x="150986" y="1075792"/>
            <a:ext cx="10972800" cy="5632311"/>
          </a:xfrm>
          <a:prstGeom prst="rect">
            <a:avLst/>
          </a:prstGeom>
          <a:noFill/>
        </p:spPr>
        <p:txBody>
          <a:bodyPr wrap="square" rtlCol="0">
            <a:spAutoFit/>
          </a:bodyPr>
          <a:lstStyle/>
          <a:p>
            <a:pPr algn="l"/>
            <a:r>
              <a:rPr lang="en-US" i="0" dirty="0">
                <a:effectLst/>
                <a:latin typeface="Söhne"/>
              </a:rPr>
              <a:t>4. QR Code Scanning:</a:t>
            </a:r>
          </a:p>
          <a:p>
            <a:pPr lvl="1"/>
            <a:r>
              <a:rPr lang="en-US" i="0" dirty="0">
                <a:effectLst/>
                <a:latin typeface="Söhne"/>
              </a:rPr>
              <a:t>Device Compatibility: Users can utilize their smartphones or dedicated QR code scanners to read the dynamically generated QR codes presented by the web application.</a:t>
            </a:r>
          </a:p>
          <a:p>
            <a:pPr lvl="1"/>
            <a:r>
              <a:rPr lang="en-US" i="0" dirty="0">
                <a:effectLst/>
                <a:latin typeface="Söhne"/>
              </a:rPr>
              <a:t>Leveraging QR Code Information: The information stored in the QR codes is leveraged to identify the selected product, initiating the subsequent steps in the vending process.</a:t>
            </a:r>
          </a:p>
          <a:p>
            <a:pPr algn="l"/>
            <a:r>
              <a:rPr lang="en-US" i="0" dirty="0">
                <a:effectLst/>
                <a:latin typeface="Söhne"/>
              </a:rPr>
              <a:t>5. Product Dispensing Machine:</a:t>
            </a:r>
          </a:p>
          <a:p>
            <a:pPr lvl="1"/>
            <a:r>
              <a:rPr lang="en-US" i="0" dirty="0">
                <a:effectLst/>
                <a:latin typeface="Söhne"/>
              </a:rPr>
              <a:t>Integration with Vending Machine: The vending machine is intricately linked to the Raspberry Pi and Flask application, establishing a communication bridge. This integration ensures seamless coordination between the web interface and the physical dispensing mechanism.</a:t>
            </a:r>
          </a:p>
          <a:p>
            <a:pPr lvl="1"/>
            <a:r>
              <a:rPr lang="en-US" i="0" dirty="0">
                <a:effectLst/>
                <a:latin typeface="Söhne"/>
              </a:rPr>
              <a:t>Controlled Dispensing System: The system is designed to be secure and controlled, with product dispensing triggered only upon successful QR code scans. This linkage guarantees a synchronized and error-free vending process.</a:t>
            </a:r>
          </a:p>
          <a:p>
            <a:pPr algn="l"/>
            <a:r>
              <a:rPr lang="en-US" i="0" dirty="0">
                <a:effectLst/>
                <a:latin typeface="Söhne"/>
              </a:rPr>
              <a:t>6. Transaction Verification:</a:t>
            </a:r>
          </a:p>
          <a:p>
            <a:pPr lvl="1"/>
            <a:r>
              <a:rPr lang="en-US" i="0" dirty="0">
                <a:effectLst/>
                <a:latin typeface="Söhne"/>
              </a:rPr>
              <a:t>QR Code Validation: The scanned QR codes are verified against a database to ensure their correspondence with valid products within the vending machine inventory.</a:t>
            </a:r>
          </a:p>
          <a:p>
            <a:pPr lvl="1"/>
            <a:r>
              <a:rPr lang="en-US" i="0" dirty="0">
                <a:effectLst/>
                <a:latin typeface="Söhne"/>
              </a:rPr>
              <a:t>Security Measures: Robust security measures are implemented to prevent unauthorized transactions or any potential tampering with the vending system. This includes encryption, authentication protocols, and transaction logs for auditing purposes. The verification process adds an extra layer of assurance, safeguarding the integrity of the vending transactions.</a:t>
            </a:r>
          </a:p>
          <a:p>
            <a:endParaRPr lang="en-IN" dirty="0"/>
          </a:p>
        </p:txBody>
      </p:sp>
      <p:pic>
        <p:nvPicPr>
          <p:cNvPr id="3" name="Picture 2">
            <a:extLst>
              <a:ext uri="{FF2B5EF4-FFF2-40B4-BE49-F238E27FC236}">
                <a16:creationId xmlns:a16="http://schemas.microsoft.com/office/drawing/2014/main" id="{13076E70-89A9-E1A0-FF18-839D08B94B29}"/>
              </a:ext>
            </a:extLst>
          </p:cNvPr>
          <p:cNvPicPr/>
          <p:nvPr/>
        </p:nvPicPr>
        <p:blipFill>
          <a:blip r:embed="rId2">
            <a:lum bright="20000"/>
          </a:blip>
          <a:stretch/>
        </p:blipFill>
        <p:spPr>
          <a:xfrm>
            <a:off x="168797" y="44405"/>
            <a:ext cx="1142280" cy="1142280"/>
          </a:xfrm>
          <a:prstGeom prst="rect">
            <a:avLst/>
          </a:prstGeom>
          <a:ln w="9360">
            <a:noFill/>
          </a:ln>
        </p:spPr>
      </p:pic>
      <p:pic>
        <p:nvPicPr>
          <p:cNvPr id="4" name="Picture 5">
            <a:extLst>
              <a:ext uri="{FF2B5EF4-FFF2-40B4-BE49-F238E27FC236}">
                <a16:creationId xmlns:a16="http://schemas.microsoft.com/office/drawing/2014/main" id="{CB0F61C4-5481-4164-F2C6-257548E29872}"/>
              </a:ext>
            </a:extLst>
          </p:cNvPr>
          <p:cNvPicPr/>
          <p:nvPr/>
        </p:nvPicPr>
        <p:blipFill>
          <a:blip r:embed="rId3"/>
          <a:stretch/>
        </p:blipFill>
        <p:spPr>
          <a:xfrm>
            <a:off x="11123786" y="0"/>
            <a:ext cx="1065960" cy="1065960"/>
          </a:xfrm>
          <a:prstGeom prst="rect">
            <a:avLst/>
          </a:prstGeom>
          <a:ln w="9360">
            <a:noFill/>
          </a:ln>
        </p:spPr>
      </p:pic>
    </p:spTree>
    <p:extLst>
      <p:ext uri="{BB962C8B-B14F-4D97-AF65-F5344CB8AC3E}">
        <p14:creationId xmlns:p14="http://schemas.microsoft.com/office/powerpoint/2010/main" val="212723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4A5826-904B-D7ED-70FE-8CA0B37E0C35}"/>
              </a:ext>
            </a:extLst>
          </p:cNvPr>
          <p:cNvPicPr/>
          <p:nvPr/>
        </p:nvPicPr>
        <p:blipFill>
          <a:blip r:embed="rId2">
            <a:lum bright="20000"/>
          </a:blip>
          <a:stretch/>
        </p:blipFill>
        <p:spPr>
          <a:xfrm>
            <a:off x="168797" y="44405"/>
            <a:ext cx="1142280" cy="1142280"/>
          </a:xfrm>
          <a:prstGeom prst="rect">
            <a:avLst/>
          </a:prstGeom>
          <a:ln w="9360">
            <a:noFill/>
          </a:ln>
        </p:spPr>
      </p:pic>
      <p:pic>
        <p:nvPicPr>
          <p:cNvPr id="3" name="Picture 5">
            <a:extLst>
              <a:ext uri="{FF2B5EF4-FFF2-40B4-BE49-F238E27FC236}">
                <a16:creationId xmlns:a16="http://schemas.microsoft.com/office/drawing/2014/main" id="{FB84AF57-6A1D-80B3-ADF0-1494BDDCA9FE}"/>
              </a:ext>
            </a:extLst>
          </p:cNvPr>
          <p:cNvPicPr/>
          <p:nvPr/>
        </p:nvPicPr>
        <p:blipFill>
          <a:blip r:embed="rId3"/>
          <a:stretch/>
        </p:blipFill>
        <p:spPr>
          <a:xfrm>
            <a:off x="11123786" y="0"/>
            <a:ext cx="1065960" cy="1065960"/>
          </a:xfrm>
          <a:prstGeom prst="rect">
            <a:avLst/>
          </a:prstGeom>
          <a:ln w="9360">
            <a:noFill/>
          </a:ln>
        </p:spPr>
      </p:pic>
      <p:sp>
        <p:nvSpPr>
          <p:cNvPr id="4" name="TextBox 3">
            <a:extLst>
              <a:ext uri="{FF2B5EF4-FFF2-40B4-BE49-F238E27FC236}">
                <a16:creationId xmlns:a16="http://schemas.microsoft.com/office/drawing/2014/main" id="{27F3FDEA-35E5-A9C1-FE64-2C2CBF33E46C}"/>
              </a:ext>
            </a:extLst>
          </p:cNvPr>
          <p:cNvSpPr txBox="1"/>
          <p:nvPr/>
        </p:nvSpPr>
        <p:spPr>
          <a:xfrm>
            <a:off x="168797" y="1082606"/>
            <a:ext cx="11854405" cy="5632311"/>
          </a:xfrm>
          <a:prstGeom prst="rect">
            <a:avLst/>
          </a:prstGeom>
          <a:noFill/>
        </p:spPr>
        <p:txBody>
          <a:bodyPr wrap="square" rtlCol="0">
            <a:spAutoFit/>
          </a:bodyPr>
          <a:lstStyle/>
          <a:p>
            <a:pPr marL="342900" indent="-342900">
              <a:buAutoNum type="arabicPeriod"/>
            </a:pPr>
            <a:r>
              <a:rPr lang="en-US" dirty="0"/>
              <a:t>Raspberry Pi-Based Architecture:</a:t>
            </a:r>
          </a:p>
          <a:p>
            <a:pPr lvl="1"/>
            <a:r>
              <a:rPr lang="en-US" dirty="0"/>
              <a:t>- Leveraging Raspberry Pi 3 as the core computing unit for its compact size, robust processing capabilities, and web connectivity.   </a:t>
            </a:r>
          </a:p>
          <a:p>
            <a:pPr lvl="1"/>
            <a:r>
              <a:rPr lang="en-US" dirty="0"/>
              <a:t>- Facilitating seamless communication between the web application and vending components, marking a technological advancement.</a:t>
            </a:r>
          </a:p>
          <a:p>
            <a:r>
              <a:rPr lang="en-US" dirty="0"/>
              <a:t>2. Dynamic QR Codes for Product Interaction:  </a:t>
            </a:r>
          </a:p>
          <a:p>
            <a:pPr lvl="1"/>
            <a:r>
              <a:rPr lang="en-US" dirty="0"/>
              <a:t>- Implementation of dynamic QR codes for efficient product identification and transactions, enhancing user convenience through contactless interactions.   </a:t>
            </a:r>
          </a:p>
          <a:p>
            <a:pPr lvl="1"/>
            <a:r>
              <a:rPr lang="en-US" dirty="0"/>
              <a:t>- Forward-looking approach, emphasizing user-friendly experiences and efficient operations compared to traditional vending machines.</a:t>
            </a:r>
          </a:p>
          <a:p>
            <a:r>
              <a:rPr lang="en-US" dirty="0"/>
              <a:t>3. Strengths and Highlights of the Project:   </a:t>
            </a:r>
          </a:p>
          <a:p>
            <a:pPr lvl="1"/>
            <a:r>
              <a:rPr lang="en-US" dirty="0"/>
              <a:t>- User-Centric Interface: Prioritizing user-friendly interfaces and QR code scanning with smartphones, improving overall user experience significantly.   </a:t>
            </a:r>
          </a:p>
          <a:p>
            <a:pPr lvl="1"/>
            <a:r>
              <a:rPr lang="en-US" dirty="0"/>
              <a:t>- Hardware and Software Integration: Integration of Raspberry Pi and Flask Framework to ensure an efficient, cohesive system for dispensing products, addressing operational inefficiencies.</a:t>
            </a:r>
          </a:p>
          <a:p>
            <a:r>
              <a:rPr lang="en-US" dirty="0"/>
              <a:t>4. Adaptability and Multi-Functionality:  </a:t>
            </a:r>
          </a:p>
          <a:p>
            <a:pPr lvl="1"/>
            <a:r>
              <a:rPr lang="en-US" dirty="0"/>
              <a:t> - Focus on digitalized payment options, reduced human intervention for inventory updates, and the introduction of a document printing facility showcase adaptability and sustainability.   </a:t>
            </a:r>
          </a:p>
          <a:p>
            <a:pPr lvl="1"/>
            <a:r>
              <a:rPr lang="en-US" dirty="0"/>
              <a:t>- Sets the project apart from traditional vending machines, offering a multifunctional experience beyond simple product dispensing.</a:t>
            </a:r>
            <a:endParaRPr lang="en-IN" dirty="0"/>
          </a:p>
        </p:txBody>
      </p:sp>
      <p:sp>
        <p:nvSpPr>
          <p:cNvPr id="5" name="Rectangle 4">
            <a:extLst>
              <a:ext uri="{FF2B5EF4-FFF2-40B4-BE49-F238E27FC236}">
                <a16:creationId xmlns:a16="http://schemas.microsoft.com/office/drawing/2014/main" id="{C6F4264E-E599-B5B9-3AA6-B6827C773989}"/>
              </a:ext>
            </a:extLst>
          </p:cNvPr>
          <p:cNvSpPr/>
          <p:nvPr/>
        </p:nvSpPr>
        <p:spPr>
          <a:xfrm>
            <a:off x="3276600" y="419629"/>
            <a:ext cx="4800600" cy="646331"/>
          </a:xfrm>
          <a:prstGeom prst="rect">
            <a:avLst/>
          </a:prstGeom>
        </p:spPr>
        <p:txBody>
          <a:bodyPr wrap="square">
            <a:spAutoFit/>
          </a:bodyPr>
          <a:lstStyle/>
          <a:p>
            <a:pPr algn="ctr"/>
            <a:r>
              <a:rPr lang="en-US" sz="3600" dirty="0"/>
              <a:t>Result and Analysis </a:t>
            </a:r>
          </a:p>
        </p:txBody>
      </p:sp>
    </p:spTree>
    <p:extLst>
      <p:ext uri="{BB962C8B-B14F-4D97-AF65-F5344CB8AC3E}">
        <p14:creationId xmlns:p14="http://schemas.microsoft.com/office/powerpoint/2010/main" val="331502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66D4F6-F9BA-D25B-280B-AEBD97916278}"/>
              </a:ext>
            </a:extLst>
          </p:cNvPr>
          <p:cNvPicPr/>
          <p:nvPr/>
        </p:nvPicPr>
        <p:blipFill>
          <a:blip r:embed="rId2">
            <a:lum bright="20000"/>
          </a:blip>
          <a:stretch/>
        </p:blipFill>
        <p:spPr>
          <a:xfrm>
            <a:off x="168797" y="44405"/>
            <a:ext cx="1142280" cy="1142280"/>
          </a:xfrm>
          <a:prstGeom prst="rect">
            <a:avLst/>
          </a:prstGeom>
          <a:ln w="9360">
            <a:noFill/>
          </a:ln>
        </p:spPr>
      </p:pic>
      <p:pic>
        <p:nvPicPr>
          <p:cNvPr id="3" name="Picture 5">
            <a:extLst>
              <a:ext uri="{FF2B5EF4-FFF2-40B4-BE49-F238E27FC236}">
                <a16:creationId xmlns:a16="http://schemas.microsoft.com/office/drawing/2014/main" id="{BC982293-9FEA-7ACA-6501-534FBF565A09}"/>
              </a:ext>
            </a:extLst>
          </p:cNvPr>
          <p:cNvPicPr/>
          <p:nvPr/>
        </p:nvPicPr>
        <p:blipFill>
          <a:blip r:embed="rId3"/>
          <a:stretch/>
        </p:blipFill>
        <p:spPr>
          <a:xfrm>
            <a:off x="11123786" y="0"/>
            <a:ext cx="1065960" cy="1065960"/>
          </a:xfrm>
          <a:prstGeom prst="rect">
            <a:avLst/>
          </a:prstGeom>
          <a:ln w="9360">
            <a:noFill/>
          </a:ln>
        </p:spPr>
      </p:pic>
      <p:sp>
        <p:nvSpPr>
          <p:cNvPr id="4" name="TextBox 3">
            <a:extLst>
              <a:ext uri="{FF2B5EF4-FFF2-40B4-BE49-F238E27FC236}">
                <a16:creationId xmlns:a16="http://schemas.microsoft.com/office/drawing/2014/main" id="{D37CD2BA-E26C-A158-9196-B1FA0654F94E}"/>
              </a:ext>
            </a:extLst>
          </p:cNvPr>
          <p:cNvSpPr txBox="1"/>
          <p:nvPr/>
        </p:nvSpPr>
        <p:spPr>
          <a:xfrm>
            <a:off x="255815" y="1447800"/>
            <a:ext cx="11854405" cy="4247317"/>
          </a:xfrm>
          <a:prstGeom prst="rect">
            <a:avLst/>
          </a:prstGeom>
          <a:noFill/>
        </p:spPr>
        <p:txBody>
          <a:bodyPr wrap="square" rtlCol="0">
            <a:spAutoFit/>
          </a:bodyPr>
          <a:lstStyle/>
          <a:p>
            <a:r>
              <a:rPr lang="en-IN" b="1" dirty="0"/>
              <a:t>Conclusion:</a:t>
            </a:r>
          </a:p>
          <a:p>
            <a:pPr marL="342900" indent="-342900">
              <a:buAutoNum type="arabicPeriod"/>
            </a:pPr>
            <a:r>
              <a:rPr lang="en-US" dirty="0"/>
              <a:t>Enhancement of Vending Experience:   </a:t>
            </a:r>
          </a:p>
          <a:p>
            <a:pPr lvl="1"/>
            <a:r>
              <a:rPr lang="en-US" dirty="0"/>
              <a:t>- Marks a significant leap in enhancing the vending experience within educational institutions.   </a:t>
            </a:r>
          </a:p>
          <a:p>
            <a:pPr lvl="1"/>
            <a:r>
              <a:rPr lang="en-US" dirty="0"/>
              <a:t>- Addresses the need for a smart, low-powered vending machine with fully digitized payment options tailored for universities and colleges.</a:t>
            </a:r>
          </a:p>
          <a:p>
            <a:r>
              <a:rPr lang="en-US" dirty="0"/>
              <a:t>2. Methodology Highlights:  </a:t>
            </a:r>
          </a:p>
          <a:p>
            <a:pPr lvl="1"/>
            <a:r>
              <a:rPr lang="en-US" dirty="0"/>
              <a:t>- Thoughtful integration of hardware and software components, utilizing Raspberry Pi and Flask.   </a:t>
            </a:r>
          </a:p>
          <a:p>
            <a:pPr lvl="1"/>
            <a:r>
              <a:rPr lang="en-US" dirty="0"/>
              <a:t>- Flask's lightweight nature instrumental in creating a responsive and user-friendly web interface.   </a:t>
            </a:r>
          </a:p>
          <a:p>
            <a:pPr lvl="1"/>
            <a:r>
              <a:rPr lang="en-US" dirty="0"/>
              <a:t>- Dynamic QR code generation and scanning facilitate convenient product selection and transaction initiation.</a:t>
            </a:r>
          </a:p>
          <a:p>
            <a:r>
              <a:rPr lang="en-US" dirty="0"/>
              <a:t>3. Integration and Security Measures:  </a:t>
            </a:r>
          </a:p>
          <a:p>
            <a:pPr lvl="1"/>
            <a:r>
              <a:rPr lang="en-US" dirty="0"/>
              <a:t>- Raspberry Pi integration ensures controlled dispensing, bolstered by QR code validation for added security.   </a:t>
            </a:r>
          </a:p>
          <a:p>
            <a:pPr lvl="1"/>
            <a:r>
              <a:rPr lang="en-US" dirty="0"/>
              <a:t>- Well-thought-out hardware design incorporating Raspberry Pi 3b+, Pi Cam, and a 5V DC motor.   </a:t>
            </a:r>
          </a:p>
          <a:p>
            <a:r>
              <a:rPr lang="en-US" dirty="0"/>
              <a:t>4. Robust Software Stack:  </a:t>
            </a:r>
          </a:p>
          <a:p>
            <a:pPr lvl="1"/>
            <a:r>
              <a:rPr lang="en-US" dirty="0"/>
              <a:t>- Reliance on Python, Raspbian OS, and Flask demonstrates a robust software stack's efficiency and versatility.   </a:t>
            </a:r>
          </a:p>
          <a:p>
            <a:pPr lvl="1"/>
            <a:r>
              <a:rPr lang="en-US" dirty="0"/>
              <a:t>- Python's readability and flexibility contribute to developing the vending machine's logic.</a:t>
            </a:r>
            <a:endParaRPr lang="en-IN" dirty="0"/>
          </a:p>
        </p:txBody>
      </p:sp>
      <p:sp>
        <p:nvSpPr>
          <p:cNvPr id="5" name="Rectangle 4">
            <a:extLst>
              <a:ext uri="{FF2B5EF4-FFF2-40B4-BE49-F238E27FC236}">
                <a16:creationId xmlns:a16="http://schemas.microsoft.com/office/drawing/2014/main" id="{CBA35E7F-4E47-62DC-9EF9-EED637BE1FB4}"/>
              </a:ext>
            </a:extLst>
          </p:cNvPr>
          <p:cNvSpPr/>
          <p:nvPr/>
        </p:nvSpPr>
        <p:spPr>
          <a:xfrm>
            <a:off x="2601618" y="387674"/>
            <a:ext cx="7162800" cy="646331"/>
          </a:xfrm>
          <a:prstGeom prst="rect">
            <a:avLst/>
          </a:prstGeom>
        </p:spPr>
        <p:txBody>
          <a:bodyPr wrap="square">
            <a:spAutoFit/>
          </a:bodyPr>
          <a:lstStyle/>
          <a:p>
            <a:pPr algn="ctr"/>
            <a:r>
              <a:rPr lang="en-US" sz="3600" dirty="0"/>
              <a:t>Conclusion and Future Directions </a:t>
            </a:r>
          </a:p>
        </p:txBody>
      </p:sp>
    </p:spTree>
    <p:extLst>
      <p:ext uri="{BB962C8B-B14F-4D97-AF65-F5344CB8AC3E}">
        <p14:creationId xmlns:p14="http://schemas.microsoft.com/office/powerpoint/2010/main" val="266001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F73766-8636-E654-A2A4-3F6E621EE7FF}"/>
              </a:ext>
            </a:extLst>
          </p:cNvPr>
          <p:cNvPicPr/>
          <p:nvPr/>
        </p:nvPicPr>
        <p:blipFill>
          <a:blip r:embed="rId2">
            <a:lum bright="20000"/>
          </a:blip>
          <a:stretch/>
        </p:blipFill>
        <p:spPr>
          <a:xfrm>
            <a:off x="168797" y="44405"/>
            <a:ext cx="1142280" cy="1142280"/>
          </a:xfrm>
          <a:prstGeom prst="rect">
            <a:avLst/>
          </a:prstGeom>
          <a:ln w="9360">
            <a:noFill/>
          </a:ln>
        </p:spPr>
      </p:pic>
      <p:pic>
        <p:nvPicPr>
          <p:cNvPr id="3" name="Picture 5">
            <a:extLst>
              <a:ext uri="{FF2B5EF4-FFF2-40B4-BE49-F238E27FC236}">
                <a16:creationId xmlns:a16="http://schemas.microsoft.com/office/drawing/2014/main" id="{FF1DD5E7-A4A5-82D3-C342-E1D951C799DC}"/>
              </a:ext>
            </a:extLst>
          </p:cNvPr>
          <p:cNvPicPr/>
          <p:nvPr/>
        </p:nvPicPr>
        <p:blipFill>
          <a:blip r:embed="rId3"/>
          <a:stretch/>
        </p:blipFill>
        <p:spPr>
          <a:xfrm>
            <a:off x="11123786" y="0"/>
            <a:ext cx="1065960" cy="1065960"/>
          </a:xfrm>
          <a:prstGeom prst="rect">
            <a:avLst/>
          </a:prstGeom>
          <a:ln w="9360">
            <a:noFill/>
          </a:ln>
        </p:spPr>
      </p:pic>
      <p:sp>
        <p:nvSpPr>
          <p:cNvPr id="4" name="TextBox 3">
            <a:extLst>
              <a:ext uri="{FF2B5EF4-FFF2-40B4-BE49-F238E27FC236}">
                <a16:creationId xmlns:a16="http://schemas.microsoft.com/office/drawing/2014/main" id="{941D8BCC-A62C-6521-E477-C8328A995D55}"/>
              </a:ext>
            </a:extLst>
          </p:cNvPr>
          <p:cNvSpPr txBox="1"/>
          <p:nvPr/>
        </p:nvSpPr>
        <p:spPr>
          <a:xfrm>
            <a:off x="255815" y="1447800"/>
            <a:ext cx="11854405" cy="4524315"/>
          </a:xfrm>
          <a:prstGeom prst="rect">
            <a:avLst/>
          </a:prstGeom>
          <a:noFill/>
        </p:spPr>
        <p:txBody>
          <a:bodyPr wrap="square" rtlCol="0">
            <a:spAutoFit/>
          </a:bodyPr>
          <a:lstStyle/>
          <a:p>
            <a:r>
              <a:rPr lang="en-IN" b="1" dirty="0"/>
              <a:t>Future Directions :</a:t>
            </a:r>
          </a:p>
          <a:p>
            <a:pPr marL="342900" indent="-342900">
              <a:buAutoNum type="arabicPeriod"/>
            </a:pPr>
            <a:r>
              <a:rPr lang="en-US" dirty="0"/>
              <a:t>Diversification of Payment Methods</a:t>
            </a:r>
          </a:p>
          <a:p>
            <a:pPr lvl="1"/>
            <a:r>
              <a:rPr lang="en-US" dirty="0"/>
              <a:t>- Integration of more digital payment options to cater to a wider range of user preferences.   </a:t>
            </a:r>
          </a:p>
          <a:p>
            <a:r>
              <a:rPr lang="en-US" dirty="0"/>
              <a:t>2. Machine Learning for Inventory Management:   </a:t>
            </a:r>
          </a:p>
          <a:p>
            <a:pPr lvl="1"/>
            <a:r>
              <a:rPr lang="en-US" dirty="0"/>
              <a:t>- Use of historical data and usage patterns to optimize inventory levels.   </a:t>
            </a:r>
          </a:p>
          <a:p>
            <a:r>
              <a:rPr lang="en-US" dirty="0"/>
              <a:t>3. Advanced Security Measures:   </a:t>
            </a:r>
          </a:p>
          <a:p>
            <a:pPr lvl="1"/>
            <a:r>
              <a:rPr lang="en-US" dirty="0"/>
              <a:t>- Implementation of biometric authentication or facial recognition to enhance user authentication.   </a:t>
            </a:r>
          </a:p>
          <a:p>
            <a:r>
              <a:rPr lang="en-US" dirty="0"/>
              <a:t>4. Enhanced User Experience and Functionality:</a:t>
            </a:r>
          </a:p>
          <a:p>
            <a:pPr lvl="1"/>
            <a:r>
              <a:rPr lang="en-US" dirty="0"/>
              <a:t>- Introducing customization features for users and implementing remote monitoring for administrators.   </a:t>
            </a:r>
          </a:p>
          <a:p>
            <a:r>
              <a:rPr lang="en-US" dirty="0"/>
              <a:t>5. Sustainability and Collaboration:</a:t>
            </a:r>
          </a:p>
          <a:p>
            <a:pPr lvl="1"/>
            <a:r>
              <a:rPr lang="en-US" dirty="0"/>
              <a:t>- Exploration of energy-efficient components and collaboration with campus systems for seamless access and payment integration.  </a:t>
            </a:r>
          </a:p>
          <a:p>
            <a:r>
              <a:rPr lang="en-US" dirty="0"/>
              <a:t>6. Market Expansion and Technological Evolution:   </a:t>
            </a:r>
          </a:p>
          <a:p>
            <a:pPr lvl="1"/>
            <a:r>
              <a:rPr lang="en-US" dirty="0"/>
              <a:t>- Establishment of a foundation for innovative advancements in vending technology.   </a:t>
            </a:r>
          </a:p>
          <a:p>
            <a:pPr lvl="1"/>
            <a:r>
              <a:rPr lang="en-US" dirty="0"/>
              <a:t>- Potential for market expansion beyond educational institutions, showcasing commitment to technological evolution in the vending industry.</a:t>
            </a:r>
            <a:endParaRPr lang="en-IN" dirty="0"/>
          </a:p>
        </p:txBody>
      </p:sp>
    </p:spTree>
    <p:extLst>
      <p:ext uri="{BB962C8B-B14F-4D97-AF65-F5344CB8AC3E}">
        <p14:creationId xmlns:p14="http://schemas.microsoft.com/office/powerpoint/2010/main" val="179621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981200" y="231548"/>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latin typeface="Calibri"/>
              </a:rPr>
              <a:t>PROJECT TIMELINE</a:t>
            </a:r>
            <a:endParaRPr lang="en-IN" spc="-1" dirty="0">
              <a:solidFill>
                <a:srgbClr val="000000"/>
              </a:solidFill>
              <a:uFill>
                <a:solidFill>
                  <a:srgbClr val="FFFFFF"/>
                </a:solidFill>
              </a:uFill>
              <a:latin typeface="Arial"/>
            </a:endParaRPr>
          </a:p>
        </p:txBody>
      </p:sp>
      <p:pic>
        <p:nvPicPr>
          <p:cNvPr id="160" name="Picture 3"/>
          <p:cNvPicPr/>
          <p:nvPr/>
        </p:nvPicPr>
        <p:blipFill>
          <a:blip r:embed="rId2">
            <a:lum bright="20000"/>
          </a:blip>
          <a:stretch/>
        </p:blipFill>
        <p:spPr>
          <a:xfrm>
            <a:off x="533400" y="177741"/>
            <a:ext cx="1142280" cy="1142280"/>
          </a:xfrm>
          <a:prstGeom prst="rect">
            <a:avLst/>
          </a:prstGeom>
          <a:ln w="9360">
            <a:noFill/>
          </a:ln>
        </p:spPr>
      </p:pic>
      <p:pic>
        <p:nvPicPr>
          <p:cNvPr id="161" name="Picture 5"/>
          <p:cNvPicPr/>
          <p:nvPr/>
        </p:nvPicPr>
        <p:blipFill>
          <a:blip r:embed="rId3"/>
          <a:stretch/>
        </p:blipFill>
        <p:spPr>
          <a:xfrm>
            <a:off x="9601320" y="0"/>
            <a:ext cx="1065960" cy="1065960"/>
          </a:xfrm>
          <a:prstGeom prst="rect">
            <a:avLst/>
          </a:prstGeom>
          <a:ln w="9360">
            <a:noFill/>
          </a:ln>
        </p:spPr>
      </p:pic>
      <p:sp>
        <p:nvSpPr>
          <p:cNvPr id="164" name="CustomShape 4"/>
          <p:cNvSpPr/>
          <p:nvPr/>
        </p:nvSpPr>
        <p:spPr>
          <a:xfrm>
            <a:off x="3810000" y="6324480"/>
            <a:ext cx="41904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IN" spc="-1" dirty="0">
              <a:solidFill>
                <a:srgbClr val="000000"/>
              </a:solidFill>
              <a:uFill>
                <a:solidFill>
                  <a:srgbClr val="FFFFFF"/>
                </a:solidFill>
              </a:uFill>
              <a:latin typeface="Arial"/>
            </a:endParaRPr>
          </a:p>
        </p:txBody>
      </p:sp>
      <p:sp>
        <p:nvSpPr>
          <p:cNvPr id="165" name="CustomShape 5"/>
          <p:cNvSpPr/>
          <p:nvPr/>
        </p:nvSpPr>
        <p:spPr>
          <a:xfrm>
            <a:off x="8077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DCC55BD-13D2-4F0A-9D9A-CF52AE1ED7DF}" type="slidenum">
              <a:rPr lang="en-IN" sz="1200" spc="-1">
                <a:solidFill>
                  <a:srgbClr val="8B8B8B"/>
                </a:solidFill>
                <a:uFill>
                  <a:solidFill>
                    <a:srgbClr val="FFFFFF"/>
                  </a:solidFill>
                </a:uFill>
                <a:latin typeface="Calibri"/>
              </a:rPr>
              <a:pPr algn="r">
                <a:lnSpc>
                  <a:spcPct val="100000"/>
                </a:lnSpc>
              </a:pPr>
              <a:t>15</a:t>
            </a:fld>
            <a:endParaRPr lang="en-IN" spc="-1">
              <a:solidFill>
                <a:srgbClr val="000000"/>
              </a:solidFill>
              <a:uFill>
                <a:solidFill>
                  <a:srgbClr val="FFFFFF"/>
                </a:solidFill>
              </a:uFill>
              <a:latin typeface="Arial"/>
            </a:endParaRPr>
          </a:p>
        </p:txBody>
      </p:sp>
      <p:graphicFrame>
        <p:nvGraphicFramePr>
          <p:cNvPr id="32" name="object 3">
            <a:extLst>
              <a:ext uri="{FF2B5EF4-FFF2-40B4-BE49-F238E27FC236}">
                <a16:creationId xmlns:a16="http://schemas.microsoft.com/office/drawing/2014/main" id="{4D658875-6909-797F-6160-5F61B95E4D09}"/>
              </a:ext>
            </a:extLst>
          </p:cNvPr>
          <p:cNvGraphicFramePr>
            <a:graphicFrameLocks noGrp="1"/>
          </p:cNvGraphicFramePr>
          <p:nvPr>
            <p:extLst>
              <p:ext uri="{D42A27DB-BD31-4B8C-83A1-F6EECF244321}">
                <p14:modId xmlns:p14="http://schemas.microsoft.com/office/powerpoint/2010/main" val="2330384120"/>
              </p:ext>
            </p:extLst>
          </p:nvPr>
        </p:nvGraphicFramePr>
        <p:xfrm>
          <a:off x="228600" y="1416960"/>
          <a:ext cx="11506199" cy="3665843"/>
        </p:xfrm>
        <a:graphic>
          <a:graphicData uri="http://schemas.openxmlformats.org/drawingml/2006/table">
            <a:tbl>
              <a:tblPr firstRow="1" bandRow="1">
                <a:tableStyleId>{2D5ABB26-0587-4C30-8999-92F81FD0307C}</a:tableStyleId>
              </a:tblPr>
              <a:tblGrid>
                <a:gridCol w="2148456">
                  <a:extLst>
                    <a:ext uri="{9D8B030D-6E8A-4147-A177-3AD203B41FA5}">
                      <a16:colId xmlns:a16="http://schemas.microsoft.com/office/drawing/2014/main" val="20000"/>
                    </a:ext>
                  </a:extLst>
                </a:gridCol>
                <a:gridCol w="647998">
                  <a:extLst>
                    <a:ext uri="{9D8B030D-6E8A-4147-A177-3AD203B41FA5}">
                      <a16:colId xmlns:a16="http://schemas.microsoft.com/office/drawing/2014/main" val="20001"/>
                    </a:ext>
                  </a:extLst>
                </a:gridCol>
                <a:gridCol w="623850">
                  <a:extLst>
                    <a:ext uri="{9D8B030D-6E8A-4147-A177-3AD203B41FA5}">
                      <a16:colId xmlns:a16="http://schemas.microsoft.com/office/drawing/2014/main" val="20002"/>
                    </a:ext>
                  </a:extLst>
                </a:gridCol>
                <a:gridCol w="599701">
                  <a:extLst>
                    <a:ext uri="{9D8B030D-6E8A-4147-A177-3AD203B41FA5}">
                      <a16:colId xmlns:a16="http://schemas.microsoft.com/office/drawing/2014/main" val="20003"/>
                    </a:ext>
                  </a:extLst>
                </a:gridCol>
                <a:gridCol w="587626">
                  <a:extLst>
                    <a:ext uri="{9D8B030D-6E8A-4147-A177-3AD203B41FA5}">
                      <a16:colId xmlns:a16="http://schemas.microsoft.com/office/drawing/2014/main" val="20004"/>
                    </a:ext>
                  </a:extLst>
                </a:gridCol>
                <a:gridCol w="551403">
                  <a:extLst>
                    <a:ext uri="{9D8B030D-6E8A-4147-A177-3AD203B41FA5}">
                      <a16:colId xmlns:a16="http://schemas.microsoft.com/office/drawing/2014/main" val="20005"/>
                    </a:ext>
                  </a:extLst>
                </a:gridCol>
                <a:gridCol w="575552">
                  <a:extLst>
                    <a:ext uri="{9D8B030D-6E8A-4147-A177-3AD203B41FA5}">
                      <a16:colId xmlns:a16="http://schemas.microsoft.com/office/drawing/2014/main" val="20006"/>
                    </a:ext>
                  </a:extLst>
                </a:gridCol>
                <a:gridCol w="575552">
                  <a:extLst>
                    <a:ext uri="{9D8B030D-6E8A-4147-A177-3AD203B41FA5}">
                      <a16:colId xmlns:a16="http://schemas.microsoft.com/office/drawing/2014/main" val="20007"/>
                    </a:ext>
                  </a:extLst>
                </a:gridCol>
                <a:gridCol w="599701">
                  <a:extLst>
                    <a:ext uri="{9D8B030D-6E8A-4147-A177-3AD203B41FA5}">
                      <a16:colId xmlns:a16="http://schemas.microsoft.com/office/drawing/2014/main" val="20008"/>
                    </a:ext>
                  </a:extLst>
                </a:gridCol>
                <a:gridCol w="587626">
                  <a:extLst>
                    <a:ext uri="{9D8B030D-6E8A-4147-A177-3AD203B41FA5}">
                      <a16:colId xmlns:a16="http://schemas.microsoft.com/office/drawing/2014/main" val="20009"/>
                    </a:ext>
                  </a:extLst>
                </a:gridCol>
                <a:gridCol w="635924">
                  <a:extLst>
                    <a:ext uri="{9D8B030D-6E8A-4147-A177-3AD203B41FA5}">
                      <a16:colId xmlns:a16="http://schemas.microsoft.com/office/drawing/2014/main" val="20010"/>
                    </a:ext>
                  </a:extLst>
                </a:gridCol>
                <a:gridCol w="672147">
                  <a:extLst>
                    <a:ext uri="{9D8B030D-6E8A-4147-A177-3AD203B41FA5}">
                      <a16:colId xmlns:a16="http://schemas.microsoft.com/office/drawing/2014/main" val="20011"/>
                    </a:ext>
                  </a:extLst>
                </a:gridCol>
                <a:gridCol w="647998">
                  <a:extLst>
                    <a:ext uri="{9D8B030D-6E8A-4147-A177-3AD203B41FA5}">
                      <a16:colId xmlns:a16="http://schemas.microsoft.com/office/drawing/2014/main" val="20012"/>
                    </a:ext>
                  </a:extLst>
                </a:gridCol>
                <a:gridCol w="696296">
                  <a:extLst>
                    <a:ext uri="{9D8B030D-6E8A-4147-A177-3AD203B41FA5}">
                      <a16:colId xmlns:a16="http://schemas.microsoft.com/office/drawing/2014/main" val="20013"/>
                    </a:ext>
                  </a:extLst>
                </a:gridCol>
                <a:gridCol w="696296">
                  <a:extLst>
                    <a:ext uri="{9D8B030D-6E8A-4147-A177-3AD203B41FA5}">
                      <a16:colId xmlns:a16="http://schemas.microsoft.com/office/drawing/2014/main" val="20014"/>
                    </a:ext>
                  </a:extLst>
                </a:gridCol>
                <a:gridCol w="660073">
                  <a:extLst>
                    <a:ext uri="{9D8B030D-6E8A-4147-A177-3AD203B41FA5}">
                      <a16:colId xmlns:a16="http://schemas.microsoft.com/office/drawing/2014/main" val="20015"/>
                    </a:ext>
                  </a:extLst>
                </a:gridCol>
              </a:tblGrid>
              <a:tr h="634778">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20"/>
                        </a:spcBef>
                      </a:pPr>
                      <a:endParaRPr sz="1250">
                        <a:latin typeface="Times New Roman"/>
                        <a:cs typeface="Times New Roman"/>
                      </a:endParaRPr>
                    </a:p>
                    <a:p>
                      <a:pPr marL="28575">
                        <a:lnSpc>
                          <a:spcPct val="100000"/>
                        </a:lnSpc>
                      </a:pPr>
                      <a:r>
                        <a:rPr sz="1000" spc="-10" dirty="0">
                          <a:latin typeface="Arial MT"/>
                          <a:cs typeface="Arial MT"/>
                        </a:rPr>
                        <a:t>Week</a:t>
                      </a:r>
                      <a:r>
                        <a:rPr sz="1000" spc="-50" dirty="0">
                          <a:latin typeface="Arial MT"/>
                          <a:cs typeface="Arial MT"/>
                        </a:rPr>
                        <a:t> </a:t>
                      </a:r>
                      <a:r>
                        <a:rPr sz="1000" dirty="0">
                          <a:latin typeface="Arial MT"/>
                          <a:cs typeface="Arial MT"/>
                        </a:rPr>
                        <a:t>1</a:t>
                      </a:r>
                      <a:endParaRPr sz="1000">
                        <a:latin typeface="Arial MT"/>
                        <a:cs typeface="Arial MT"/>
                      </a:endParaRPr>
                    </a:p>
                  </a:txBody>
                  <a:tcPr marL="0" marR="0" marT="25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20"/>
                        </a:spcBef>
                      </a:pPr>
                      <a:endParaRPr sz="1250">
                        <a:latin typeface="Times New Roman"/>
                        <a:cs typeface="Times New Roman"/>
                      </a:endParaRPr>
                    </a:p>
                    <a:p>
                      <a:pPr marL="28575">
                        <a:lnSpc>
                          <a:spcPct val="100000"/>
                        </a:lnSpc>
                      </a:pPr>
                      <a:r>
                        <a:rPr sz="1000" spc="-10" dirty="0">
                          <a:latin typeface="Arial MT"/>
                          <a:cs typeface="Arial MT"/>
                        </a:rPr>
                        <a:t>Week</a:t>
                      </a:r>
                      <a:r>
                        <a:rPr sz="1000" spc="-50" dirty="0">
                          <a:latin typeface="Arial MT"/>
                          <a:cs typeface="Arial MT"/>
                        </a:rPr>
                        <a:t> </a:t>
                      </a:r>
                      <a:r>
                        <a:rPr sz="1000" dirty="0">
                          <a:latin typeface="Arial MT"/>
                          <a:cs typeface="Arial MT"/>
                        </a:rPr>
                        <a:t>2</a:t>
                      </a:r>
                      <a:endParaRPr sz="1000">
                        <a:latin typeface="Arial MT"/>
                        <a:cs typeface="Arial MT"/>
                      </a:endParaRPr>
                    </a:p>
                  </a:txBody>
                  <a:tcPr marL="0" marR="0" marT="25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14935">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3</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05410">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4</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76835">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5</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95885">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6</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95885">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7</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14935">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8</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05410">
                        <a:lnSpc>
                          <a:spcPts val="1350"/>
                        </a:lnSpc>
                        <a:spcBef>
                          <a:spcPts val="30"/>
                        </a:spcBef>
                      </a:pPr>
                      <a:r>
                        <a:rPr sz="1000" spc="-20" dirty="0">
                          <a:latin typeface="Arial MT"/>
                          <a:cs typeface="Arial MT"/>
                        </a:rPr>
                        <a:t>W</a:t>
                      </a:r>
                      <a:r>
                        <a:rPr sz="1000" spc="-5" dirty="0">
                          <a:latin typeface="Arial MT"/>
                          <a:cs typeface="Arial MT"/>
                        </a:rPr>
                        <a:t>eek  </a:t>
                      </a:r>
                      <a:r>
                        <a:rPr sz="1000" dirty="0">
                          <a:latin typeface="Arial MT"/>
                          <a:cs typeface="Arial MT"/>
                        </a:rPr>
                        <a:t>9</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42875">
                        <a:lnSpc>
                          <a:spcPts val="1350"/>
                        </a:lnSpc>
                        <a:spcBef>
                          <a:spcPts val="30"/>
                        </a:spcBef>
                      </a:pPr>
                      <a:r>
                        <a:rPr sz="1000" spc="-20" dirty="0">
                          <a:latin typeface="Arial MT"/>
                          <a:cs typeface="Arial MT"/>
                        </a:rPr>
                        <a:t>W</a:t>
                      </a:r>
                      <a:r>
                        <a:rPr sz="1000" spc="-5" dirty="0">
                          <a:latin typeface="Arial MT"/>
                          <a:cs typeface="Arial MT"/>
                        </a:rPr>
                        <a:t>eek  10</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71450">
                        <a:lnSpc>
                          <a:spcPts val="1350"/>
                        </a:lnSpc>
                        <a:spcBef>
                          <a:spcPts val="30"/>
                        </a:spcBef>
                      </a:pPr>
                      <a:r>
                        <a:rPr sz="1000" spc="-20" dirty="0">
                          <a:latin typeface="Arial MT"/>
                          <a:cs typeface="Arial MT"/>
                        </a:rPr>
                        <a:t>W</a:t>
                      </a:r>
                      <a:r>
                        <a:rPr sz="1000" spc="-5" dirty="0">
                          <a:latin typeface="Arial MT"/>
                          <a:cs typeface="Arial MT"/>
                        </a:rPr>
                        <a:t>eek  </a:t>
                      </a:r>
                      <a:r>
                        <a:rPr sz="1000" spc="-40" dirty="0">
                          <a:latin typeface="Arial MT"/>
                          <a:cs typeface="Arial MT"/>
                        </a:rPr>
                        <a:t>11</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52400">
                        <a:lnSpc>
                          <a:spcPts val="1350"/>
                        </a:lnSpc>
                        <a:spcBef>
                          <a:spcPts val="30"/>
                        </a:spcBef>
                      </a:pPr>
                      <a:r>
                        <a:rPr sz="1000" spc="-20" dirty="0">
                          <a:latin typeface="Arial MT"/>
                          <a:cs typeface="Arial MT"/>
                        </a:rPr>
                        <a:t>W</a:t>
                      </a:r>
                      <a:r>
                        <a:rPr sz="1000" spc="-5" dirty="0">
                          <a:latin typeface="Arial MT"/>
                          <a:cs typeface="Arial MT"/>
                        </a:rPr>
                        <a:t>eek  12</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90500">
                        <a:lnSpc>
                          <a:spcPts val="1350"/>
                        </a:lnSpc>
                        <a:spcBef>
                          <a:spcPts val="30"/>
                        </a:spcBef>
                      </a:pPr>
                      <a:r>
                        <a:rPr sz="1000" spc="-20" dirty="0">
                          <a:latin typeface="Arial MT"/>
                          <a:cs typeface="Arial MT"/>
                        </a:rPr>
                        <a:t>W</a:t>
                      </a:r>
                      <a:r>
                        <a:rPr sz="1000" spc="-5" dirty="0">
                          <a:latin typeface="Arial MT"/>
                          <a:cs typeface="Arial MT"/>
                        </a:rPr>
                        <a:t>eek  13</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75" marR="190500">
                        <a:lnSpc>
                          <a:spcPts val="1350"/>
                        </a:lnSpc>
                        <a:spcBef>
                          <a:spcPts val="30"/>
                        </a:spcBef>
                      </a:pPr>
                      <a:r>
                        <a:rPr sz="1000" spc="-20" dirty="0">
                          <a:latin typeface="Arial MT"/>
                          <a:cs typeface="Arial MT"/>
                        </a:rPr>
                        <a:t>W</a:t>
                      </a:r>
                      <a:r>
                        <a:rPr sz="1000" spc="-5" dirty="0">
                          <a:latin typeface="Arial MT"/>
                          <a:cs typeface="Arial MT"/>
                        </a:rPr>
                        <a:t>eek  14</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7940" marR="161925">
                        <a:lnSpc>
                          <a:spcPts val="1350"/>
                        </a:lnSpc>
                        <a:spcBef>
                          <a:spcPts val="30"/>
                        </a:spcBef>
                      </a:pPr>
                      <a:r>
                        <a:rPr sz="1000" spc="-20" dirty="0">
                          <a:latin typeface="Arial MT"/>
                          <a:cs typeface="Arial MT"/>
                        </a:rPr>
                        <a:t>W</a:t>
                      </a:r>
                      <a:r>
                        <a:rPr sz="1000" spc="-5" dirty="0">
                          <a:latin typeface="Arial MT"/>
                          <a:cs typeface="Arial MT"/>
                        </a:rPr>
                        <a:t>eek  15</a:t>
                      </a:r>
                      <a:endParaRPr sz="1000">
                        <a:latin typeface="Arial MT"/>
                        <a:cs typeface="Arial MT"/>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603039">
                <a:tc>
                  <a:txBody>
                    <a:bodyPr/>
                    <a:lstStyle/>
                    <a:p>
                      <a:pPr marL="28575">
                        <a:lnSpc>
                          <a:spcPct val="100000"/>
                        </a:lnSpc>
                        <a:spcBef>
                          <a:spcPts val="110"/>
                        </a:spcBef>
                      </a:pPr>
                      <a:r>
                        <a:rPr sz="900" spc="-5" dirty="0">
                          <a:latin typeface="Arial MT"/>
                          <a:cs typeface="Arial MT"/>
                        </a:rPr>
                        <a:t>Developing</a:t>
                      </a:r>
                      <a:r>
                        <a:rPr sz="900" spc="-30" dirty="0">
                          <a:latin typeface="Arial MT"/>
                          <a:cs typeface="Arial MT"/>
                        </a:rPr>
                        <a:t> </a:t>
                      </a:r>
                      <a:r>
                        <a:rPr sz="900" spc="-5" dirty="0">
                          <a:latin typeface="Arial MT"/>
                          <a:cs typeface="Arial MT"/>
                        </a:rPr>
                        <a:t>the</a:t>
                      </a:r>
                      <a:r>
                        <a:rPr sz="900" spc="-25" dirty="0">
                          <a:latin typeface="Arial MT"/>
                          <a:cs typeface="Arial MT"/>
                        </a:rPr>
                        <a:t> </a:t>
                      </a:r>
                      <a:r>
                        <a:rPr sz="900" spc="-5" dirty="0">
                          <a:latin typeface="Arial MT"/>
                          <a:cs typeface="Arial MT"/>
                        </a:rPr>
                        <a:t>Hardware</a:t>
                      </a:r>
                      <a:r>
                        <a:rPr sz="900" spc="-25" dirty="0">
                          <a:latin typeface="Arial MT"/>
                          <a:cs typeface="Arial MT"/>
                        </a:rPr>
                        <a:t> </a:t>
                      </a:r>
                      <a:r>
                        <a:rPr sz="900" spc="-5" dirty="0">
                          <a:latin typeface="Arial MT"/>
                          <a:cs typeface="Arial MT"/>
                        </a:rPr>
                        <a:t>parts</a:t>
                      </a:r>
                      <a:endParaRPr sz="900" dirty="0">
                        <a:latin typeface="Arial MT"/>
                        <a:cs typeface="Arial MT"/>
                      </a:endParaRPr>
                    </a:p>
                    <a:p>
                      <a:pPr marL="28575">
                        <a:lnSpc>
                          <a:spcPct val="100000"/>
                        </a:lnSpc>
                        <a:spcBef>
                          <a:spcPts val="200"/>
                        </a:spcBef>
                      </a:pPr>
                      <a:r>
                        <a:rPr sz="900" spc="-5" dirty="0">
                          <a:latin typeface="Arial MT"/>
                          <a:cs typeface="Arial MT"/>
                        </a:rPr>
                        <a:t>fixing</a:t>
                      </a:r>
                      <a:r>
                        <a:rPr sz="900" spc="-50" dirty="0">
                          <a:latin typeface="Arial MT"/>
                          <a:cs typeface="Arial MT"/>
                        </a:rPr>
                        <a:t> </a:t>
                      </a:r>
                      <a:r>
                        <a:rPr sz="900" dirty="0">
                          <a:latin typeface="Arial MT"/>
                          <a:cs typeface="Arial MT"/>
                        </a:rPr>
                        <a:t>components</a:t>
                      </a:r>
                    </a:p>
                  </a:txBody>
                  <a:tcPr marL="0" marR="0" marT="13970"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solidFill>
                      <a:srgbClr val="980000"/>
                    </a:solidFill>
                  </a:tcPr>
                </a:tc>
                <a:tc>
                  <a:txBody>
                    <a:bodyPr/>
                    <a:lstStyle/>
                    <a:p>
                      <a:pPr>
                        <a:lnSpc>
                          <a:spcPct val="100000"/>
                        </a:lnSpc>
                      </a:pPr>
                      <a:endParaRPr sz="9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0002"/>
                  </a:ext>
                </a:extLst>
              </a:tr>
              <a:tr h="952167">
                <a:tc>
                  <a:txBody>
                    <a:bodyPr/>
                    <a:lstStyle/>
                    <a:p>
                      <a:pPr marL="28575" marR="102235">
                        <a:lnSpc>
                          <a:spcPct val="118100"/>
                        </a:lnSpc>
                        <a:spcBef>
                          <a:spcPts val="290"/>
                        </a:spcBef>
                      </a:pPr>
                      <a:r>
                        <a:rPr sz="900" spc="-5" dirty="0">
                          <a:latin typeface="Arial MT"/>
                          <a:cs typeface="Arial MT"/>
                        </a:rPr>
                        <a:t>Creating web page and adding </a:t>
                      </a:r>
                      <a:r>
                        <a:rPr sz="900" spc="-235" dirty="0">
                          <a:latin typeface="Arial MT"/>
                          <a:cs typeface="Arial MT"/>
                        </a:rPr>
                        <a:t> </a:t>
                      </a:r>
                      <a:r>
                        <a:rPr sz="900" spc="-5" dirty="0">
                          <a:latin typeface="Arial MT"/>
                          <a:cs typeface="Arial MT"/>
                        </a:rPr>
                        <a:t>the details of the items and </a:t>
                      </a:r>
                      <a:r>
                        <a:rPr sz="900" dirty="0">
                          <a:latin typeface="Arial MT"/>
                          <a:cs typeface="Arial MT"/>
                        </a:rPr>
                        <a:t> vending</a:t>
                      </a:r>
                      <a:r>
                        <a:rPr sz="900" spc="-15" dirty="0">
                          <a:latin typeface="Arial MT"/>
                          <a:cs typeface="Arial MT"/>
                        </a:rPr>
                        <a:t> </a:t>
                      </a:r>
                      <a:r>
                        <a:rPr sz="900" dirty="0">
                          <a:latin typeface="Arial MT"/>
                          <a:cs typeface="Arial MT"/>
                        </a:rPr>
                        <a:t>machine</a:t>
                      </a:r>
                      <a:r>
                        <a:rPr sz="900" spc="-15" dirty="0">
                          <a:latin typeface="Arial MT"/>
                          <a:cs typeface="Arial MT"/>
                        </a:rPr>
                        <a:t> </a:t>
                      </a:r>
                      <a:r>
                        <a:rPr sz="900" spc="-5" dirty="0">
                          <a:latin typeface="Arial MT"/>
                          <a:cs typeface="Arial MT"/>
                        </a:rPr>
                        <a:t>details</a:t>
                      </a:r>
                      <a:endParaRPr sz="900">
                        <a:latin typeface="Arial MT"/>
                        <a:cs typeface="Arial MT"/>
                      </a:endParaRPr>
                    </a:p>
                  </a:txBody>
                  <a:tcPr marL="0" marR="0" marT="368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FFFF"/>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872820">
                <a:tc>
                  <a:txBody>
                    <a:bodyPr/>
                    <a:lstStyle/>
                    <a:p>
                      <a:pPr marL="28575">
                        <a:lnSpc>
                          <a:spcPct val="100000"/>
                        </a:lnSpc>
                        <a:spcBef>
                          <a:spcPts val="115"/>
                        </a:spcBef>
                      </a:pPr>
                      <a:r>
                        <a:rPr sz="900" spc="-5" dirty="0">
                          <a:latin typeface="Arial MT"/>
                          <a:cs typeface="Arial MT"/>
                        </a:rPr>
                        <a:t>Creating</a:t>
                      </a:r>
                      <a:r>
                        <a:rPr sz="900" spc="-30" dirty="0">
                          <a:latin typeface="Arial MT"/>
                          <a:cs typeface="Arial MT"/>
                        </a:rPr>
                        <a:t> </a:t>
                      </a:r>
                      <a:r>
                        <a:rPr sz="900" dirty="0">
                          <a:latin typeface="Arial MT"/>
                          <a:cs typeface="Arial MT"/>
                        </a:rPr>
                        <a:t>a</a:t>
                      </a:r>
                      <a:r>
                        <a:rPr sz="900" spc="-25" dirty="0">
                          <a:latin typeface="Arial MT"/>
                          <a:cs typeface="Arial MT"/>
                        </a:rPr>
                        <a:t> </a:t>
                      </a:r>
                      <a:r>
                        <a:rPr sz="900" spc="-10" dirty="0">
                          <a:latin typeface="Arial MT"/>
                          <a:cs typeface="Arial MT"/>
                        </a:rPr>
                        <a:t>Web</a:t>
                      </a:r>
                      <a:r>
                        <a:rPr sz="900" spc="-25" dirty="0">
                          <a:latin typeface="Arial MT"/>
                          <a:cs typeface="Arial MT"/>
                        </a:rPr>
                        <a:t> </a:t>
                      </a:r>
                      <a:r>
                        <a:rPr sz="900" spc="-5" dirty="0">
                          <a:latin typeface="Arial MT"/>
                          <a:cs typeface="Arial MT"/>
                        </a:rPr>
                        <a:t>applications</a:t>
                      </a:r>
                      <a:endParaRPr sz="900">
                        <a:latin typeface="Arial MT"/>
                        <a:cs typeface="Arial MT"/>
                      </a:endParaRPr>
                    </a:p>
                    <a:p>
                      <a:pPr marL="28575">
                        <a:lnSpc>
                          <a:spcPct val="100000"/>
                        </a:lnSpc>
                        <a:spcBef>
                          <a:spcPts val="195"/>
                        </a:spcBef>
                      </a:pPr>
                      <a:r>
                        <a:rPr sz="900" spc="-5" dirty="0">
                          <a:latin typeface="Arial MT"/>
                          <a:cs typeface="Arial MT"/>
                        </a:rPr>
                        <a:t>And</a:t>
                      </a:r>
                      <a:endParaRPr sz="900">
                        <a:latin typeface="Arial MT"/>
                        <a:cs typeface="Arial MT"/>
                      </a:endParaRPr>
                    </a:p>
                    <a:p>
                      <a:pPr marL="28575">
                        <a:lnSpc>
                          <a:spcPct val="100000"/>
                        </a:lnSpc>
                        <a:spcBef>
                          <a:spcPts val="195"/>
                        </a:spcBef>
                      </a:pPr>
                      <a:r>
                        <a:rPr sz="900" spc="-5" dirty="0">
                          <a:latin typeface="Arial MT"/>
                          <a:cs typeface="Arial MT"/>
                        </a:rPr>
                        <a:t>Connecting</a:t>
                      </a:r>
                      <a:r>
                        <a:rPr sz="900" spc="-25" dirty="0">
                          <a:latin typeface="Arial MT"/>
                          <a:cs typeface="Arial MT"/>
                        </a:rPr>
                        <a:t> </a:t>
                      </a:r>
                      <a:r>
                        <a:rPr sz="900" spc="-5" dirty="0">
                          <a:latin typeface="Arial MT"/>
                          <a:cs typeface="Arial MT"/>
                        </a:rPr>
                        <a:t>it</a:t>
                      </a:r>
                      <a:r>
                        <a:rPr sz="900" spc="-20" dirty="0">
                          <a:latin typeface="Arial MT"/>
                          <a:cs typeface="Arial MT"/>
                        </a:rPr>
                        <a:t> </a:t>
                      </a:r>
                      <a:r>
                        <a:rPr sz="900" spc="-5" dirty="0">
                          <a:latin typeface="Arial MT"/>
                          <a:cs typeface="Arial MT"/>
                        </a:rPr>
                        <a:t>to</a:t>
                      </a:r>
                      <a:r>
                        <a:rPr sz="900" spc="-20" dirty="0">
                          <a:latin typeface="Arial MT"/>
                          <a:cs typeface="Arial MT"/>
                        </a:rPr>
                        <a:t> </a:t>
                      </a:r>
                      <a:r>
                        <a:rPr sz="900" spc="-5" dirty="0">
                          <a:latin typeface="Arial MT"/>
                          <a:cs typeface="Arial MT"/>
                        </a:rPr>
                        <a:t>the</a:t>
                      </a:r>
                      <a:r>
                        <a:rPr sz="900" spc="-20" dirty="0">
                          <a:latin typeface="Arial MT"/>
                          <a:cs typeface="Arial MT"/>
                        </a:rPr>
                        <a:t> </a:t>
                      </a:r>
                      <a:r>
                        <a:rPr sz="900" spc="-5" dirty="0">
                          <a:latin typeface="Arial MT"/>
                          <a:cs typeface="Arial MT"/>
                        </a:rPr>
                        <a:t>hardware</a:t>
                      </a:r>
                      <a:endParaRPr sz="900">
                        <a:latin typeface="Arial MT"/>
                        <a:cs typeface="Arial MT"/>
                      </a:endParaRPr>
                    </a:p>
                  </a:txBody>
                  <a:tcPr marL="0" marR="0" marT="146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0000"/>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0000"/>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0000"/>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0000"/>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0000"/>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603039">
                <a:tc>
                  <a:txBody>
                    <a:bodyPr/>
                    <a:lstStyle/>
                    <a:p>
                      <a:pPr marL="28575">
                        <a:lnSpc>
                          <a:spcPct val="100000"/>
                        </a:lnSpc>
                        <a:spcBef>
                          <a:spcPts val="115"/>
                        </a:spcBef>
                      </a:pPr>
                      <a:r>
                        <a:rPr sz="900" spc="-5" dirty="0">
                          <a:latin typeface="Arial MT"/>
                          <a:cs typeface="Arial MT"/>
                        </a:rPr>
                        <a:t>testing</a:t>
                      </a:r>
                      <a:r>
                        <a:rPr sz="900" spc="-20" dirty="0">
                          <a:latin typeface="Arial MT"/>
                          <a:cs typeface="Arial MT"/>
                        </a:rPr>
                        <a:t> </a:t>
                      </a:r>
                      <a:r>
                        <a:rPr sz="900" spc="-5" dirty="0">
                          <a:latin typeface="Arial MT"/>
                          <a:cs typeface="Arial MT"/>
                        </a:rPr>
                        <a:t>the</a:t>
                      </a:r>
                      <a:r>
                        <a:rPr sz="900" spc="-15" dirty="0">
                          <a:latin typeface="Arial MT"/>
                          <a:cs typeface="Arial MT"/>
                        </a:rPr>
                        <a:t> </a:t>
                      </a:r>
                      <a:r>
                        <a:rPr sz="900" spc="-5" dirty="0">
                          <a:latin typeface="Arial MT"/>
                          <a:cs typeface="Arial MT"/>
                        </a:rPr>
                        <a:t>Product</a:t>
                      </a:r>
                      <a:r>
                        <a:rPr sz="900" spc="-20" dirty="0">
                          <a:latin typeface="Arial MT"/>
                          <a:cs typeface="Arial MT"/>
                        </a:rPr>
                        <a:t> </a:t>
                      </a:r>
                      <a:r>
                        <a:rPr sz="900" spc="-5" dirty="0">
                          <a:latin typeface="Arial MT"/>
                          <a:cs typeface="Arial MT"/>
                        </a:rPr>
                        <a:t>and</a:t>
                      </a:r>
                      <a:r>
                        <a:rPr sz="900" spc="-15" dirty="0">
                          <a:latin typeface="Arial MT"/>
                          <a:cs typeface="Arial MT"/>
                        </a:rPr>
                        <a:t> </a:t>
                      </a:r>
                      <a:r>
                        <a:rPr sz="900" spc="-5" dirty="0">
                          <a:latin typeface="Arial MT"/>
                          <a:cs typeface="Arial MT"/>
                        </a:rPr>
                        <a:t>fixing</a:t>
                      </a:r>
                      <a:r>
                        <a:rPr sz="900" spc="-20" dirty="0">
                          <a:latin typeface="Arial MT"/>
                          <a:cs typeface="Arial MT"/>
                        </a:rPr>
                        <a:t> </a:t>
                      </a:r>
                      <a:r>
                        <a:rPr sz="900" spc="-5" dirty="0">
                          <a:latin typeface="Arial MT"/>
                          <a:cs typeface="Arial MT"/>
                        </a:rPr>
                        <a:t>all</a:t>
                      </a:r>
                      <a:endParaRPr sz="900">
                        <a:latin typeface="Arial MT"/>
                        <a:cs typeface="Arial MT"/>
                      </a:endParaRPr>
                    </a:p>
                    <a:p>
                      <a:pPr marL="28575">
                        <a:lnSpc>
                          <a:spcPct val="100000"/>
                        </a:lnSpc>
                        <a:spcBef>
                          <a:spcPts val="195"/>
                        </a:spcBef>
                      </a:pPr>
                      <a:r>
                        <a:rPr sz="900" spc="-5" dirty="0">
                          <a:latin typeface="Arial MT"/>
                          <a:cs typeface="Arial MT"/>
                        </a:rPr>
                        <a:t>the</a:t>
                      </a:r>
                      <a:r>
                        <a:rPr sz="900" spc="-50" dirty="0">
                          <a:latin typeface="Arial MT"/>
                          <a:cs typeface="Arial MT"/>
                        </a:rPr>
                        <a:t> </a:t>
                      </a:r>
                      <a:r>
                        <a:rPr sz="900" spc="-5" dirty="0">
                          <a:latin typeface="Arial MT"/>
                          <a:cs typeface="Arial MT"/>
                        </a:rPr>
                        <a:t>problems</a:t>
                      </a:r>
                      <a:endParaRPr sz="900">
                        <a:latin typeface="Arial MT"/>
                        <a:cs typeface="Arial MT"/>
                      </a:endParaRPr>
                    </a:p>
                  </a:txBody>
                  <a:tcPr marL="0" marR="0" marT="146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E499"/>
                    </a:solidFill>
                  </a:tcPr>
                </a:tc>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E499"/>
                    </a:solidFill>
                  </a:tcPr>
                </a:tc>
                <a:tc>
                  <a:txBody>
                    <a:bodyPr/>
                    <a:lstStyle/>
                    <a:p>
                      <a:pPr>
                        <a:lnSpc>
                          <a:spcPct val="100000"/>
                        </a:lnSpc>
                      </a:pPr>
                      <a:endParaRPr sz="9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E499"/>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066800"/>
            <a:ext cx="11506200" cy="5632311"/>
          </a:xfrm>
          <a:prstGeom prst="rect">
            <a:avLst/>
          </a:prstGeom>
          <a:noFill/>
        </p:spPr>
        <p:txBody>
          <a:bodyPr wrap="square" rtlCol="0">
            <a:spAutoFit/>
          </a:bodyPr>
          <a:lstStyle/>
          <a:p>
            <a:pPr marL="342900" lvl="0" indent="-342900">
              <a:buFont typeface="+mj-lt"/>
              <a:buAutoNum type="arabicPeriod"/>
            </a:pPr>
            <a:r>
              <a:rPr lang="en-US" dirty="0"/>
              <a:t>Z. Qing and Y. </a:t>
            </a:r>
            <a:r>
              <a:rPr lang="en-US" dirty="0" err="1"/>
              <a:t>Pu</a:t>
            </a:r>
            <a:r>
              <a:rPr lang="en-US" dirty="0"/>
              <a:t>, "Research and application on vending machine data integration based on EPC system," </a:t>
            </a:r>
            <a:r>
              <a:rPr lang="en-US" i="1" dirty="0"/>
              <a:t>2011 International Conference on Consumer Electronics, Communications and Networks (</a:t>
            </a:r>
            <a:r>
              <a:rPr lang="en-US" i="1" dirty="0" err="1"/>
              <a:t>CECNet</a:t>
            </a:r>
            <a:r>
              <a:rPr lang="en-US" i="1" dirty="0"/>
              <a:t>)</a:t>
            </a:r>
            <a:r>
              <a:rPr lang="en-US" dirty="0"/>
              <a:t>, </a:t>
            </a:r>
            <a:r>
              <a:rPr lang="en-US" dirty="0" err="1"/>
              <a:t>Xianning</a:t>
            </a:r>
            <a:r>
              <a:rPr lang="en-US" dirty="0"/>
              <a:t>, China, 2011, pp. 4304-4306, </a:t>
            </a:r>
            <a:r>
              <a:rPr lang="en-US" dirty="0" err="1"/>
              <a:t>doi</a:t>
            </a:r>
            <a:r>
              <a:rPr lang="en-US" dirty="0"/>
              <a:t>: 10.1109/CECNET.2011.5768255.</a:t>
            </a:r>
          </a:p>
          <a:p>
            <a:pPr marL="342900" lvl="0" indent="-342900">
              <a:buFont typeface="+mj-lt"/>
              <a:buAutoNum type="arabicPeriod"/>
            </a:pPr>
            <a:r>
              <a:rPr lang="en-US" dirty="0"/>
              <a:t>V. P. Semenov, V. V. </a:t>
            </a:r>
            <a:r>
              <a:rPr lang="en-US" dirty="0" err="1"/>
              <a:t>Chernokulsky</a:t>
            </a:r>
            <a:r>
              <a:rPr lang="en-US" dirty="0"/>
              <a:t> and N. V. </a:t>
            </a:r>
            <a:r>
              <a:rPr lang="en-US" dirty="0" err="1"/>
              <a:t>Razmochaeva</a:t>
            </a:r>
            <a:r>
              <a:rPr lang="en-US" dirty="0"/>
              <a:t>, "The cashless payment device for vending machines — Import substitution in the sphere of vending," 2017 International Conference "Quality </a:t>
            </a:r>
            <a:r>
              <a:rPr lang="en-US" dirty="0" err="1"/>
              <a:t>Management,Transport</a:t>
            </a:r>
            <a:r>
              <a:rPr lang="en-US" dirty="0"/>
              <a:t> and Information Security, Information Technologies" (IT&amp;QM&amp;IS), St. Petersburg, Russia, 2017, pp. 798-801, </a:t>
            </a:r>
            <a:r>
              <a:rPr lang="en-US" dirty="0" err="1"/>
              <a:t>doi</a:t>
            </a:r>
            <a:r>
              <a:rPr lang="en-US" dirty="0"/>
              <a:t>: 10.1109/ITMQIS.2017.8085948.</a:t>
            </a:r>
          </a:p>
          <a:p>
            <a:pPr marL="342900" lvl="0" indent="-342900">
              <a:buFont typeface="+mj-lt"/>
              <a:buAutoNum type="arabicPeriod"/>
            </a:pPr>
            <a:r>
              <a:rPr lang="en-US" dirty="0"/>
              <a:t>S. M. S. </a:t>
            </a:r>
            <a:r>
              <a:rPr lang="en-US" dirty="0" err="1"/>
              <a:t>Arifin</a:t>
            </a:r>
            <a:r>
              <a:rPr lang="en-US" dirty="0"/>
              <a:t> et al., "Smart vending machine based on SMS gateway for general transactions," 2017 15th International Conference on Quality in Research (</a:t>
            </a:r>
            <a:r>
              <a:rPr lang="en-US" dirty="0" err="1"/>
              <a:t>QiR</a:t>
            </a:r>
            <a:r>
              <a:rPr lang="en-US" dirty="0"/>
              <a:t>) : International Symposium on Electrical and Computer Engineering, Nusa </a:t>
            </a:r>
            <a:r>
              <a:rPr lang="en-US" dirty="0" err="1"/>
              <a:t>Dua</a:t>
            </a:r>
            <a:r>
              <a:rPr lang="en-US" dirty="0"/>
              <a:t>, Bali, Indonesia, 2017, pp. 34-39, </a:t>
            </a:r>
            <a:r>
              <a:rPr lang="en-US" dirty="0" err="1"/>
              <a:t>doi</a:t>
            </a:r>
            <a:r>
              <a:rPr lang="en-US" dirty="0"/>
              <a:t>: 10.1109/QIR.2017.8168447.</a:t>
            </a:r>
          </a:p>
          <a:p>
            <a:pPr marL="342900" lvl="0" indent="-342900">
              <a:buFont typeface="+mj-lt"/>
              <a:buAutoNum type="arabicPeriod"/>
            </a:pPr>
            <a:r>
              <a:rPr lang="en-US" dirty="0"/>
              <a:t>D. </a:t>
            </a:r>
            <a:r>
              <a:rPr lang="en-US" dirty="0" err="1"/>
              <a:t>Wibowo</a:t>
            </a:r>
            <a:r>
              <a:rPr lang="en-US" dirty="0"/>
              <a:t> and F. </a:t>
            </a:r>
            <a:r>
              <a:rPr lang="en-US" dirty="0" err="1"/>
              <a:t>Fahmi</a:t>
            </a:r>
            <a:r>
              <a:rPr lang="en-US" dirty="0"/>
              <a:t>, "Contactless and Cashless Smart Vending Machine Integrated with Mobile Device," 2021 5th International Conference on Electrical, Telecommunication and Computer Engineering (ELTICOM), Medan, Indonesia, 2021, pp. 146-151, </a:t>
            </a:r>
            <a:r>
              <a:rPr lang="en-US" dirty="0" err="1"/>
              <a:t>doi</a:t>
            </a:r>
            <a:r>
              <a:rPr lang="en-US" dirty="0"/>
              <a:t>: 10.1109/ELTICOM53303.2021.9590103.</a:t>
            </a:r>
          </a:p>
          <a:p>
            <a:pPr marL="342900" lvl="0" indent="-342900">
              <a:buFont typeface="+mj-lt"/>
              <a:buAutoNum type="arabicPeriod"/>
            </a:pPr>
            <a:r>
              <a:rPr lang="en-US" dirty="0"/>
              <a:t>M. W. </a:t>
            </a:r>
            <a:r>
              <a:rPr lang="en-US" dirty="0" err="1"/>
              <a:t>Asyhari</a:t>
            </a:r>
            <a:r>
              <a:rPr lang="en-US" dirty="0"/>
              <a:t>, R. </a:t>
            </a:r>
            <a:r>
              <a:rPr lang="en-US" dirty="0" err="1"/>
              <a:t>Sigit</a:t>
            </a:r>
            <a:r>
              <a:rPr lang="en-US" dirty="0"/>
              <a:t> and S. </a:t>
            </a:r>
            <a:r>
              <a:rPr lang="en-US" dirty="0" err="1"/>
              <a:t>Sukaridhoto</a:t>
            </a:r>
            <a:r>
              <a:rPr lang="en-US" dirty="0"/>
              <a:t>, "Vending Machine Monitoring System Integrated with </a:t>
            </a:r>
            <a:r>
              <a:rPr lang="en-US" dirty="0" err="1"/>
              <a:t>Webserver</a:t>
            </a:r>
            <a:r>
              <a:rPr lang="en-US" dirty="0"/>
              <a:t>," 2019 International Electronics Symposium (IES), Surabaya, Indonesia, 2019, pp. 556-559, </a:t>
            </a:r>
            <a:r>
              <a:rPr lang="en-US" dirty="0" err="1"/>
              <a:t>doi</a:t>
            </a:r>
            <a:r>
              <a:rPr lang="en-US" dirty="0"/>
              <a:t>: 10.1109/ELECSYM.2019.8901588. </a:t>
            </a:r>
          </a:p>
          <a:p>
            <a:pPr marL="342900" lvl="0" indent="-342900">
              <a:buFont typeface="+mj-lt"/>
              <a:buAutoNum type="arabicPeriod"/>
            </a:pPr>
            <a:r>
              <a:rPr lang="en-US" dirty="0"/>
              <a:t>Y. -B. Park and S. -J. Yoon, "A comparison study of stock-out policies in vending machine systems," 2011 2nd      International Conference on Engineering and Industries (ICEI), </a:t>
            </a:r>
            <a:r>
              <a:rPr lang="en-US" dirty="0" err="1"/>
              <a:t>Seogwipo</a:t>
            </a:r>
            <a:r>
              <a:rPr lang="en-US" dirty="0"/>
              <a:t>, Korea (South), 2011, pp. 1-4.</a:t>
            </a:r>
          </a:p>
          <a:p>
            <a:pPr lvl="0"/>
            <a:endParaRPr lang="en-US" dirty="0"/>
          </a:p>
          <a:p>
            <a:endParaRPr lang="en-US" dirty="0"/>
          </a:p>
        </p:txBody>
      </p:sp>
      <p:sp>
        <p:nvSpPr>
          <p:cNvPr id="3" name="CustomShape 1"/>
          <p:cNvSpPr/>
          <p:nvPr/>
        </p:nvSpPr>
        <p:spPr>
          <a:xfrm>
            <a:off x="2362080" y="274680"/>
            <a:ext cx="7314480" cy="10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000" u="sng" spc="-1" dirty="0">
                <a:solidFill>
                  <a:srgbClr val="000000"/>
                </a:solidFill>
                <a:uFill>
                  <a:solidFill>
                    <a:srgbClr val="FFFFFF"/>
                  </a:solidFill>
                </a:uFill>
                <a:latin typeface="Calibri"/>
              </a:rPr>
              <a:t>References </a:t>
            </a:r>
            <a:endParaRPr lang="en-IN" spc="-1" dirty="0">
              <a:solidFill>
                <a:srgbClr val="000000"/>
              </a:solidFill>
              <a:uFill>
                <a:solidFill>
                  <a:srgbClr val="FFFFFF"/>
                </a:solidFill>
              </a:uFill>
              <a:latin typeface="Arial"/>
            </a:endParaRPr>
          </a:p>
        </p:txBody>
      </p:sp>
      <p:pic>
        <p:nvPicPr>
          <p:cNvPr id="4" name="Picture 3"/>
          <p:cNvPicPr/>
          <p:nvPr/>
        </p:nvPicPr>
        <p:blipFill>
          <a:blip r:embed="rId2">
            <a:lum bright="20000"/>
          </a:blip>
          <a:stretch/>
        </p:blipFill>
        <p:spPr>
          <a:xfrm>
            <a:off x="76200" y="0"/>
            <a:ext cx="1142280" cy="1142280"/>
          </a:xfrm>
          <a:prstGeom prst="rect">
            <a:avLst/>
          </a:prstGeom>
          <a:ln w="9360">
            <a:noFill/>
          </a:ln>
        </p:spPr>
      </p:pic>
      <p:pic>
        <p:nvPicPr>
          <p:cNvPr id="5" name="Picture 5"/>
          <p:cNvPicPr/>
          <p:nvPr/>
        </p:nvPicPr>
        <p:blipFill>
          <a:blip r:embed="rId3"/>
          <a:stretch/>
        </p:blipFill>
        <p:spPr>
          <a:xfrm>
            <a:off x="11126040" y="0"/>
            <a:ext cx="1065960" cy="1065960"/>
          </a:xfrm>
          <a:prstGeom prst="rect">
            <a:avLst/>
          </a:prstGeom>
          <a:ln w="936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078468"/>
            <a:ext cx="11506200" cy="3970318"/>
          </a:xfrm>
          <a:prstGeom prst="rect">
            <a:avLst/>
          </a:prstGeom>
          <a:noFill/>
        </p:spPr>
        <p:txBody>
          <a:bodyPr wrap="square" rtlCol="0">
            <a:spAutoFit/>
          </a:bodyPr>
          <a:lstStyle/>
          <a:p>
            <a:pPr marL="342900" lvl="0" indent="-342900"/>
            <a:r>
              <a:rPr lang="en-US" dirty="0"/>
              <a:t>7.  M. </a:t>
            </a:r>
            <a:r>
              <a:rPr lang="en-US" dirty="0" err="1"/>
              <a:t>Suthar</a:t>
            </a:r>
            <a:r>
              <a:rPr lang="en-US" dirty="0"/>
              <a:t>, "A Novel Implementation of FPGA Based Smart Vending Machine," </a:t>
            </a:r>
            <a:r>
              <a:rPr lang="en-US" i="1" dirty="0"/>
              <a:t>2021 IEEE International Conference on Technology, Research, and Innovation for Betterment of Society (TRIBES)</a:t>
            </a:r>
            <a:r>
              <a:rPr lang="en-US" dirty="0"/>
              <a:t>, Raipur, India, 2021, pp. 1-6, </a:t>
            </a:r>
            <a:r>
              <a:rPr lang="en-US" dirty="0" err="1"/>
              <a:t>doi</a:t>
            </a:r>
            <a:r>
              <a:rPr lang="en-US" dirty="0"/>
              <a:t>: 10.1109/TRIBES52498.2021.9751636.</a:t>
            </a:r>
          </a:p>
          <a:p>
            <a:pPr marL="342900" lvl="0" indent="-342900"/>
            <a:r>
              <a:rPr lang="en-US" dirty="0"/>
              <a:t>8.    P. Kumar, S. Singh, M. </a:t>
            </a:r>
            <a:r>
              <a:rPr lang="en-US" dirty="0" err="1"/>
              <a:t>Choudhary</a:t>
            </a:r>
            <a:r>
              <a:rPr lang="en-US" dirty="0"/>
              <a:t> and K. Singh, "Solar Powered Medic Vending Machine," </a:t>
            </a:r>
            <a:r>
              <a:rPr lang="en-US" i="1" dirty="0"/>
              <a:t>2020 2nd International Conference on Advances in Computing, Communication Control and Networking (ICACCCN)</a:t>
            </a:r>
            <a:r>
              <a:rPr lang="en-US" dirty="0"/>
              <a:t>, Greater </a:t>
            </a:r>
            <a:r>
              <a:rPr lang="en-US" dirty="0" err="1"/>
              <a:t>Noida</a:t>
            </a:r>
            <a:r>
              <a:rPr lang="en-US" dirty="0"/>
              <a:t>, India, 2020, pp. 465-468, </a:t>
            </a:r>
            <a:r>
              <a:rPr lang="en-US" dirty="0" err="1"/>
              <a:t>doi</a:t>
            </a:r>
            <a:r>
              <a:rPr lang="en-US" dirty="0"/>
              <a:t>: 10.1109/ICACCCN51052.2020.9362969New </a:t>
            </a:r>
          </a:p>
          <a:p>
            <a:pPr marL="342900" lvl="0" indent="-342900"/>
            <a:r>
              <a:rPr lang="en-US" dirty="0"/>
              <a:t>9.    D. </a:t>
            </a:r>
            <a:r>
              <a:rPr lang="en-US" dirty="0" err="1"/>
              <a:t>Wibowo</a:t>
            </a:r>
            <a:r>
              <a:rPr lang="en-US" dirty="0"/>
              <a:t> and F. </a:t>
            </a:r>
            <a:r>
              <a:rPr lang="en-US" dirty="0" err="1"/>
              <a:t>Fahmi</a:t>
            </a:r>
            <a:r>
              <a:rPr lang="en-US" dirty="0"/>
              <a:t>, "Contactless and Cashless Smart Vending Machine Integrated with Mobile Device," </a:t>
            </a:r>
            <a:r>
              <a:rPr lang="en-US" i="1" dirty="0"/>
              <a:t>2021 5th International Conference on Electrical, Telecommunication and Computer Engineering (ELTICOM)</a:t>
            </a:r>
            <a:r>
              <a:rPr lang="en-US" dirty="0"/>
              <a:t>, Medan, Indonesia, 2021, pp. 146-151, </a:t>
            </a:r>
            <a:r>
              <a:rPr lang="en-US" dirty="0" err="1"/>
              <a:t>doi</a:t>
            </a:r>
            <a:r>
              <a:rPr lang="en-US" dirty="0"/>
              <a:t>: 10.1109/ELTICOM53303.2021.9590103.</a:t>
            </a:r>
          </a:p>
          <a:p>
            <a:pPr marL="342900" lvl="0" indent="-342900"/>
            <a:r>
              <a:rPr lang="en-US" dirty="0"/>
              <a:t>10.  C. -C. Hsu, Y. -C. Lin, Y. -L. </a:t>
            </a:r>
            <a:r>
              <a:rPr lang="en-US" dirty="0" err="1"/>
              <a:t>Shiue</a:t>
            </a:r>
            <a:r>
              <a:rPr lang="en-US" dirty="0"/>
              <a:t> and C. -C. Sun, "New Generation Artificial Intelligent Vending Machine    System based on </a:t>
            </a:r>
            <a:r>
              <a:rPr lang="en-US" dirty="0" err="1"/>
              <a:t>LoRaWan</a:t>
            </a:r>
            <a:r>
              <a:rPr lang="en-US" dirty="0"/>
              <a:t> IOT Network," </a:t>
            </a:r>
            <a:r>
              <a:rPr lang="en-US" i="1" dirty="0"/>
              <a:t>2019 IEEE International Conference on Consumer Electronics - Taiwan (ICCE-TW)</a:t>
            </a:r>
            <a:r>
              <a:rPr lang="en-US" dirty="0"/>
              <a:t>, </a:t>
            </a:r>
            <a:r>
              <a:rPr lang="en-US" dirty="0" err="1"/>
              <a:t>Yilan</a:t>
            </a:r>
            <a:r>
              <a:rPr lang="en-US" dirty="0"/>
              <a:t>, Taiwan, 2019, pp. 1-2, </a:t>
            </a:r>
            <a:r>
              <a:rPr lang="en-US" dirty="0" err="1"/>
              <a:t>doi</a:t>
            </a:r>
            <a:r>
              <a:rPr lang="en-US" dirty="0"/>
              <a:t>: 10.1109/ICCE-TW46550.2019.8991716</a:t>
            </a:r>
          </a:p>
          <a:p>
            <a:pPr lvl="0"/>
            <a:endParaRPr lang="en-US" dirty="0"/>
          </a:p>
          <a:p>
            <a:endParaRPr lang="en-US" dirty="0"/>
          </a:p>
        </p:txBody>
      </p:sp>
      <p:pic>
        <p:nvPicPr>
          <p:cNvPr id="4" name="Picture 3"/>
          <p:cNvPicPr/>
          <p:nvPr/>
        </p:nvPicPr>
        <p:blipFill>
          <a:blip r:embed="rId2">
            <a:lum bright="20000"/>
          </a:blip>
          <a:stretch/>
        </p:blipFill>
        <p:spPr>
          <a:xfrm>
            <a:off x="76200" y="0"/>
            <a:ext cx="1142280" cy="1142280"/>
          </a:xfrm>
          <a:prstGeom prst="rect">
            <a:avLst/>
          </a:prstGeom>
          <a:ln w="9360">
            <a:noFill/>
          </a:ln>
        </p:spPr>
      </p:pic>
      <p:pic>
        <p:nvPicPr>
          <p:cNvPr id="5" name="Picture 5"/>
          <p:cNvPicPr/>
          <p:nvPr/>
        </p:nvPicPr>
        <p:blipFill>
          <a:blip r:embed="rId3"/>
          <a:stretch/>
        </p:blipFill>
        <p:spPr>
          <a:xfrm>
            <a:off x="11126040" y="0"/>
            <a:ext cx="1065960" cy="1065960"/>
          </a:xfrm>
          <a:prstGeom prst="rect">
            <a:avLst/>
          </a:prstGeom>
          <a:ln w="936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pic>
        <p:nvPicPr>
          <p:cNvPr id="15" name="Picture 3"/>
          <p:cNvPicPr/>
          <p:nvPr/>
        </p:nvPicPr>
        <p:blipFill>
          <a:blip r:embed="rId2">
            <a:lum bright="20000"/>
          </a:blip>
          <a:stretch/>
        </p:blipFill>
        <p:spPr>
          <a:xfrm>
            <a:off x="76200" y="34216"/>
            <a:ext cx="1142280" cy="1142280"/>
          </a:xfrm>
          <a:prstGeom prst="rect">
            <a:avLst/>
          </a:prstGeom>
          <a:ln w="9360">
            <a:noFill/>
          </a:ln>
        </p:spPr>
      </p:pic>
      <p:pic>
        <p:nvPicPr>
          <p:cNvPr id="16" name="Picture 5"/>
          <p:cNvPicPr/>
          <p:nvPr/>
        </p:nvPicPr>
        <p:blipFill>
          <a:blip r:embed="rId3"/>
          <a:stretch/>
        </p:blipFill>
        <p:spPr>
          <a:xfrm>
            <a:off x="10972800" y="110536"/>
            <a:ext cx="1065960" cy="1065960"/>
          </a:xfrm>
          <a:prstGeom prst="rect">
            <a:avLst/>
          </a:prstGeom>
          <a:ln w="9360">
            <a:noFill/>
          </a:ln>
        </p:spPr>
      </p:pic>
      <p:sp>
        <p:nvSpPr>
          <p:cNvPr id="23" name="CustomShape 1"/>
          <p:cNvSpPr/>
          <p:nvPr/>
        </p:nvSpPr>
        <p:spPr>
          <a:xfrm>
            <a:off x="1600200" y="3048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latin typeface="Calibri"/>
              </a:rPr>
              <a:t>ADDITIONAL PAPERS REFFERED</a:t>
            </a:r>
            <a:endParaRPr lang="en-IN" spc="-1" dirty="0">
              <a:solidFill>
                <a:srgbClr val="000000"/>
              </a:solidFill>
              <a:uFill>
                <a:solidFill>
                  <a:srgbClr val="FFFFFF"/>
                </a:solidFill>
              </a:uFill>
              <a:latin typeface="Arial"/>
            </a:endParaRPr>
          </a:p>
        </p:txBody>
      </p:sp>
      <p:sp>
        <p:nvSpPr>
          <p:cNvPr id="24"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pic>
        <p:nvPicPr>
          <p:cNvPr id="25" name="Picture 3"/>
          <p:cNvPicPr/>
          <p:nvPr/>
        </p:nvPicPr>
        <p:blipFill>
          <a:blip r:embed="rId2">
            <a:lum bright="20000"/>
          </a:blip>
          <a:stretch/>
        </p:blipFill>
        <p:spPr>
          <a:xfrm>
            <a:off x="76200" y="34216"/>
            <a:ext cx="1142280" cy="1142280"/>
          </a:xfrm>
          <a:prstGeom prst="rect">
            <a:avLst/>
          </a:prstGeom>
          <a:ln w="9360">
            <a:noFill/>
          </a:ln>
        </p:spPr>
      </p:pic>
      <p:pic>
        <p:nvPicPr>
          <p:cNvPr id="26" name="Picture 5"/>
          <p:cNvPicPr/>
          <p:nvPr/>
        </p:nvPicPr>
        <p:blipFill>
          <a:blip r:embed="rId3"/>
          <a:stretch/>
        </p:blipFill>
        <p:spPr>
          <a:xfrm>
            <a:off x="10972800" y="110536"/>
            <a:ext cx="1065960" cy="1065960"/>
          </a:xfrm>
          <a:prstGeom prst="rect">
            <a:avLst/>
          </a:prstGeom>
          <a:ln w="9360">
            <a:noFill/>
          </a:ln>
        </p:spPr>
      </p:pic>
      <p:sp>
        <p:nvSpPr>
          <p:cNvPr id="33" name="TextBox 32"/>
          <p:cNvSpPr txBox="1"/>
          <p:nvPr/>
        </p:nvSpPr>
        <p:spPr>
          <a:xfrm>
            <a:off x="685800" y="2286000"/>
            <a:ext cx="10744200" cy="2585323"/>
          </a:xfrm>
          <a:prstGeom prst="rect">
            <a:avLst/>
          </a:prstGeom>
          <a:noFill/>
        </p:spPr>
        <p:txBody>
          <a:bodyPr wrap="square" rtlCol="0">
            <a:spAutoFit/>
          </a:bodyPr>
          <a:lstStyle/>
          <a:p>
            <a:r>
              <a:rPr lang="en-US" dirty="0"/>
              <a:t>1.Design of Energy Efficient LVCMOS based Vending Machine and its Implementation on FPGA</a:t>
            </a:r>
          </a:p>
          <a:p>
            <a:r>
              <a:rPr lang="en-US" dirty="0"/>
              <a:t>   </a:t>
            </a:r>
            <a:r>
              <a:rPr lang="en-US" dirty="0" err="1"/>
              <a:t>Anupam</a:t>
            </a:r>
            <a:r>
              <a:rPr lang="en-US" dirty="0"/>
              <a:t> Yadav</a:t>
            </a:r>
            <a:r>
              <a:rPr lang="en-US" i="1" dirty="0"/>
              <a:t>5Department of CEA, GLA University,</a:t>
            </a:r>
          </a:p>
          <a:p>
            <a:r>
              <a:rPr lang="en-US" i="1" dirty="0"/>
              <a:t>   Mathura, U.P., India</a:t>
            </a:r>
          </a:p>
          <a:p>
            <a:r>
              <a:rPr lang="en-US" i="1" dirty="0"/>
              <a:t>2.</a:t>
            </a:r>
            <a:r>
              <a:rPr lang="en-US" dirty="0"/>
              <a:t>30th CIRP Design 2020 (CIRP Design 2020) Design of a Control System for a Vending Machine</a:t>
            </a:r>
          </a:p>
          <a:p>
            <a:r>
              <a:rPr lang="en-US" dirty="0"/>
              <a:t>3. DESIGN AND IMPLEMENTATION OF VENDING MACHINEUSING VERILOG HDL</a:t>
            </a:r>
          </a:p>
          <a:p>
            <a:r>
              <a:rPr lang="en-US" dirty="0"/>
              <a:t>          P.Pradeepa1, T.Sudhalavanya1, K.Suganthi1,N.Suganthi1, M. </a:t>
            </a:r>
            <a:r>
              <a:rPr lang="en-US" dirty="0" err="1"/>
              <a:t>Menagadevi</a:t>
            </a:r>
            <a:r>
              <a:rPr lang="en-US" dirty="0"/>
              <a:t> 2</a:t>
            </a:r>
          </a:p>
          <a:p>
            <a:r>
              <a:rPr lang="en-US" dirty="0"/>
              <a:t>4. </a:t>
            </a:r>
            <a:r>
              <a:rPr lang="en-US" b="1" dirty="0"/>
              <a:t>Design and Implementation of Vending Machine Using </a:t>
            </a:r>
            <a:r>
              <a:rPr lang="en-US" b="1" dirty="0" err="1"/>
              <a:t>Verilog</a:t>
            </a:r>
            <a:r>
              <a:rPr lang="en-US" b="1" dirty="0"/>
              <a:t> HDL </a:t>
            </a:r>
          </a:p>
          <a:p>
            <a:r>
              <a:rPr lang="en-US" dirty="0" err="1"/>
              <a:t>Akula</a:t>
            </a:r>
            <a:r>
              <a:rPr lang="en-US" dirty="0"/>
              <a:t> Vamsi1, </a:t>
            </a:r>
            <a:r>
              <a:rPr lang="en-US" dirty="0" err="1"/>
              <a:t>Gadiparthi</a:t>
            </a:r>
            <a:r>
              <a:rPr lang="en-US" dirty="0"/>
              <a:t> Jagadessh2, </a:t>
            </a:r>
            <a:r>
              <a:rPr lang="en-US" dirty="0" err="1"/>
              <a:t>Samayamanthula</a:t>
            </a:r>
            <a:r>
              <a:rPr lang="en-US" dirty="0"/>
              <a:t> Vikas3, </a:t>
            </a:r>
            <a:r>
              <a:rPr lang="en-US" dirty="0" err="1"/>
              <a:t>Pika</a:t>
            </a:r>
            <a:r>
              <a:rPr lang="en-US" dirty="0"/>
              <a:t> Trisha Srinivas4, </a:t>
            </a:r>
            <a:r>
              <a:rPr lang="en-US" dirty="0" err="1"/>
              <a:t>Yogesh</a:t>
            </a:r>
            <a:r>
              <a:rPr lang="en-US" dirty="0"/>
              <a:t> Kumar Verma5 </a:t>
            </a:r>
          </a:p>
          <a:p>
            <a:r>
              <a:rPr lang="en-US" dirty="0"/>
              <a:t>School of Electronics and Electrical Engineering, Lovely Professional University, Punjab, 144411, India1,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D454D7-42DA-23CB-E39B-DF43A54F4D5E}"/>
              </a:ext>
            </a:extLst>
          </p:cNvPr>
          <p:cNvSpPr/>
          <p:nvPr/>
        </p:nvSpPr>
        <p:spPr>
          <a:xfrm>
            <a:off x="685800" y="228600"/>
            <a:ext cx="8001000" cy="1631216"/>
          </a:xfrm>
          <a:prstGeom prst="rect">
            <a:avLst/>
          </a:prstGeom>
        </p:spPr>
        <p:txBody>
          <a:bodyPr wrap="square">
            <a:spAutoFit/>
          </a:bodyPr>
          <a:lstStyle/>
          <a:p>
            <a:r>
              <a:rPr lang="en-IN" sz="6000" spc="-1" dirty="0">
                <a:solidFill>
                  <a:srgbClr val="000000"/>
                </a:solidFill>
                <a:uFill>
                  <a:solidFill>
                    <a:srgbClr val="FFFFFF"/>
                  </a:solidFill>
                </a:uFill>
              </a:rPr>
              <a:t>                    </a:t>
            </a:r>
            <a:r>
              <a:rPr lang="en-IN" sz="4000" spc="-1" dirty="0">
                <a:solidFill>
                  <a:srgbClr val="000000"/>
                </a:solidFill>
                <a:uFill>
                  <a:solidFill>
                    <a:srgbClr val="FFFFFF"/>
                  </a:solidFill>
                </a:uFill>
              </a:rPr>
              <a:t>Deliverables</a:t>
            </a:r>
            <a:endParaRPr lang="en-IN" sz="2400" spc="-1" dirty="0">
              <a:solidFill>
                <a:srgbClr val="000000"/>
              </a:solidFill>
              <a:uFill>
                <a:solidFill>
                  <a:srgbClr val="FFFFFF"/>
                </a:solidFill>
              </a:uFill>
              <a:latin typeface="Arial"/>
            </a:endParaRPr>
          </a:p>
          <a:p>
            <a:endParaRPr lang="en-US" sz="4000" dirty="0"/>
          </a:p>
        </p:txBody>
      </p:sp>
      <p:pic>
        <p:nvPicPr>
          <p:cNvPr id="3" name="Picture 5">
            <a:extLst>
              <a:ext uri="{FF2B5EF4-FFF2-40B4-BE49-F238E27FC236}">
                <a16:creationId xmlns:a16="http://schemas.microsoft.com/office/drawing/2014/main" id="{8742CCF7-4D51-7704-CF47-B9E0B8238902}"/>
              </a:ext>
            </a:extLst>
          </p:cNvPr>
          <p:cNvPicPr/>
          <p:nvPr/>
        </p:nvPicPr>
        <p:blipFill>
          <a:blip r:embed="rId2"/>
          <a:stretch/>
        </p:blipFill>
        <p:spPr>
          <a:xfrm>
            <a:off x="10896600" y="76320"/>
            <a:ext cx="1065960" cy="1065960"/>
          </a:xfrm>
          <a:prstGeom prst="rect">
            <a:avLst/>
          </a:prstGeom>
          <a:ln w="9360">
            <a:noFill/>
          </a:ln>
        </p:spPr>
      </p:pic>
      <p:sp>
        <p:nvSpPr>
          <p:cNvPr id="4" name="TextBox 3">
            <a:extLst>
              <a:ext uri="{FF2B5EF4-FFF2-40B4-BE49-F238E27FC236}">
                <a16:creationId xmlns:a16="http://schemas.microsoft.com/office/drawing/2014/main" id="{CDAFC1ED-B8D8-9CE2-96E8-1E30917A3345}"/>
              </a:ext>
            </a:extLst>
          </p:cNvPr>
          <p:cNvSpPr txBox="1"/>
          <p:nvPr/>
        </p:nvSpPr>
        <p:spPr>
          <a:xfrm>
            <a:off x="381000" y="1752600"/>
            <a:ext cx="11582400" cy="3170099"/>
          </a:xfrm>
          <a:prstGeom prst="rect">
            <a:avLst/>
          </a:prstGeom>
          <a:noFill/>
        </p:spPr>
        <p:txBody>
          <a:bodyPr wrap="square" rtlCol="0">
            <a:spAutoFit/>
          </a:bodyPr>
          <a:lstStyle/>
          <a:p>
            <a:pPr marL="457200" indent="-457200">
              <a:buAutoNum type="arabicPeriod"/>
            </a:pPr>
            <a:r>
              <a:rPr lang="en-US" sz="2000" dirty="0"/>
              <a:t>A fully working vending machine model using Raspberry Pi and sensors</a:t>
            </a:r>
          </a:p>
          <a:p>
            <a:pPr marL="457200" indent="-457200">
              <a:buAutoNum type="arabicPeriod"/>
            </a:pPr>
            <a:r>
              <a:rPr lang="en-US" sz="2000" dirty="0"/>
              <a:t>The machine will be able to vend two items.</a:t>
            </a:r>
          </a:p>
          <a:p>
            <a:pPr marL="457200" indent="-457200">
              <a:buAutoNum type="arabicPeriod"/>
            </a:pPr>
            <a:r>
              <a:rPr lang="en-US" sz="2000" dirty="0"/>
              <a:t>The machine will be able to print any files that are uploaded in PDF format which can be accessed through a QR-code payment option.</a:t>
            </a:r>
          </a:p>
          <a:p>
            <a:pPr marL="457200" indent="-457200">
              <a:buAutoNum type="arabicPeriod"/>
            </a:pPr>
            <a:r>
              <a:rPr lang="en-US" sz="2000" dirty="0"/>
              <a:t>Notification System which can notify the owner about the products. (availability of the items as well as expired products).</a:t>
            </a:r>
          </a:p>
          <a:p>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p:txBody>
      </p:sp>
      <p:pic>
        <p:nvPicPr>
          <p:cNvPr id="5" name="Picture 3">
            <a:extLst>
              <a:ext uri="{FF2B5EF4-FFF2-40B4-BE49-F238E27FC236}">
                <a16:creationId xmlns:a16="http://schemas.microsoft.com/office/drawing/2014/main" id="{D324853A-0FD5-F727-FED2-25A168D54AE3}"/>
              </a:ext>
            </a:extLst>
          </p:cNvPr>
          <p:cNvPicPr/>
          <p:nvPr/>
        </p:nvPicPr>
        <p:blipFill>
          <a:blip r:embed="rId3">
            <a:lum bright="20000"/>
          </a:blip>
          <a:stretch/>
        </p:blipFill>
        <p:spPr>
          <a:xfrm>
            <a:off x="533400" y="177741"/>
            <a:ext cx="1142280" cy="1142280"/>
          </a:xfrm>
          <a:prstGeom prst="rect">
            <a:avLst/>
          </a:prstGeom>
          <a:ln w="9360">
            <a:noFill/>
          </a:ln>
        </p:spPr>
      </p:pic>
    </p:spTree>
    <p:extLst>
      <p:ext uri="{BB962C8B-B14F-4D97-AF65-F5344CB8AC3E}">
        <p14:creationId xmlns:p14="http://schemas.microsoft.com/office/powerpoint/2010/main" val="366689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pc="-1" dirty="0">
                <a:solidFill>
                  <a:srgbClr val="000000"/>
                </a:solidFill>
                <a:uFill>
                  <a:solidFill>
                    <a:srgbClr val="FFFFFF"/>
                  </a:solidFill>
                </a:uFill>
                <a:latin typeface="Calibri"/>
              </a:rPr>
              <a:t>TEAM COMPOSITION</a:t>
            </a:r>
            <a:endParaRPr lang="en-IN" spc="-1" dirty="0">
              <a:solidFill>
                <a:srgbClr val="000000"/>
              </a:solidFill>
              <a:uFill>
                <a:solidFill>
                  <a:srgbClr val="FFFFFF"/>
                </a:solidFill>
              </a:uFill>
              <a:latin typeface="Arial"/>
            </a:endParaRPr>
          </a:p>
        </p:txBody>
      </p:sp>
      <p:graphicFrame>
        <p:nvGraphicFramePr>
          <p:cNvPr id="82" name="Table 2"/>
          <p:cNvGraphicFramePr/>
          <p:nvPr>
            <p:extLst>
              <p:ext uri="{D42A27DB-BD31-4B8C-83A1-F6EECF244321}">
                <p14:modId xmlns:p14="http://schemas.microsoft.com/office/powerpoint/2010/main" val="1405279052"/>
              </p:ext>
            </p:extLst>
          </p:nvPr>
        </p:nvGraphicFramePr>
        <p:xfrm>
          <a:off x="2742841" y="1648440"/>
          <a:ext cx="6705598" cy="3587890"/>
        </p:xfrm>
        <a:graphic>
          <a:graphicData uri="http://schemas.openxmlformats.org/drawingml/2006/table">
            <a:tbl>
              <a:tblPr/>
              <a:tblGrid>
                <a:gridCol w="1118794">
                  <a:extLst>
                    <a:ext uri="{9D8B030D-6E8A-4147-A177-3AD203B41FA5}">
                      <a16:colId xmlns:a16="http://schemas.microsoft.com/office/drawing/2014/main" val="20000"/>
                    </a:ext>
                  </a:extLst>
                </a:gridCol>
                <a:gridCol w="1876739">
                  <a:extLst>
                    <a:ext uri="{9D8B030D-6E8A-4147-A177-3AD203B41FA5}">
                      <a16:colId xmlns:a16="http://schemas.microsoft.com/office/drawing/2014/main" val="20001"/>
                    </a:ext>
                  </a:extLst>
                </a:gridCol>
                <a:gridCol w="2569365">
                  <a:extLst>
                    <a:ext uri="{9D8B030D-6E8A-4147-A177-3AD203B41FA5}">
                      <a16:colId xmlns:a16="http://schemas.microsoft.com/office/drawing/2014/main" val="20002"/>
                    </a:ext>
                  </a:extLst>
                </a:gridCol>
                <a:gridCol w="1140700">
                  <a:extLst>
                    <a:ext uri="{9D8B030D-6E8A-4147-A177-3AD203B41FA5}">
                      <a16:colId xmlns:a16="http://schemas.microsoft.com/office/drawing/2014/main" val="20003"/>
                    </a:ext>
                  </a:extLst>
                </a:gridCol>
              </a:tblGrid>
              <a:tr h="516374">
                <a:tc>
                  <a:txBody>
                    <a:bodyPr/>
                    <a:lstStyle/>
                    <a:p>
                      <a:r>
                        <a:rPr lang="en-IN" sz="2400" b="0" strike="noStrike" spc="-1" dirty="0" err="1">
                          <a:solidFill>
                            <a:srgbClr val="000000"/>
                          </a:solidFill>
                          <a:uFill>
                            <a:solidFill>
                              <a:srgbClr val="FFFFFF"/>
                            </a:solidFill>
                          </a:uFill>
                          <a:latin typeface="Times New Roman"/>
                        </a:rPr>
                        <a:t>Sl.No</a:t>
                      </a:r>
                      <a:r>
                        <a:rPr lang="en-IN" sz="2400" b="0" strike="noStrike" spc="-1" dirty="0">
                          <a:solidFill>
                            <a:srgbClr val="000000"/>
                          </a:solidFill>
                          <a:uFill>
                            <a:solidFill>
                              <a:srgbClr val="FFFFFF"/>
                            </a:solidFill>
                          </a:uFill>
                          <a:latin typeface="Times New Roman"/>
                        </a:rPr>
                        <a:t>.</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IN" sz="1800" b="0" strike="noStrike" spc="-1">
                          <a:solidFill>
                            <a:srgbClr val="000000"/>
                          </a:solidFill>
                          <a:uFill>
                            <a:solidFill>
                              <a:srgbClr val="FFFFFF"/>
                            </a:solidFill>
                          </a:uFill>
                          <a:latin typeface="Arial"/>
                        </a:rPr>
                        <a:t>Name</a:t>
                      </a: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r>
                        <a:rPr lang="en-IN" sz="2400" b="0" strike="noStrike" spc="-1" dirty="0">
                          <a:solidFill>
                            <a:srgbClr val="000000"/>
                          </a:solidFill>
                          <a:uFill>
                            <a:solidFill>
                              <a:srgbClr val="FFFFFF"/>
                            </a:solidFill>
                          </a:uFill>
                          <a:latin typeface="Times New Roman"/>
                        </a:rPr>
                        <a:t>SRN</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r>
                        <a:rPr lang="en-IN" sz="2400" b="0" strike="noStrike" spc="-1">
                          <a:solidFill>
                            <a:srgbClr val="000000"/>
                          </a:solidFill>
                          <a:uFill>
                            <a:solidFill>
                              <a:srgbClr val="FFFFFF"/>
                            </a:solidFill>
                          </a:uFill>
                          <a:latin typeface="Times New Roman"/>
                        </a:rPr>
                        <a:t>Photo</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855226">
                <a:tc>
                  <a:txBody>
                    <a:bodyPr/>
                    <a:lstStyle/>
                    <a:p>
                      <a:r>
                        <a:rPr lang="en-IN" sz="2400" b="0" strike="noStrike" spc="-1" dirty="0">
                          <a:solidFill>
                            <a:srgbClr val="000000"/>
                          </a:solidFill>
                          <a:uFill>
                            <a:solidFill>
                              <a:srgbClr val="FFFFFF"/>
                            </a:solidFill>
                          </a:uFill>
                          <a:latin typeface="Times New Roman"/>
                        </a:rPr>
                        <a:t>1</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mn-lt"/>
                        </a:rPr>
                        <a:t>PUNATI ROOPESH</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strike="noStrike" spc="-1" dirty="0">
                          <a:solidFill>
                            <a:srgbClr val="000000"/>
                          </a:solidFill>
                          <a:uFill>
                            <a:solidFill>
                              <a:srgbClr val="FFFFFF"/>
                            </a:solidFill>
                          </a:uFill>
                          <a:latin typeface="Calibri"/>
                        </a:rPr>
                        <a:t>PES1UG20EC146</a:t>
                      </a:r>
                      <a:endParaRPr lang="en-IN" sz="20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757348">
                <a:tc>
                  <a:txBody>
                    <a:bodyPr/>
                    <a:lstStyle/>
                    <a:p>
                      <a:r>
                        <a:rPr lang="en-IN" sz="2400" b="0" strike="noStrike" spc="-1" dirty="0">
                          <a:solidFill>
                            <a:srgbClr val="000000"/>
                          </a:solidFill>
                          <a:uFill>
                            <a:solidFill>
                              <a:srgbClr val="FFFFFF"/>
                            </a:solidFill>
                          </a:uFill>
                          <a:latin typeface="Times New Roman"/>
                        </a:rPr>
                        <a:t>2</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dirty="0"/>
                        <a:t>ANKIT RAJ AMBERKAR</a:t>
                      </a:r>
                    </a:p>
                  </a:txBody>
                  <a:tcPr>
                    <a:lnL w="12240">
                      <a:solidFill>
                        <a:srgbClr val="000000"/>
                      </a:solidFill>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r>
                        <a:rPr lang="en-US" dirty="0"/>
                        <a:t>PES1UG20EC251</a:t>
                      </a:r>
                    </a:p>
                  </a:txBody>
                  <a:tcPr>
                    <a:lnL w="12240">
                      <a:solidFill>
                        <a:srgbClr val="000000"/>
                      </a:solidFill>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794612">
                <a:tc>
                  <a:txBody>
                    <a:bodyPr/>
                    <a:lstStyle/>
                    <a:p>
                      <a:r>
                        <a:rPr lang="en-IN" sz="2400" b="0" strike="noStrike" spc="-1" dirty="0">
                          <a:solidFill>
                            <a:srgbClr val="000000"/>
                          </a:solidFill>
                          <a:uFill>
                            <a:solidFill>
                              <a:srgbClr val="FFFFFF"/>
                            </a:solidFill>
                          </a:uFill>
                          <a:latin typeface="Times New Roman"/>
                        </a:rPr>
                        <a:t>3</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nSpc>
                          <a:spcPct val="100000"/>
                        </a:lnSpc>
                      </a:pPr>
                      <a:r>
                        <a:rPr lang="en-IN" sz="1800" b="0" strike="noStrike" spc="-1" dirty="0">
                          <a:solidFill>
                            <a:srgbClr val="000000"/>
                          </a:solidFill>
                          <a:uFill>
                            <a:solidFill>
                              <a:srgbClr val="FFFFFF"/>
                            </a:solidFill>
                          </a:uFill>
                          <a:latin typeface="Arial"/>
                        </a:rPr>
                        <a:t>KHAJA TIPPU</a:t>
                      </a:r>
                      <a:r>
                        <a:rPr lang="en-IN" sz="1800" b="0" strike="noStrike" spc="-1" baseline="0" dirty="0">
                          <a:solidFill>
                            <a:srgbClr val="000000"/>
                          </a:solidFill>
                          <a:uFill>
                            <a:solidFill>
                              <a:srgbClr val="FFFFFF"/>
                            </a:solidFill>
                          </a:uFill>
                          <a:latin typeface="Arial"/>
                        </a:rPr>
                        <a:t> SULTAN </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strike="noStrike" spc="-1" dirty="0">
                          <a:solidFill>
                            <a:srgbClr val="000000"/>
                          </a:solidFill>
                          <a:uFill>
                            <a:solidFill>
                              <a:srgbClr val="FFFFFF"/>
                            </a:solidFill>
                          </a:uFill>
                          <a:latin typeface="Calibri"/>
                        </a:rPr>
                        <a:t>PES1UG20EC257</a:t>
                      </a:r>
                      <a:endParaRPr lang="en-IN" sz="2000" b="0" strike="noStrike" spc="-1" dirty="0">
                        <a:solidFill>
                          <a:srgbClr val="000000"/>
                        </a:solidFill>
                        <a:uFill>
                          <a:solidFill>
                            <a:srgbClr val="FFFFFF"/>
                          </a:solidFill>
                        </a:uFill>
                        <a:latin typeface="+mn-lt"/>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664330">
                <a:tc>
                  <a:txBody>
                    <a:bodyPr/>
                    <a:lstStyle/>
                    <a:p>
                      <a:r>
                        <a:rPr lang="en-IN" sz="2000" b="0" strike="noStrike" spc="-1" dirty="0">
                          <a:solidFill>
                            <a:srgbClr val="000000"/>
                          </a:solidFill>
                          <a:uFill>
                            <a:solidFill>
                              <a:srgbClr val="FFFFFF"/>
                            </a:solidFill>
                          </a:uFill>
                          <a:latin typeface="Arial"/>
                        </a:rPr>
                        <a:t>4</a:t>
                      </a: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nSpc>
                          <a:spcPct val="100000"/>
                        </a:lnSpc>
                      </a:pPr>
                      <a:r>
                        <a:rPr lang="en-IN" sz="2000" b="0" strike="noStrike" spc="-1" dirty="0">
                          <a:solidFill>
                            <a:srgbClr val="000000"/>
                          </a:solidFill>
                          <a:uFill>
                            <a:solidFill>
                              <a:srgbClr val="FFFFFF"/>
                            </a:solidFill>
                          </a:uFill>
                          <a:latin typeface="Calibri"/>
                        </a:rPr>
                        <a:t>RAHUL </a:t>
                      </a:r>
                      <a:endParaRPr lang="en-IN" sz="20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strike="noStrike" spc="-1" dirty="0">
                          <a:solidFill>
                            <a:srgbClr val="000000"/>
                          </a:solidFill>
                          <a:uFill>
                            <a:solidFill>
                              <a:srgbClr val="FFFFFF"/>
                            </a:solidFill>
                          </a:uFill>
                          <a:latin typeface="Calibri"/>
                        </a:rPr>
                        <a:t>PES1UG20EC262</a:t>
                      </a:r>
                      <a:endParaRPr lang="en-IN" sz="2000" b="0" strike="noStrike" spc="-1" dirty="0">
                        <a:solidFill>
                          <a:srgbClr val="000000"/>
                        </a:solidFill>
                        <a:uFill>
                          <a:solidFill>
                            <a:srgbClr val="FFFFFF"/>
                          </a:solidFill>
                        </a:uFill>
                        <a:latin typeface="+mn-lt"/>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bl>
          </a:graphicData>
        </a:graphic>
      </p:graphicFrame>
      <p:sp>
        <p:nvSpPr>
          <p:cNvPr id="83" name="CustomShape 3"/>
          <p:cNvSpPr/>
          <p:nvPr/>
        </p:nvSpPr>
        <p:spPr>
          <a:xfrm>
            <a:off x="2667000" y="5382551"/>
            <a:ext cx="5361840" cy="6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u="sng" spc="-1" dirty="0">
                <a:solidFill>
                  <a:srgbClr val="000000"/>
                </a:solidFill>
                <a:uFill>
                  <a:solidFill>
                    <a:srgbClr val="FFFFFF"/>
                  </a:solidFill>
                </a:uFill>
                <a:latin typeface="Calibri"/>
                <a:ea typeface="DejaVu Sans"/>
              </a:rPr>
              <a:t>Guide :  Prof REKHA S </a:t>
            </a:r>
            <a:r>
              <a:rPr lang="en-IN" sz="2800" b="1" u="sng" spc="-1" dirty="0" err="1">
                <a:solidFill>
                  <a:srgbClr val="000000"/>
                </a:solidFill>
                <a:uFill>
                  <a:solidFill>
                    <a:srgbClr val="FFFFFF"/>
                  </a:solidFill>
                </a:uFill>
                <a:latin typeface="Calibri"/>
                <a:ea typeface="DejaVu Sans"/>
              </a:rPr>
              <a:t>S</a:t>
            </a:r>
            <a:r>
              <a:rPr lang="en-IN" sz="2800" b="1" u="sng" spc="-1" dirty="0">
                <a:solidFill>
                  <a:srgbClr val="000000"/>
                </a:solidFill>
                <a:uFill>
                  <a:solidFill>
                    <a:srgbClr val="FFFFFF"/>
                  </a:solidFill>
                </a:uFill>
                <a:latin typeface="Calibri"/>
                <a:ea typeface="DejaVu Sans"/>
              </a:rPr>
              <a:t>  (ECE)</a:t>
            </a:r>
            <a:endParaRPr lang="en-IN" sz="2800" b="1" u="sng" spc="-1" dirty="0">
              <a:solidFill>
                <a:srgbClr val="000000"/>
              </a:solidFill>
              <a:uFill>
                <a:solidFill>
                  <a:srgbClr val="FFFFFF"/>
                </a:solidFill>
              </a:uFill>
              <a:latin typeface="Arial"/>
            </a:endParaRPr>
          </a:p>
          <a:p>
            <a:pPr>
              <a:lnSpc>
                <a:spcPct val="100000"/>
              </a:lnSpc>
            </a:pPr>
            <a:endParaRPr lang="en-IN" u="sng" spc="-1" dirty="0">
              <a:solidFill>
                <a:srgbClr val="000000"/>
              </a:solidFill>
              <a:uFill>
                <a:solidFill>
                  <a:srgbClr val="FFFFFF"/>
                </a:solidFill>
              </a:uFill>
              <a:latin typeface="Arial"/>
            </a:endParaRPr>
          </a:p>
        </p:txBody>
      </p:sp>
      <p:pic>
        <p:nvPicPr>
          <p:cNvPr id="84" name="Picture 3"/>
          <p:cNvPicPr/>
          <p:nvPr/>
        </p:nvPicPr>
        <p:blipFill>
          <a:blip r:embed="rId2">
            <a:lum bright="20000"/>
          </a:blip>
          <a:stretch/>
        </p:blipFill>
        <p:spPr>
          <a:xfrm>
            <a:off x="48491" y="0"/>
            <a:ext cx="1142280" cy="1142280"/>
          </a:xfrm>
          <a:prstGeom prst="rect">
            <a:avLst/>
          </a:prstGeom>
          <a:ln w="9360">
            <a:noFill/>
          </a:ln>
        </p:spPr>
      </p:pic>
      <p:pic>
        <p:nvPicPr>
          <p:cNvPr id="85" name="Picture 5"/>
          <p:cNvPicPr/>
          <p:nvPr/>
        </p:nvPicPr>
        <p:blipFill>
          <a:blip r:embed="rId3"/>
          <a:stretch/>
        </p:blipFill>
        <p:spPr>
          <a:xfrm>
            <a:off x="11077549" y="0"/>
            <a:ext cx="1065960" cy="1065960"/>
          </a:xfrm>
          <a:prstGeom prst="rect">
            <a:avLst/>
          </a:prstGeom>
          <a:ln w="9360">
            <a:noFill/>
          </a:ln>
        </p:spPr>
      </p:pic>
      <p:pic>
        <p:nvPicPr>
          <p:cNvPr id="1026" name="Picture 2"/>
          <p:cNvPicPr>
            <a:picLocks noChangeAspect="1" noChangeArrowheads="1"/>
          </p:cNvPicPr>
          <p:nvPr/>
        </p:nvPicPr>
        <p:blipFill>
          <a:blip r:embed="rId4" cstate="print"/>
          <a:srcRect r="10000" b="14237"/>
          <a:stretch>
            <a:fillRect/>
          </a:stretch>
        </p:blipFill>
        <p:spPr bwMode="auto">
          <a:xfrm>
            <a:off x="8534400" y="3048000"/>
            <a:ext cx="613012" cy="74923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D409B13E-BBBC-D659-A4A3-CF94ABE541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987" t="2000" r="2716" b="4006"/>
          <a:stretch/>
        </p:blipFill>
        <p:spPr>
          <a:xfrm>
            <a:off x="8534400" y="3810000"/>
            <a:ext cx="565143" cy="716356"/>
          </a:xfrm>
          <a:prstGeom prst="rect">
            <a:avLst/>
          </a:prstGeom>
        </p:spPr>
      </p:pic>
      <p:pic>
        <p:nvPicPr>
          <p:cNvPr id="12" name="Picture 11" descr="WhatsApp Image 2023-02-09 at 21.24.19.jpeg"/>
          <p:cNvPicPr>
            <a:picLocks noChangeAspect="1"/>
          </p:cNvPicPr>
          <p:nvPr/>
        </p:nvPicPr>
        <p:blipFill>
          <a:blip r:embed="rId6" cstate="print"/>
          <a:stretch>
            <a:fillRect/>
          </a:stretch>
        </p:blipFill>
        <p:spPr>
          <a:xfrm>
            <a:off x="8534400" y="4572000"/>
            <a:ext cx="552450" cy="685800"/>
          </a:xfrm>
          <a:prstGeom prst="rect">
            <a:avLst/>
          </a:prstGeom>
        </p:spPr>
      </p:pic>
      <p:pic>
        <p:nvPicPr>
          <p:cNvPr id="2" name="Picture 2"/>
          <p:cNvPicPr>
            <a:picLocks noChangeAspect="1" noChangeArrowheads="1"/>
          </p:cNvPicPr>
          <p:nvPr/>
        </p:nvPicPr>
        <p:blipFill>
          <a:blip r:embed="rId7" cstate="print"/>
          <a:srcRect/>
          <a:stretch>
            <a:fillRect/>
          </a:stretch>
        </p:blipFill>
        <p:spPr bwMode="auto">
          <a:xfrm>
            <a:off x="8610600" y="2362200"/>
            <a:ext cx="428624" cy="588231"/>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2209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a:solidFill>
                  <a:srgbClr val="000000"/>
                </a:solidFill>
                <a:uFill>
                  <a:solidFill>
                    <a:srgbClr val="FFFFFF"/>
                  </a:solidFill>
                </a:uFill>
                <a:latin typeface="Calibri"/>
              </a:rPr>
              <a:t>Q &amp; A</a:t>
            </a:r>
            <a:endParaRPr lang="en-IN" spc="-1">
              <a:solidFill>
                <a:srgbClr val="000000"/>
              </a:solidFill>
              <a:uFill>
                <a:solidFill>
                  <a:srgbClr val="FFFFFF"/>
                </a:solidFill>
              </a:uFill>
              <a:latin typeface="Arial"/>
            </a:endParaRPr>
          </a:p>
        </p:txBody>
      </p:sp>
      <p:pic>
        <p:nvPicPr>
          <p:cNvPr id="167" name="Picture 3"/>
          <p:cNvPicPr/>
          <p:nvPr/>
        </p:nvPicPr>
        <p:blipFill>
          <a:blip r:embed="rId3">
            <a:lum bright="20000"/>
          </a:blip>
          <a:stretch/>
        </p:blipFill>
        <p:spPr>
          <a:xfrm>
            <a:off x="1524000" y="0"/>
            <a:ext cx="1142280" cy="1142280"/>
          </a:xfrm>
          <a:prstGeom prst="rect">
            <a:avLst/>
          </a:prstGeom>
          <a:ln w="9360">
            <a:noFill/>
          </a:ln>
        </p:spPr>
      </p:pic>
      <p:pic>
        <p:nvPicPr>
          <p:cNvPr id="168" name="Picture 5"/>
          <p:cNvPicPr/>
          <p:nvPr/>
        </p:nvPicPr>
        <p:blipFill>
          <a:blip r:embed="rId4"/>
          <a:stretch/>
        </p:blipFill>
        <p:spPr>
          <a:xfrm>
            <a:off x="9677280" y="152280"/>
            <a:ext cx="837360" cy="837360"/>
          </a:xfrm>
          <a:prstGeom prst="rect">
            <a:avLst/>
          </a:prstGeom>
          <a:ln w="9360">
            <a:noFill/>
          </a:ln>
        </p:spPr>
      </p:pic>
      <p:sp>
        <p:nvSpPr>
          <p:cNvPr id="169" name="CustomShape 2"/>
          <p:cNvSpPr/>
          <p:nvPr/>
        </p:nvSpPr>
        <p:spPr>
          <a:xfrm>
            <a:off x="2895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Top Snacks Vending Machine Manufacturers in Bangalore - स्नैक्स वेंडिंग  मशीन मनुफक्चरर्स, बैंगलोर - Justdial"/>
          <p:cNvPicPr>
            <a:picLocks noChangeAspect="1" noChangeArrowheads="1"/>
          </p:cNvPicPr>
          <p:nvPr/>
        </p:nvPicPr>
        <p:blipFill>
          <a:blip r:embed="rId2"/>
          <a:srcRect/>
          <a:stretch>
            <a:fillRect/>
          </a:stretch>
        </p:blipFill>
        <p:spPr bwMode="auto">
          <a:xfrm>
            <a:off x="8382000" y="1219200"/>
            <a:ext cx="2813304" cy="4567052"/>
          </a:xfrm>
          <a:prstGeom prst="rect">
            <a:avLst/>
          </a:prstGeom>
          <a:noFill/>
        </p:spPr>
      </p:pic>
      <p:sp>
        <p:nvSpPr>
          <p:cNvPr id="89" name="CustomShape 1"/>
          <p:cNvSpPr/>
          <p:nvPr/>
        </p:nvSpPr>
        <p:spPr>
          <a:xfrm>
            <a:off x="838200" y="295606"/>
            <a:ext cx="4572000" cy="86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latin typeface="Calibri"/>
              </a:rPr>
              <a:t>Contents</a:t>
            </a:r>
            <a:endParaRPr lang="en-IN" spc="-1" dirty="0">
              <a:solidFill>
                <a:srgbClr val="000000"/>
              </a:solidFill>
              <a:uFill>
                <a:solidFill>
                  <a:srgbClr val="FFFFFF"/>
                </a:solidFill>
              </a:uFill>
              <a:latin typeface="Arial"/>
            </a:endParaRPr>
          </a:p>
        </p:txBody>
      </p:sp>
      <p:sp>
        <p:nvSpPr>
          <p:cNvPr id="90" name="CustomShape 2"/>
          <p:cNvSpPr/>
          <p:nvPr/>
        </p:nvSpPr>
        <p:spPr>
          <a:xfrm>
            <a:off x="1559772" y="1497623"/>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Introduction &amp; Motivation</a:t>
            </a:r>
            <a:endParaRPr lang="en-IN" strike="noStrike" spc="-1" dirty="0">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lang="en-IN" spc="-1" dirty="0">
                <a:solidFill>
                  <a:srgbClr val="000000"/>
                </a:solidFill>
                <a:uFill>
                  <a:solidFill>
                    <a:srgbClr val="FFFFFF"/>
                  </a:solidFill>
                </a:uFill>
              </a:rPr>
              <a:t>Summary of Literature</a:t>
            </a:r>
          </a:p>
          <a:p>
            <a:pPr marL="216000" indent="-215640">
              <a:lnSpc>
                <a:spcPct val="150000"/>
              </a:lnSpc>
              <a:buClr>
                <a:srgbClr val="000000"/>
              </a:buClr>
              <a:buSzPct val="45000"/>
              <a:buFont typeface="Wingdings" charset="2"/>
              <a:buChar char=""/>
            </a:pPr>
            <a:r>
              <a:rPr lang="en-IN" spc="-1" dirty="0">
                <a:solidFill>
                  <a:srgbClr val="000000"/>
                </a:solidFill>
                <a:uFill>
                  <a:solidFill>
                    <a:srgbClr val="FFFFFF"/>
                  </a:solidFill>
                </a:uFill>
              </a:rPr>
              <a:t>Gaps in literature </a:t>
            </a:r>
          </a:p>
          <a:p>
            <a:pPr marL="216000" indent="-215640">
              <a:lnSpc>
                <a:spcPct val="150000"/>
              </a:lnSpc>
              <a:buClr>
                <a:srgbClr val="000000"/>
              </a:buClr>
              <a:buSzPct val="45000"/>
              <a:buFont typeface="Wingdings" charset="2"/>
              <a:buChar char=""/>
            </a:pPr>
            <a:r>
              <a:rPr lang="en-IN" spc="-1" dirty="0">
                <a:solidFill>
                  <a:srgbClr val="000000"/>
                </a:solidFill>
                <a:uFill>
                  <a:solidFill>
                    <a:srgbClr val="FFFFFF"/>
                  </a:solidFill>
                </a:uFill>
              </a:rPr>
              <a:t>Objectives</a:t>
            </a: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Problem Statement </a:t>
            </a:r>
            <a:endParaRPr lang="en-IN" spc="-1" dirty="0">
              <a:solidFill>
                <a:srgbClr val="000000"/>
              </a:solidFill>
              <a:uFill>
                <a:solidFill>
                  <a:srgbClr val="FFFFFF"/>
                </a:solidFill>
              </a:uFill>
            </a:endParaRP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Proposed Methodology</a:t>
            </a:r>
            <a:endParaRPr lang="en-IN" strike="noStrike" spc="-1" dirty="0">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Results and Analysis</a:t>
            </a:r>
            <a:endParaRPr lang="en-IN" strike="noStrike" spc="-1" dirty="0">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Conclusion &amp; Future Directions</a:t>
            </a: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Project timeline Gantt Chart  </a:t>
            </a:r>
            <a:endParaRPr lang="en-IN" strike="noStrike" spc="-1" dirty="0">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References</a:t>
            </a:r>
            <a:endParaRPr lang="en-IN" strike="noStrike" spc="-1" dirty="0">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lang="en-IN" strike="noStrike" spc="-1" dirty="0">
                <a:solidFill>
                  <a:srgbClr val="000000"/>
                </a:solidFill>
                <a:uFill>
                  <a:solidFill>
                    <a:srgbClr val="FFFFFF"/>
                  </a:solidFill>
                </a:uFill>
                <a:latin typeface="Arial"/>
                <a:ea typeface="DejaVu Sans"/>
              </a:rPr>
              <a:t>Project Deliverables</a:t>
            </a:r>
          </a:p>
        </p:txBody>
      </p:sp>
      <p:pic>
        <p:nvPicPr>
          <p:cNvPr id="91" name="Picture 3"/>
          <p:cNvPicPr/>
          <p:nvPr/>
        </p:nvPicPr>
        <p:blipFill>
          <a:blip r:embed="rId3">
            <a:lum bright="20000"/>
          </a:blip>
          <a:stretch/>
        </p:blipFill>
        <p:spPr>
          <a:xfrm>
            <a:off x="76200" y="720"/>
            <a:ext cx="1142280" cy="1142280"/>
          </a:xfrm>
          <a:prstGeom prst="rect">
            <a:avLst/>
          </a:prstGeom>
          <a:ln w="9360">
            <a:noFill/>
          </a:ln>
        </p:spPr>
      </p:pic>
      <p:pic>
        <p:nvPicPr>
          <p:cNvPr id="92" name="Picture 5"/>
          <p:cNvPicPr/>
          <p:nvPr/>
        </p:nvPicPr>
        <p:blipFill>
          <a:blip r:embed="rId4"/>
          <a:stretch/>
        </p:blipFill>
        <p:spPr>
          <a:xfrm>
            <a:off x="11105258" y="77040"/>
            <a:ext cx="1065960" cy="10659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400" y="1614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latin typeface="Calibri"/>
              </a:rPr>
              <a:t>INTRODUCTION</a:t>
            </a:r>
            <a:endParaRPr lang="en-IN" spc="-1" dirty="0">
              <a:solidFill>
                <a:srgbClr val="000000"/>
              </a:solidFill>
              <a:uFill>
                <a:solidFill>
                  <a:srgbClr val="FFFFFF"/>
                </a:solidFill>
              </a:uFill>
              <a:latin typeface="Arial"/>
            </a:endParaRPr>
          </a:p>
        </p:txBody>
      </p:sp>
      <p:sp>
        <p:nvSpPr>
          <p:cNvPr id="97"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pic>
        <p:nvPicPr>
          <p:cNvPr id="98" name="Picture 3"/>
          <p:cNvPicPr/>
          <p:nvPr/>
        </p:nvPicPr>
        <p:blipFill>
          <a:blip r:embed="rId2">
            <a:lum bright="20000"/>
          </a:blip>
          <a:stretch/>
        </p:blipFill>
        <p:spPr>
          <a:xfrm>
            <a:off x="153480" y="0"/>
            <a:ext cx="1142280" cy="1142280"/>
          </a:xfrm>
          <a:prstGeom prst="rect">
            <a:avLst/>
          </a:prstGeom>
          <a:ln w="9360">
            <a:noFill/>
          </a:ln>
        </p:spPr>
      </p:pic>
      <p:pic>
        <p:nvPicPr>
          <p:cNvPr id="99" name="Picture 5"/>
          <p:cNvPicPr/>
          <p:nvPr/>
        </p:nvPicPr>
        <p:blipFill>
          <a:blip r:embed="rId3"/>
          <a:stretch/>
        </p:blipFill>
        <p:spPr>
          <a:xfrm>
            <a:off x="11143751" y="38160"/>
            <a:ext cx="1065960" cy="1065960"/>
          </a:xfrm>
          <a:prstGeom prst="rect">
            <a:avLst/>
          </a:prstGeom>
          <a:ln w="9360">
            <a:noFill/>
          </a:ln>
        </p:spPr>
      </p:pic>
      <p:sp>
        <p:nvSpPr>
          <p:cNvPr id="9" name="TextBox 8"/>
          <p:cNvSpPr txBox="1"/>
          <p:nvPr/>
        </p:nvSpPr>
        <p:spPr>
          <a:xfrm>
            <a:off x="456840" y="1371600"/>
            <a:ext cx="10972800" cy="5078313"/>
          </a:xfrm>
          <a:prstGeom prst="rect">
            <a:avLst/>
          </a:prstGeom>
          <a:noFill/>
        </p:spPr>
        <p:txBody>
          <a:bodyPr wrap="square" rtlCol="0">
            <a:spAutoFit/>
          </a:bodyPr>
          <a:lstStyle/>
          <a:p>
            <a:pPr marL="342900" indent="-342900">
              <a:buFont typeface="Arial" panose="020B0604020202020204" pitchFamily="34" charset="0"/>
              <a:buChar char="•"/>
            </a:pPr>
            <a:r>
              <a:rPr lang="en-US" dirty="0"/>
              <a:t> The “The Smart Contactless Vending Machine for Colleges" is an innovative project that combines web technology, Raspberry Pi computing power, and mechanical components to create a modern and efficient vending machine. The system is designed to offer a seamless user experience through a web-based interface built using Python and the Flask framework. </a:t>
            </a:r>
          </a:p>
          <a:p>
            <a:pPr marL="342900" indent="-342900">
              <a:buFont typeface="Arial" panose="020B0604020202020204" pitchFamily="34" charset="0"/>
              <a:buChar char="•"/>
            </a:pPr>
            <a:r>
              <a:rPr lang="en-US" dirty="0"/>
              <a:t>Web-based Interface: The vending machine's user interface is accessible through a website built using Python and Flask. Users can browse available items, place orders, and complete transactions with ease.</a:t>
            </a:r>
          </a:p>
          <a:p>
            <a:pPr marL="342900" indent="-342900">
              <a:buFont typeface="Arial" panose="020B0604020202020204" pitchFamily="34" charset="0"/>
              <a:buChar char="•"/>
            </a:pPr>
            <a:r>
              <a:rPr lang="en-US" dirty="0"/>
              <a:t>Raspberry Pi 3B Integration: Serving as the brain of the system, the Raspberry Pi 3B handles the processing of orders and controls the physical components. Its GPIO pins are connected to two motors responsible for dispensing the selected items.</a:t>
            </a:r>
          </a:p>
          <a:p>
            <a:pPr marL="342900" indent="-342900">
              <a:buFont typeface="Arial" panose="020B0604020202020204" pitchFamily="34" charset="0"/>
              <a:buChar char="•"/>
            </a:pPr>
            <a:r>
              <a:rPr lang="en-US" dirty="0"/>
              <a:t>QR Code Generation: Upon placing an order on the website, a unique QR code is generated. This QR code encapsulates essential information about the ordered items, including item codes and quantities.</a:t>
            </a:r>
          </a:p>
          <a:p>
            <a:pPr marL="342900" indent="-342900">
              <a:buFont typeface="Arial" panose="020B0604020202020204" pitchFamily="34" charset="0"/>
              <a:buChar char="•"/>
            </a:pPr>
            <a:r>
              <a:rPr lang="en-US" dirty="0"/>
              <a:t>Pi Camera for QR Code Scanning: The Raspberry Pi is equipped with a camera that continuously scans for QR codes. When a user presents their generated QR code to the camera, the system interprets the encoded information.</a:t>
            </a:r>
          </a:p>
          <a:p>
            <a:pPr marL="342900" indent="-342900">
              <a:buFont typeface="Arial" panose="020B0604020202020204" pitchFamily="34" charset="0"/>
              <a:buChar char="•"/>
            </a:pPr>
            <a:r>
              <a:rPr lang="en-US" dirty="0"/>
              <a:t>Motor Triggering Mechanism: Based on the decoded information from the QR code, the Raspberry Pi triggers the corresponding motor to dispense the selected item. This seamless integration ensures an automated and accurate fulfillment process.</a:t>
            </a:r>
          </a:p>
          <a:p>
            <a:pPr>
              <a:buFont typeface="Arial" pitchFamily="34" charset="0"/>
              <a:buChar char="•"/>
            </a:pP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C6019DA-F8F5-8E6E-3729-7E66FF9637A1}"/>
              </a:ext>
            </a:extLst>
          </p:cNvPr>
          <p:cNvPicPr/>
          <p:nvPr/>
        </p:nvPicPr>
        <p:blipFill>
          <a:blip r:embed="rId2">
            <a:lum bright="20000"/>
          </a:blip>
          <a:stretch/>
        </p:blipFill>
        <p:spPr>
          <a:xfrm>
            <a:off x="152760" y="50031"/>
            <a:ext cx="1142280" cy="1142280"/>
          </a:xfrm>
          <a:prstGeom prst="rect">
            <a:avLst/>
          </a:prstGeom>
          <a:ln w="9360">
            <a:noFill/>
          </a:ln>
        </p:spPr>
      </p:pic>
      <p:pic>
        <p:nvPicPr>
          <p:cNvPr id="3" name="Picture 5">
            <a:extLst>
              <a:ext uri="{FF2B5EF4-FFF2-40B4-BE49-F238E27FC236}">
                <a16:creationId xmlns:a16="http://schemas.microsoft.com/office/drawing/2014/main" id="{6D9A9559-8CFF-26FD-1F5E-D578C4882F3F}"/>
              </a:ext>
            </a:extLst>
          </p:cNvPr>
          <p:cNvPicPr/>
          <p:nvPr/>
        </p:nvPicPr>
        <p:blipFill>
          <a:blip r:embed="rId3"/>
          <a:stretch/>
        </p:blipFill>
        <p:spPr>
          <a:xfrm>
            <a:off x="11049360" y="126351"/>
            <a:ext cx="1065960" cy="1065960"/>
          </a:xfrm>
          <a:prstGeom prst="rect">
            <a:avLst/>
          </a:prstGeom>
          <a:ln w="9360">
            <a:noFill/>
          </a:ln>
        </p:spPr>
      </p:pic>
      <p:sp>
        <p:nvSpPr>
          <p:cNvPr id="4" name="CustomShape 1">
            <a:extLst>
              <a:ext uri="{FF2B5EF4-FFF2-40B4-BE49-F238E27FC236}">
                <a16:creationId xmlns:a16="http://schemas.microsoft.com/office/drawing/2014/main" id="{7CFD17D1-2313-F21C-BBA5-D73C68E1C750}"/>
              </a:ext>
            </a:extLst>
          </p:cNvPr>
          <p:cNvSpPr/>
          <p:nvPr/>
        </p:nvSpPr>
        <p:spPr>
          <a:xfrm>
            <a:off x="1905180" y="137053"/>
            <a:ext cx="85340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latin typeface="Calibri"/>
              </a:rPr>
              <a:t>Summary and Gaps in the Literature</a:t>
            </a:r>
          </a:p>
          <a:p>
            <a:pPr algn="ctr">
              <a:lnSpc>
                <a:spcPct val="100000"/>
              </a:lnSpc>
            </a:pPr>
            <a:endParaRPr lang="en-IN" u="sng" spc="-1" dirty="0">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3E691038-4E00-9936-4241-187C80FB6B7C}"/>
              </a:ext>
            </a:extLst>
          </p:cNvPr>
          <p:cNvSpPr txBox="1"/>
          <p:nvPr/>
        </p:nvSpPr>
        <p:spPr>
          <a:xfrm>
            <a:off x="457200" y="1158095"/>
            <a:ext cx="11658120" cy="5078313"/>
          </a:xfrm>
          <a:prstGeom prst="rect">
            <a:avLst/>
          </a:prstGeom>
          <a:noFill/>
        </p:spPr>
        <p:txBody>
          <a:bodyPr wrap="square" rtlCol="0">
            <a:spAutoFit/>
          </a:bodyPr>
          <a:lstStyle/>
          <a:p>
            <a:pPr algn="l">
              <a:buFont typeface="+mj-lt"/>
              <a:buAutoNum type="arabicPeriod"/>
            </a:pPr>
            <a:r>
              <a:rPr lang="en-US" b="1" i="0" dirty="0">
                <a:effectLst/>
                <a:latin typeface="Söhne"/>
              </a:rPr>
              <a:t>Solar Powered Medic Vending Machine</a:t>
            </a:r>
            <a:r>
              <a:rPr lang="en-US" b="0" i="0" dirty="0">
                <a:effectLst/>
                <a:latin typeface="Söhne"/>
              </a:rPr>
              <a:t>:</a:t>
            </a:r>
          </a:p>
          <a:p>
            <a:pPr lvl="1" algn="l"/>
            <a:r>
              <a:rPr lang="en-US" b="0" i="0" dirty="0">
                <a:effectLst/>
                <a:latin typeface="Söhne"/>
              </a:rPr>
              <a:t>Summary:</a:t>
            </a:r>
          </a:p>
          <a:p>
            <a:pPr lvl="1" algn="l"/>
            <a:r>
              <a:rPr lang="en-US" b="0" i="0" dirty="0">
                <a:effectLst/>
                <a:latin typeface="Söhne"/>
              </a:rPr>
              <a:t>- Introduces a solar-powered medical vending machine for areas with limited pharmacy access.- Incorporates various features like user authentication, hygiene maintenance, and temperature check-up.- Aims to address the shortage of first-aid kits in rural areas during emergencies.</a:t>
            </a:r>
          </a:p>
          <a:p>
            <a:pPr lvl="1" algn="l"/>
            <a:r>
              <a:rPr lang="en-US" b="0" i="0" dirty="0">
                <a:effectLst/>
                <a:latin typeface="Söhne"/>
              </a:rPr>
              <a:t>Gaps:</a:t>
            </a:r>
          </a:p>
          <a:p>
            <a:pPr lvl="1" algn="l"/>
            <a:r>
              <a:rPr lang="en-US" b="0" i="0" dirty="0">
                <a:effectLst/>
                <a:latin typeface="Söhne"/>
              </a:rPr>
              <a:t>- Lack of explicit testing procedures and results.</a:t>
            </a:r>
          </a:p>
          <a:p>
            <a:pPr lvl="1" algn="l"/>
            <a:r>
              <a:rPr lang="en-US" b="0" i="0" dirty="0">
                <a:effectLst/>
                <a:latin typeface="Söhne"/>
              </a:rPr>
              <a:t>- Limited information on system scalability.</a:t>
            </a:r>
          </a:p>
          <a:p>
            <a:pPr lvl="1" algn="l"/>
            <a:r>
              <a:rPr lang="en-US" b="0" i="0" dirty="0">
                <a:effectLst/>
                <a:latin typeface="Söhne"/>
              </a:rPr>
              <a:t>- Dependency on a magnetic card for user access could be a barrier in emergency situations.</a:t>
            </a:r>
          </a:p>
          <a:p>
            <a:pPr algn="l">
              <a:buFont typeface="+mj-lt"/>
              <a:buAutoNum type="arabicPeriod"/>
            </a:pPr>
            <a:r>
              <a:rPr lang="en-US" b="1" i="0" dirty="0">
                <a:effectLst/>
                <a:latin typeface="Söhne"/>
              </a:rPr>
              <a:t>Research and Application on Vending Machine Data Integration Based on EPC System</a:t>
            </a:r>
            <a:r>
              <a:rPr lang="en-US" b="0" i="0" dirty="0">
                <a:effectLst/>
                <a:latin typeface="Söhne"/>
              </a:rPr>
              <a:t>:</a:t>
            </a:r>
          </a:p>
          <a:p>
            <a:pPr lvl="1"/>
            <a:r>
              <a:rPr lang="en-US" b="0" i="0" dirty="0">
                <a:effectLst/>
                <a:latin typeface="Söhne"/>
              </a:rPr>
              <a:t>Summary:</a:t>
            </a:r>
          </a:p>
          <a:p>
            <a:pPr lvl="1"/>
            <a:r>
              <a:rPr lang="en-US" b="0" i="0" dirty="0">
                <a:effectLst/>
                <a:latin typeface="Söhne"/>
              </a:rPr>
              <a:t>- Focuses on combining EPC and IoT to improve vending machine efficiency.- Details components like EPC tag data standard, EPCIS, and information exchange in IoT.</a:t>
            </a:r>
          </a:p>
          <a:p>
            <a:pPr lvl="1"/>
            <a:r>
              <a:rPr lang="en-US" b="0" i="0" dirty="0">
                <a:effectLst/>
                <a:latin typeface="Söhne"/>
              </a:rPr>
              <a:t>- Emphasizes global identification, middleware efficiency, and PML standardization.</a:t>
            </a:r>
          </a:p>
          <a:p>
            <a:pPr lvl="1"/>
            <a:r>
              <a:rPr lang="en-US" b="0" i="0" dirty="0">
                <a:effectLst/>
                <a:latin typeface="Söhne"/>
              </a:rPr>
              <a:t>Gaps:</a:t>
            </a:r>
          </a:p>
          <a:p>
            <a:pPr lvl="1"/>
            <a:r>
              <a:rPr lang="en-US" b="0" i="0" dirty="0">
                <a:effectLst/>
                <a:latin typeface="Söhne"/>
              </a:rPr>
              <a:t>- </a:t>
            </a:r>
            <a:r>
              <a:rPr lang="en-US" dirty="0">
                <a:latin typeface="Söhne"/>
              </a:rPr>
              <a:t>Needs IoT implementations which is not cost effective</a:t>
            </a:r>
            <a:r>
              <a:rPr lang="en-US" b="0" i="0" dirty="0">
                <a:effectLst/>
                <a:latin typeface="Söhne"/>
              </a:rPr>
              <a:t>.</a:t>
            </a:r>
          </a:p>
          <a:p>
            <a:pPr lvl="1"/>
            <a:r>
              <a:rPr lang="en-US" b="0" i="0" dirty="0">
                <a:effectLst/>
                <a:latin typeface="Söhne"/>
              </a:rPr>
              <a:t>- Complexity in managing static and dynamic data in a standardized format.</a:t>
            </a:r>
          </a:p>
          <a:p>
            <a:endParaRPr lang="en-IN" dirty="0"/>
          </a:p>
        </p:txBody>
      </p:sp>
    </p:spTree>
    <p:extLst>
      <p:ext uri="{BB962C8B-B14F-4D97-AF65-F5344CB8AC3E}">
        <p14:creationId xmlns:p14="http://schemas.microsoft.com/office/powerpoint/2010/main" val="345196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AF38B-FAE1-E2B6-6380-4E4001F9D70E}"/>
              </a:ext>
            </a:extLst>
          </p:cNvPr>
          <p:cNvSpPr txBox="1"/>
          <p:nvPr/>
        </p:nvSpPr>
        <p:spPr>
          <a:xfrm>
            <a:off x="304800" y="1371600"/>
            <a:ext cx="12115799" cy="4524315"/>
          </a:xfrm>
          <a:prstGeom prst="rect">
            <a:avLst/>
          </a:prstGeom>
          <a:noFill/>
        </p:spPr>
        <p:txBody>
          <a:bodyPr wrap="square">
            <a:spAutoFit/>
          </a:bodyPr>
          <a:lstStyle/>
          <a:p>
            <a:pPr algn="l"/>
            <a:r>
              <a:rPr lang="en-US" b="1" dirty="0">
                <a:latin typeface="Söhne"/>
              </a:rPr>
              <a:t>3. </a:t>
            </a:r>
            <a:r>
              <a:rPr lang="en-US" b="1" i="0" dirty="0">
                <a:effectLst/>
                <a:latin typeface="Söhne"/>
              </a:rPr>
              <a:t>The Cashless Payment Device for Vending Machines - Import Substitution in the Sphere of Vending</a:t>
            </a:r>
            <a:r>
              <a:rPr lang="en-US" b="0" i="0" dirty="0">
                <a:effectLst/>
                <a:latin typeface="Söhne"/>
              </a:rPr>
              <a:t>:</a:t>
            </a:r>
          </a:p>
          <a:p>
            <a:pPr lvl="1"/>
            <a:r>
              <a:rPr lang="en-US" dirty="0">
                <a:latin typeface="Söhne"/>
              </a:rPr>
              <a:t>Summary:</a:t>
            </a:r>
          </a:p>
          <a:p>
            <a:pPr lvl="1"/>
            <a:r>
              <a:rPr lang="en-US" dirty="0">
                <a:latin typeface="Söhne"/>
              </a:rPr>
              <a:t>- Discusses a cashless payment device for vending machines using RFID technology.</a:t>
            </a:r>
          </a:p>
          <a:p>
            <a:pPr lvl="1"/>
            <a:r>
              <a:rPr lang="en-US" dirty="0">
                <a:latin typeface="Söhne"/>
              </a:rPr>
              <a:t>- Highlights user convenience, vending company benefits, and flexible implementation.</a:t>
            </a:r>
          </a:p>
          <a:p>
            <a:pPr lvl="1"/>
            <a:r>
              <a:rPr lang="en-US" dirty="0">
                <a:latin typeface="Söhne"/>
              </a:rPr>
              <a:t>Gaps:</a:t>
            </a:r>
          </a:p>
          <a:p>
            <a:pPr lvl="1"/>
            <a:r>
              <a:rPr lang="en-US" dirty="0">
                <a:latin typeface="Söhne"/>
              </a:rPr>
              <a:t>- Initial setup costs might be high due to specialized devices.</a:t>
            </a:r>
          </a:p>
          <a:p>
            <a:pPr lvl="1"/>
            <a:r>
              <a:rPr lang="en-US" dirty="0">
                <a:latin typeface="Söhne"/>
              </a:rPr>
              <a:t>- Dependency on stable internet connectivity for transactions.- Limitations in functionality in certain environments.</a:t>
            </a:r>
            <a:endParaRPr lang="en-US" b="0" i="0" dirty="0">
              <a:effectLst/>
              <a:latin typeface="Söhne"/>
            </a:endParaRPr>
          </a:p>
          <a:p>
            <a:pPr algn="l"/>
            <a:r>
              <a:rPr lang="en-US" b="1" dirty="0">
                <a:latin typeface="Söhne"/>
              </a:rPr>
              <a:t>4</a:t>
            </a:r>
            <a:r>
              <a:rPr lang="en-US" b="1" i="0" dirty="0">
                <a:effectLst/>
                <a:latin typeface="Söhne"/>
              </a:rPr>
              <a:t>.New Generation Artificial Intelligent Vending Machine System based on </a:t>
            </a:r>
            <a:r>
              <a:rPr lang="en-US" b="1" i="0" dirty="0" err="1">
                <a:effectLst/>
                <a:latin typeface="Söhne"/>
              </a:rPr>
              <a:t>LoRaWan</a:t>
            </a:r>
            <a:r>
              <a:rPr lang="en-US" b="1" i="0" dirty="0">
                <a:effectLst/>
                <a:latin typeface="Söhne"/>
              </a:rPr>
              <a:t> IOT Network</a:t>
            </a:r>
            <a:r>
              <a:rPr lang="en-US" b="0" i="0" dirty="0">
                <a:effectLst/>
                <a:latin typeface="Söhne"/>
              </a:rPr>
              <a:t>:</a:t>
            </a:r>
          </a:p>
          <a:p>
            <a:pPr lvl="1"/>
            <a:r>
              <a:rPr lang="en-US" b="0" i="0" dirty="0">
                <a:effectLst/>
                <a:latin typeface="Söhne"/>
              </a:rPr>
              <a:t>Summary:</a:t>
            </a:r>
          </a:p>
          <a:p>
            <a:pPr lvl="1"/>
            <a:r>
              <a:rPr lang="en-US" b="0" i="0" dirty="0">
                <a:effectLst/>
                <a:latin typeface="Söhne"/>
              </a:rPr>
              <a:t>- Integrates AI and IoT into vending machines for targeted merchandise sales.</a:t>
            </a:r>
          </a:p>
          <a:p>
            <a:pPr lvl="1"/>
            <a:r>
              <a:rPr lang="en-US" b="0" i="0" dirty="0">
                <a:effectLst/>
                <a:latin typeface="Söhne"/>
              </a:rPr>
              <a:t>- Relies on facial recognition for buyer identification and </a:t>
            </a:r>
            <a:r>
              <a:rPr lang="en-US" b="0" i="0" dirty="0" err="1">
                <a:effectLst/>
                <a:latin typeface="Söhne"/>
              </a:rPr>
              <a:t>LoRaWAN</a:t>
            </a:r>
            <a:r>
              <a:rPr lang="en-US" b="0" i="0" dirty="0">
                <a:effectLst/>
                <a:latin typeface="Söhne"/>
              </a:rPr>
              <a:t> for data transmission.</a:t>
            </a:r>
          </a:p>
          <a:p>
            <a:pPr lvl="1"/>
            <a:r>
              <a:rPr lang="en-US" b="0" i="0" dirty="0">
                <a:effectLst/>
                <a:latin typeface="Söhne"/>
              </a:rPr>
              <a:t>Gaps:</a:t>
            </a:r>
          </a:p>
          <a:p>
            <a:pPr lvl="1"/>
            <a:r>
              <a:rPr lang="en-US" b="0" i="0" dirty="0">
                <a:effectLst/>
                <a:latin typeface="Söhne"/>
              </a:rPr>
              <a:t>- Challenges in accurately identifying unique buyer preferences.</a:t>
            </a:r>
          </a:p>
          <a:p>
            <a:pPr lvl="1"/>
            <a:r>
              <a:rPr lang="en-US" b="0" i="0" dirty="0">
                <a:effectLst/>
                <a:latin typeface="Söhne"/>
              </a:rPr>
              <a:t>- Potential privacy concerns due to facial recognition.</a:t>
            </a:r>
          </a:p>
          <a:p>
            <a:pPr lvl="1"/>
            <a:r>
              <a:rPr lang="en-US" b="0" i="0" dirty="0">
                <a:effectLst/>
                <a:latin typeface="Söhne"/>
              </a:rPr>
              <a:t>- Acknowledgment of the need for careful consideration of drawbacks in implementation.</a:t>
            </a:r>
          </a:p>
          <a:p>
            <a:pPr algn="l"/>
            <a:endParaRPr lang="en-US" b="0" i="0" dirty="0">
              <a:effectLst/>
              <a:latin typeface="Söhne"/>
            </a:endParaRPr>
          </a:p>
        </p:txBody>
      </p:sp>
      <p:pic>
        <p:nvPicPr>
          <p:cNvPr id="2" name="Picture 3">
            <a:extLst>
              <a:ext uri="{FF2B5EF4-FFF2-40B4-BE49-F238E27FC236}">
                <a16:creationId xmlns:a16="http://schemas.microsoft.com/office/drawing/2014/main" id="{228EB4D6-ECAC-A015-E95A-FA4B8209B2E6}"/>
              </a:ext>
            </a:extLst>
          </p:cNvPr>
          <p:cNvPicPr/>
          <p:nvPr/>
        </p:nvPicPr>
        <p:blipFill>
          <a:blip r:embed="rId2">
            <a:lum bright="20000"/>
          </a:blip>
          <a:stretch/>
        </p:blipFill>
        <p:spPr>
          <a:xfrm>
            <a:off x="152760" y="50031"/>
            <a:ext cx="1142280" cy="1142280"/>
          </a:xfrm>
          <a:prstGeom prst="rect">
            <a:avLst/>
          </a:prstGeom>
          <a:ln w="9360">
            <a:noFill/>
          </a:ln>
        </p:spPr>
      </p:pic>
      <p:pic>
        <p:nvPicPr>
          <p:cNvPr id="4" name="Picture 5">
            <a:extLst>
              <a:ext uri="{FF2B5EF4-FFF2-40B4-BE49-F238E27FC236}">
                <a16:creationId xmlns:a16="http://schemas.microsoft.com/office/drawing/2014/main" id="{3EDBC3D5-1FB5-A696-615B-CC4BB2A1B115}"/>
              </a:ext>
            </a:extLst>
          </p:cNvPr>
          <p:cNvPicPr/>
          <p:nvPr/>
        </p:nvPicPr>
        <p:blipFill>
          <a:blip r:embed="rId3"/>
          <a:stretch/>
        </p:blipFill>
        <p:spPr>
          <a:xfrm>
            <a:off x="11049360" y="126351"/>
            <a:ext cx="1065960" cy="1065960"/>
          </a:xfrm>
          <a:prstGeom prst="rect">
            <a:avLst/>
          </a:prstGeom>
          <a:ln w="9360">
            <a:noFill/>
          </a:ln>
        </p:spPr>
      </p:pic>
    </p:spTree>
    <p:extLst>
      <p:ext uri="{BB962C8B-B14F-4D97-AF65-F5344CB8AC3E}">
        <p14:creationId xmlns:p14="http://schemas.microsoft.com/office/powerpoint/2010/main" val="36310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A4222012-C622-E235-D580-37A9A0CC6CD5}"/>
              </a:ext>
            </a:extLst>
          </p:cNvPr>
          <p:cNvPicPr/>
          <p:nvPr/>
        </p:nvPicPr>
        <p:blipFill>
          <a:blip r:embed="rId2">
            <a:lum bright="20000"/>
          </a:blip>
          <a:stretch/>
        </p:blipFill>
        <p:spPr>
          <a:xfrm>
            <a:off x="152760" y="50031"/>
            <a:ext cx="1142280" cy="1142280"/>
          </a:xfrm>
          <a:prstGeom prst="rect">
            <a:avLst/>
          </a:prstGeom>
          <a:ln w="9360">
            <a:noFill/>
          </a:ln>
        </p:spPr>
      </p:pic>
      <p:pic>
        <p:nvPicPr>
          <p:cNvPr id="3" name="Picture 5">
            <a:extLst>
              <a:ext uri="{FF2B5EF4-FFF2-40B4-BE49-F238E27FC236}">
                <a16:creationId xmlns:a16="http://schemas.microsoft.com/office/drawing/2014/main" id="{39481D25-0FF5-FF34-BD9C-8B8EB9376632}"/>
              </a:ext>
            </a:extLst>
          </p:cNvPr>
          <p:cNvPicPr/>
          <p:nvPr/>
        </p:nvPicPr>
        <p:blipFill>
          <a:blip r:embed="rId3"/>
          <a:stretch/>
        </p:blipFill>
        <p:spPr>
          <a:xfrm>
            <a:off x="11049360" y="126351"/>
            <a:ext cx="1065960" cy="1065960"/>
          </a:xfrm>
          <a:prstGeom prst="rect">
            <a:avLst/>
          </a:prstGeom>
          <a:ln w="9360">
            <a:noFill/>
          </a:ln>
        </p:spPr>
      </p:pic>
      <p:sp>
        <p:nvSpPr>
          <p:cNvPr id="5" name="TextBox 4">
            <a:extLst>
              <a:ext uri="{FF2B5EF4-FFF2-40B4-BE49-F238E27FC236}">
                <a16:creationId xmlns:a16="http://schemas.microsoft.com/office/drawing/2014/main" id="{3856E8F6-1B75-0089-D7AC-6C16DE007CD7}"/>
              </a:ext>
            </a:extLst>
          </p:cNvPr>
          <p:cNvSpPr txBox="1"/>
          <p:nvPr/>
        </p:nvSpPr>
        <p:spPr>
          <a:xfrm>
            <a:off x="1143000" y="1192311"/>
            <a:ext cx="8686800" cy="2862322"/>
          </a:xfrm>
          <a:prstGeom prst="rect">
            <a:avLst/>
          </a:prstGeom>
          <a:noFill/>
        </p:spPr>
        <p:txBody>
          <a:bodyPr wrap="square">
            <a:spAutoFit/>
          </a:bodyPr>
          <a:lstStyle/>
          <a:p>
            <a:pPr algn="l"/>
            <a:r>
              <a:rPr lang="en-US" b="1" dirty="0">
                <a:latin typeface="Söhne"/>
              </a:rPr>
              <a:t>5. S</a:t>
            </a:r>
            <a:r>
              <a:rPr lang="en-US" b="1" i="0" dirty="0">
                <a:effectLst/>
                <a:latin typeface="Söhne"/>
              </a:rPr>
              <a:t>mart Vending Machine Based on SMS Gateway For General Transactions</a:t>
            </a:r>
            <a:r>
              <a:rPr lang="en-US" b="0" i="0" dirty="0">
                <a:effectLst/>
                <a:latin typeface="Söhne"/>
              </a:rPr>
              <a:t>:</a:t>
            </a:r>
          </a:p>
          <a:p>
            <a:pPr lvl="1" algn="l"/>
            <a:r>
              <a:rPr lang="en-US" b="0" i="0" dirty="0">
                <a:effectLst/>
                <a:latin typeface="Söhne"/>
              </a:rPr>
              <a:t>Summary:</a:t>
            </a:r>
          </a:p>
          <a:p>
            <a:pPr lvl="1" algn="l"/>
            <a:r>
              <a:rPr lang="en-US" b="0" i="0" dirty="0">
                <a:effectLst/>
                <a:latin typeface="Söhne"/>
              </a:rPr>
              <a:t>- Proposes a smart vending machine using SMS gateway for office stationery transactions.</a:t>
            </a:r>
          </a:p>
          <a:p>
            <a:pPr lvl="1" algn="l"/>
            <a:r>
              <a:rPr lang="en-US" b="0" i="0" dirty="0">
                <a:effectLst/>
                <a:latin typeface="Söhne"/>
              </a:rPr>
              <a:t>- Showcases accessibility, online monitoring, and a backup power system.</a:t>
            </a:r>
          </a:p>
          <a:p>
            <a:pPr lvl="1" algn="l"/>
            <a:r>
              <a:rPr lang="en-US" b="0" i="0" dirty="0">
                <a:effectLst/>
                <a:latin typeface="Söhne"/>
              </a:rPr>
              <a:t>Gaps:</a:t>
            </a:r>
          </a:p>
          <a:p>
            <a:pPr lvl="1" algn="l"/>
            <a:r>
              <a:rPr lang="en-US" b="0" i="0" dirty="0">
                <a:effectLst/>
                <a:latin typeface="Söhne"/>
              </a:rPr>
              <a:t>- Dependency on specific digital payment services.</a:t>
            </a:r>
          </a:p>
          <a:p>
            <a:pPr lvl="1" algn="l"/>
            <a:r>
              <a:rPr lang="en-US" b="0" i="0" dirty="0">
                <a:effectLst/>
                <a:latin typeface="Söhne"/>
              </a:rPr>
              <a:t>- Technical glitches and potential infrastructure limitations.</a:t>
            </a:r>
          </a:p>
          <a:p>
            <a:pPr lvl="1" algn="l"/>
            <a:r>
              <a:rPr lang="en-US" b="0" i="0" dirty="0">
                <a:effectLst/>
                <a:latin typeface="Söhne"/>
              </a:rPr>
              <a:t>- Reliance on stable telecommunication and internet connectivity.</a:t>
            </a:r>
          </a:p>
          <a:p>
            <a:pPr lvl="1" algn="l"/>
            <a:endParaRPr lang="en-US" b="0" i="0" dirty="0">
              <a:effectLst/>
              <a:latin typeface="Söhne"/>
            </a:endParaRPr>
          </a:p>
        </p:txBody>
      </p:sp>
      <p:sp>
        <p:nvSpPr>
          <p:cNvPr id="6" name="TextBox 5">
            <a:extLst>
              <a:ext uri="{FF2B5EF4-FFF2-40B4-BE49-F238E27FC236}">
                <a16:creationId xmlns:a16="http://schemas.microsoft.com/office/drawing/2014/main" id="{88B370FC-D1D6-7E65-0820-21147E525270}"/>
              </a:ext>
            </a:extLst>
          </p:cNvPr>
          <p:cNvSpPr txBox="1"/>
          <p:nvPr/>
        </p:nvSpPr>
        <p:spPr>
          <a:xfrm>
            <a:off x="1143000" y="3733800"/>
            <a:ext cx="8686800" cy="2308324"/>
          </a:xfrm>
          <a:prstGeom prst="rect">
            <a:avLst/>
          </a:prstGeom>
          <a:noFill/>
        </p:spPr>
        <p:txBody>
          <a:bodyPr wrap="square">
            <a:spAutoFit/>
          </a:bodyPr>
          <a:lstStyle/>
          <a:p>
            <a:pPr algn="l"/>
            <a:r>
              <a:rPr lang="en-US" b="1" i="0" dirty="0">
                <a:effectLst/>
                <a:latin typeface="Söhne"/>
              </a:rPr>
              <a:t>6. A Novel Implementation of FPGA Based Smart Vending Machine :</a:t>
            </a:r>
          </a:p>
          <a:p>
            <a:pPr algn="l"/>
            <a:r>
              <a:rPr lang="en-US" dirty="0">
                <a:latin typeface="Söhne"/>
              </a:rPr>
              <a:t>	</a:t>
            </a:r>
            <a:r>
              <a:rPr lang="en-US" i="0" dirty="0">
                <a:effectLst/>
                <a:latin typeface="Söhne"/>
              </a:rPr>
              <a:t>Summary:</a:t>
            </a:r>
          </a:p>
          <a:p>
            <a:pPr algn="l"/>
            <a:r>
              <a:rPr lang="en-US" dirty="0">
                <a:latin typeface="Söhne"/>
              </a:rPr>
              <a:t>	-</a:t>
            </a:r>
            <a:r>
              <a:rPr lang="en-US" i="0" dirty="0">
                <a:effectLst/>
                <a:latin typeface="Söhne"/>
              </a:rPr>
              <a:t>Presents an FPGA-based vending machine using Verilog HDL platform.</a:t>
            </a:r>
          </a:p>
          <a:p>
            <a:pPr algn="l"/>
            <a:r>
              <a:rPr lang="en-US" dirty="0">
                <a:latin typeface="Söhne"/>
              </a:rPr>
              <a:t>	</a:t>
            </a:r>
            <a:r>
              <a:rPr lang="en-US" i="0" dirty="0">
                <a:effectLst/>
                <a:latin typeface="Söhne"/>
              </a:rPr>
              <a:t>- Simulations, utilization details, and future improvements are discussed.</a:t>
            </a:r>
          </a:p>
          <a:p>
            <a:pPr lvl="1"/>
            <a:r>
              <a:rPr lang="en-US" i="0" dirty="0">
                <a:effectLst/>
                <a:latin typeface="Söhne"/>
              </a:rPr>
              <a:t>Gaps:</a:t>
            </a:r>
          </a:p>
          <a:p>
            <a:pPr lvl="1"/>
            <a:r>
              <a:rPr lang="en-US" i="0" dirty="0">
                <a:effectLst/>
                <a:latin typeface="Söhne"/>
              </a:rPr>
              <a:t>- Limitation in displaying certain messages.</a:t>
            </a:r>
          </a:p>
          <a:p>
            <a:pPr lvl="1"/>
            <a:r>
              <a:rPr lang="en-US" i="0" dirty="0">
                <a:effectLst/>
                <a:latin typeface="Söhne"/>
              </a:rPr>
              <a:t>- Challenges in certain scenarios related to machine response.</a:t>
            </a:r>
          </a:p>
          <a:p>
            <a:pPr lvl="1"/>
            <a:r>
              <a:rPr lang="en-US" i="0" dirty="0">
                <a:effectLst/>
                <a:latin typeface="Söhne"/>
              </a:rPr>
              <a:t>- Reliance on constant adaptation to market changes.</a:t>
            </a:r>
          </a:p>
        </p:txBody>
      </p:sp>
    </p:spTree>
    <p:extLst>
      <p:ext uri="{BB962C8B-B14F-4D97-AF65-F5344CB8AC3E}">
        <p14:creationId xmlns:p14="http://schemas.microsoft.com/office/powerpoint/2010/main" val="168077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3"/>
          <p:cNvPicPr/>
          <p:nvPr/>
        </p:nvPicPr>
        <p:blipFill>
          <a:blip r:embed="rId2">
            <a:lum bright="20000"/>
          </a:blip>
          <a:stretch/>
        </p:blipFill>
        <p:spPr>
          <a:xfrm>
            <a:off x="76200" y="0"/>
            <a:ext cx="1142280" cy="1142280"/>
          </a:xfrm>
          <a:prstGeom prst="rect">
            <a:avLst/>
          </a:prstGeom>
          <a:ln w="9360">
            <a:noFill/>
          </a:ln>
        </p:spPr>
      </p:pic>
      <p:pic>
        <p:nvPicPr>
          <p:cNvPr id="4" name="Picture 5"/>
          <p:cNvPicPr/>
          <p:nvPr/>
        </p:nvPicPr>
        <p:blipFill>
          <a:blip r:embed="rId3"/>
          <a:stretch/>
        </p:blipFill>
        <p:spPr>
          <a:xfrm>
            <a:off x="11126040" y="0"/>
            <a:ext cx="1065960" cy="1065960"/>
          </a:xfrm>
          <a:prstGeom prst="rect">
            <a:avLst/>
          </a:prstGeom>
          <a:ln w="9360">
            <a:noFill/>
          </a:ln>
        </p:spPr>
      </p:pic>
      <p:sp>
        <p:nvSpPr>
          <p:cNvPr id="5" name="TextBox 4"/>
          <p:cNvSpPr txBox="1"/>
          <p:nvPr/>
        </p:nvSpPr>
        <p:spPr>
          <a:xfrm>
            <a:off x="4495800" y="446684"/>
            <a:ext cx="2971800" cy="707886"/>
          </a:xfrm>
          <a:prstGeom prst="rect">
            <a:avLst/>
          </a:prstGeom>
          <a:noFill/>
        </p:spPr>
        <p:txBody>
          <a:bodyPr wrap="square" rtlCol="0">
            <a:spAutoFit/>
          </a:bodyPr>
          <a:lstStyle/>
          <a:p>
            <a:r>
              <a:rPr lang="en-US" sz="4000" dirty="0"/>
              <a:t>Objectives</a:t>
            </a:r>
            <a:endParaRPr lang="en-US" sz="2800" dirty="0"/>
          </a:p>
        </p:txBody>
      </p:sp>
      <p:sp>
        <p:nvSpPr>
          <p:cNvPr id="6" name="TextBox 5"/>
          <p:cNvSpPr txBox="1"/>
          <p:nvPr/>
        </p:nvSpPr>
        <p:spPr>
          <a:xfrm>
            <a:off x="381000" y="1600200"/>
            <a:ext cx="11201400" cy="4247317"/>
          </a:xfrm>
          <a:prstGeom prst="rect">
            <a:avLst/>
          </a:prstGeom>
          <a:noFill/>
        </p:spPr>
        <p:txBody>
          <a:bodyPr wrap="square" rtlCol="0">
            <a:spAutoFit/>
          </a:bodyPr>
          <a:lstStyle/>
          <a:p>
            <a:r>
              <a:rPr lang="en-US" dirty="0"/>
              <a:t>The objective of the project is to create an automated vending machine system with the following key features:</a:t>
            </a:r>
          </a:p>
          <a:p>
            <a:pPr marL="285750" indent="-285750">
              <a:buFont typeface="Arial" panose="020B0604020202020204" pitchFamily="34" charset="0"/>
              <a:buChar char="•"/>
            </a:pPr>
            <a:r>
              <a:rPr lang="en-US" dirty="0"/>
              <a:t>User-Friendly Interface: Provide a web-based interface for users to browse available items, select products, and place orders.</a:t>
            </a:r>
          </a:p>
          <a:p>
            <a:pPr marL="285750" indent="-285750">
              <a:buFont typeface="Arial" panose="020B0604020202020204" pitchFamily="34" charset="0"/>
              <a:buChar char="•"/>
            </a:pPr>
            <a:r>
              <a:rPr lang="en-US" dirty="0"/>
              <a:t>Order Processing: Implement a system for processing user orders within the Flask web application. This involves generating a unique QR code for each order, containing information about the selected items.</a:t>
            </a:r>
          </a:p>
          <a:p>
            <a:pPr marL="285750" indent="-285750">
              <a:buFont typeface="Arial" panose="020B0604020202020204" pitchFamily="34" charset="0"/>
              <a:buChar char="•"/>
            </a:pPr>
            <a:r>
              <a:rPr lang="en-US" dirty="0"/>
              <a:t>QR Code Generation: Dynamically generate QR codes based on the user's order, embedding essential details such as item codes and quantities.</a:t>
            </a:r>
          </a:p>
          <a:p>
            <a:pPr marL="285750" indent="-285750">
              <a:buFont typeface="Arial" panose="020B0604020202020204" pitchFamily="34" charset="0"/>
              <a:buChar char="•"/>
            </a:pPr>
            <a:r>
              <a:rPr lang="en-US" dirty="0"/>
              <a:t>Raspberry Pi Integration: Utilize a Raspberry Pi 3B as the central processing unit to control the vending machine. Integrate the Raspberry Pi with the Flask web application to receive and process user orders.</a:t>
            </a:r>
          </a:p>
          <a:p>
            <a:pPr marL="285750" indent="-285750">
              <a:buFont typeface="Arial" panose="020B0604020202020204" pitchFamily="34" charset="0"/>
              <a:buChar char="•"/>
            </a:pPr>
            <a:r>
              <a:rPr lang="en-US" dirty="0"/>
              <a:t>Camera-Based QR Code Scanning: Set up a Pi camera to scan QR codes. When a user scans their unique QR code using the camera, the Raspberry Pi should interpret the information encoded in the QR code.</a:t>
            </a:r>
          </a:p>
          <a:p>
            <a:pPr marL="285750" indent="-285750">
              <a:buFont typeface="Arial" panose="020B0604020202020204" pitchFamily="34" charset="0"/>
              <a:buChar char="•"/>
            </a:pPr>
            <a:r>
              <a:rPr lang="en-US" dirty="0"/>
              <a:t>Motor Triggering: Based on the decoded information from the QR code, trigger the respective motors connected to the Raspberry Pi GPIO pins to dispense the selected items.</a:t>
            </a:r>
          </a:p>
          <a:p>
            <a:pPr marL="285750" indent="-285750">
              <a:buFont typeface="Arial" panose="020B0604020202020204" pitchFamily="34" charset="0"/>
              <a:buChar char="•"/>
            </a:pPr>
            <a:r>
              <a:rPr lang="en-US" dirty="0"/>
              <a:t>Automation and Efficiency: Create a seamless and efficient vending experience for users, automating the process from order placement on the website to item dispensing through QR code scanning.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752600" y="632618"/>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rPr>
              <a:t> Problem Statement</a:t>
            </a:r>
            <a:endParaRPr lang="en-IN" spc="-1" dirty="0">
              <a:solidFill>
                <a:srgbClr val="000000"/>
              </a:solidFill>
              <a:uFill>
                <a:solidFill>
                  <a:srgbClr val="FFFFFF"/>
                </a:solidFill>
              </a:uFill>
              <a:latin typeface="Arial"/>
            </a:endParaRPr>
          </a:p>
        </p:txBody>
      </p:sp>
      <p:sp>
        <p:nvSpPr>
          <p:cNvPr id="111" name="CustomShape 2"/>
          <p:cNvSpPr/>
          <p:nvPr/>
        </p:nvSpPr>
        <p:spPr>
          <a:xfrm>
            <a:off x="1295400" y="2286000"/>
            <a:ext cx="9372600" cy="35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000000"/>
              </a:buClr>
              <a:buFont typeface="Arial"/>
              <a:buChar char="•"/>
            </a:pPr>
            <a:r>
              <a:rPr lang="en-IN" sz="3200" spc="-1" dirty="0">
                <a:solidFill>
                  <a:srgbClr val="000000"/>
                </a:solidFill>
                <a:uFill>
                  <a:solidFill>
                    <a:srgbClr val="FFFFFF"/>
                  </a:solidFill>
                </a:uFill>
                <a:latin typeface="Calibri"/>
              </a:rPr>
              <a:t>To design a smart, low powered vending machine with fully digitalised payment options and facilities suitable for university and colleges.</a:t>
            </a:r>
          </a:p>
          <a:p>
            <a:pPr marL="343080" indent="-342360">
              <a:buClr>
                <a:srgbClr val="000000"/>
              </a:buClr>
              <a:buFont typeface="Arial"/>
              <a:buChar char="•"/>
            </a:pPr>
            <a:endParaRPr lang="en-IN" spc="-1" dirty="0">
              <a:solidFill>
                <a:srgbClr val="000000"/>
              </a:solidFill>
              <a:uFill>
                <a:solidFill>
                  <a:srgbClr val="FFFFFF"/>
                </a:solidFill>
              </a:uFill>
              <a:latin typeface="Arial"/>
            </a:endParaRPr>
          </a:p>
        </p:txBody>
      </p:sp>
      <p:pic>
        <p:nvPicPr>
          <p:cNvPr id="112" name="Picture 3"/>
          <p:cNvPicPr/>
          <p:nvPr/>
        </p:nvPicPr>
        <p:blipFill>
          <a:blip r:embed="rId2">
            <a:lum bright="20000"/>
          </a:blip>
          <a:stretch/>
        </p:blipFill>
        <p:spPr>
          <a:xfrm>
            <a:off x="0" y="-43132"/>
            <a:ext cx="1142280" cy="1142280"/>
          </a:xfrm>
          <a:prstGeom prst="rect">
            <a:avLst/>
          </a:prstGeom>
          <a:ln w="9360">
            <a:noFill/>
          </a:ln>
        </p:spPr>
      </p:pic>
      <p:pic>
        <p:nvPicPr>
          <p:cNvPr id="113" name="Picture 5"/>
          <p:cNvPicPr/>
          <p:nvPr/>
        </p:nvPicPr>
        <p:blipFill>
          <a:blip r:embed="rId3"/>
          <a:stretch/>
        </p:blipFill>
        <p:spPr>
          <a:xfrm>
            <a:off x="11054542" y="-76200"/>
            <a:ext cx="1065960" cy="10659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16810</TotalTime>
  <Words>2910</Words>
  <Application>Microsoft Office PowerPoint</Application>
  <PresentationFormat>Widescreen</PresentationFormat>
  <Paragraphs>221</Paragraphs>
  <Slides>20</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MT</vt:lpstr>
      <vt:lpstr>Calibri</vt:lpstr>
      <vt:lpstr>Calibri Light</vt:lpstr>
      <vt:lpstr>Söhne</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Novel Hybrid SoC Architecture</dc:title>
  <dc:creator>rajsekar</dc:creator>
  <cp:lastModifiedBy>Ankit Raj Amberkar</cp:lastModifiedBy>
  <cp:revision>156</cp:revision>
  <dcterms:created xsi:type="dcterms:W3CDTF">2019-11-18T15:45:27Z</dcterms:created>
  <dcterms:modified xsi:type="dcterms:W3CDTF">2023-11-30T19:22:55Z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