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0a6a9dcc1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0a6a9dcc1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0a6a9dcc1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0a6a9dcc1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0a6a9dcc1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0a6a9dcc1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0a6a9dcc1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0a6a9dcc1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0a6a9dcc1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0a6a9dcc1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28800" y="1178997"/>
            <a:ext cx="5361300" cy="198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400">
                <a:solidFill>
                  <a:srgbClr val="ECECEC"/>
                </a:solidFill>
                <a:highlight>
                  <a:schemeClr val="accent2"/>
                </a:highlight>
                <a:latin typeface="Roboto"/>
                <a:ea typeface="Roboto"/>
                <a:cs typeface="Roboto"/>
                <a:sym typeface="Roboto"/>
              </a:rPr>
              <a:t>T5 Transformer Model for News Headline Generation</a:t>
            </a:r>
            <a:endParaRPr sz="4400"/>
          </a:p>
        </p:txBody>
      </p:sp>
      <p:sp>
        <p:nvSpPr>
          <p:cNvPr id="129" name="Google Shape;129;p13"/>
          <p:cNvSpPr txBox="1"/>
          <p:nvPr>
            <p:ph idx="1" type="subTitle"/>
          </p:nvPr>
        </p:nvSpPr>
        <p:spPr>
          <a:xfrm>
            <a:off x="555250" y="3222313"/>
            <a:ext cx="5361300" cy="12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Student id : 202001190 </a:t>
            </a:r>
            <a:endParaRPr/>
          </a:p>
          <a:p>
            <a:pPr indent="0" lvl="0" marL="0" rtl="0" algn="ctr">
              <a:spcBef>
                <a:spcPts val="0"/>
              </a:spcBef>
              <a:spcAft>
                <a:spcPts val="0"/>
              </a:spcAft>
              <a:buNone/>
            </a:pPr>
            <a:r>
              <a:rPr lang="en"/>
              <a:t>Name : Ankit Rathwa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model:</a:t>
            </a:r>
            <a:endParaRPr/>
          </a:p>
        </p:txBody>
      </p:sp>
      <p:sp>
        <p:nvSpPr>
          <p:cNvPr id="135" name="Google Shape;135;p14"/>
          <p:cNvSpPr txBox="1"/>
          <p:nvPr>
            <p:ph idx="1" type="body"/>
          </p:nvPr>
        </p:nvSpPr>
        <p:spPr>
          <a:xfrm>
            <a:off x="819150" y="1438800"/>
            <a:ext cx="7505700" cy="3251400"/>
          </a:xfrm>
          <a:prstGeom prst="rect">
            <a:avLst/>
          </a:prstGeom>
          <a:solidFill>
            <a:srgbClr val="FF0000"/>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0">
                <a:solidFill>
                  <a:srgbClr val="000000"/>
                </a:solidFill>
                <a:highlight>
                  <a:srgbClr val="9FC5E8"/>
                </a:highlight>
                <a:latin typeface="Roboto"/>
                <a:ea typeface="Roboto"/>
                <a:cs typeface="Roboto"/>
                <a:sym typeface="Roboto"/>
              </a:rPr>
              <a:t>Our project focuses on utilizing the T5 (Text-to-Text Transfer Transformer) model for the task of news headline generation. The primary objective of this project is to explore the capabilities of advanced NLP models in generating concise and informative headlines from news articles. By leveraging state-of-the-art transformer-based architectures like T5, we aim to enhance the efficiency and accuracy of automated news summarization processes. This project aligns with the broader goal of advancing natural language processing techniques for real-world applications, particularly in the domain of media and journalism</a:t>
            </a:r>
            <a:r>
              <a:rPr lang="en" sz="1400">
                <a:solidFill>
                  <a:srgbClr val="ECECEC"/>
                </a:solidFill>
                <a:highlight>
                  <a:srgbClr val="9FC5E8"/>
                </a:highlight>
                <a:latin typeface="Roboto"/>
                <a:ea typeface="Roboto"/>
                <a:cs typeface="Roboto"/>
                <a:sym typeface="Roboto"/>
              </a:rPr>
              <a:t>.</a:t>
            </a:r>
            <a:endParaRPr sz="1400">
              <a:solidFill>
                <a:srgbClr val="ECECEC"/>
              </a:solidFill>
              <a:highlight>
                <a:srgbClr val="9FC5E8"/>
              </a:highlight>
              <a:latin typeface="Roboto"/>
              <a:ea typeface="Roboto"/>
              <a:cs typeface="Roboto"/>
              <a:sym typeface="Roboto"/>
            </a:endParaRPr>
          </a:p>
          <a:p>
            <a:pPr indent="0" lvl="0" marL="0" rtl="0" algn="l">
              <a:lnSpc>
                <a:spcPct val="95000"/>
              </a:lnSpc>
              <a:spcBef>
                <a:spcPts val="1200"/>
              </a:spcBef>
              <a:spcAft>
                <a:spcPts val="1200"/>
              </a:spcAft>
              <a:buSzPts val="1018"/>
              <a:buNone/>
            </a:pPr>
            <a:r>
              <a:rPr lang="en" sz="1410">
                <a:solidFill>
                  <a:srgbClr val="000000"/>
                </a:solidFill>
                <a:highlight>
                  <a:srgbClr val="9FC5E8"/>
                </a:highlight>
                <a:latin typeface="Roboto"/>
                <a:ea typeface="Roboto"/>
                <a:cs typeface="Roboto"/>
                <a:sym typeface="Roboto"/>
              </a:rPr>
              <a:t>The T5 (Text-to-Text Transfer Transformer) model is a cutting-edge transformer-based architecture developed by Google Research. It excels in various natural language processing tasks, including text summarization, translation, and question answering. The T5 model follows the encoder-decoder architecture, where the encoder processes input text and the decoder generates output text based on the encoded input.</a:t>
            </a:r>
            <a:endParaRPr sz="1687">
              <a:solidFill>
                <a:srgbClr val="000000"/>
              </a:solidFill>
              <a:highlight>
                <a:srgbClr val="9FC5E8"/>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this model : key features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00000"/>
              </a:buClr>
              <a:buSzPts val="1200"/>
              <a:buFont typeface="Roboto"/>
              <a:buAutoNum type="arabicPeriod"/>
            </a:pPr>
            <a:r>
              <a:rPr lang="en" sz="1200">
                <a:solidFill>
                  <a:srgbClr val="000000"/>
                </a:solidFill>
                <a:highlight>
                  <a:srgbClr val="CFE2F3"/>
                </a:highlight>
                <a:latin typeface="Roboto"/>
                <a:ea typeface="Roboto"/>
                <a:cs typeface="Roboto"/>
                <a:sym typeface="Roboto"/>
              </a:rPr>
              <a:t>Text-to-Text Framework: T5 adopts a unified text-to-text framework for framing all NLP tasks as text </a:t>
            </a:r>
            <a:r>
              <a:rPr lang="en" sz="1200">
                <a:solidFill>
                  <a:srgbClr val="000000"/>
                </a:solidFill>
                <a:highlight>
                  <a:srgbClr val="CFE2F3"/>
                </a:highlight>
                <a:latin typeface="Roboto"/>
                <a:ea typeface="Roboto"/>
                <a:cs typeface="Roboto"/>
                <a:sym typeface="Roboto"/>
              </a:rPr>
              <a:t>transformation tasks, simplifying model training and fine-tuning across various tasks.</a:t>
            </a:r>
            <a:endParaRPr sz="1200">
              <a:solidFill>
                <a:srgbClr val="000000"/>
              </a:solidFill>
              <a:highlight>
                <a:srgbClr val="CFE2F3"/>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highlight>
                  <a:srgbClr val="CFE2F3"/>
                </a:highlight>
                <a:latin typeface="Roboto"/>
                <a:ea typeface="Roboto"/>
                <a:cs typeface="Roboto"/>
                <a:sym typeface="Roboto"/>
              </a:rPr>
              <a:t>Multi-Head Attention Mechanism: T5 utilizes multi-head attention mechanisms to capture contextual relationships effectively within input sequences, aiding in understanding complex linguistic patterns.</a:t>
            </a:r>
            <a:endParaRPr sz="1200">
              <a:solidFill>
                <a:srgbClr val="000000"/>
              </a:solidFill>
              <a:highlight>
                <a:srgbClr val="CFE2F3"/>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highlight>
                  <a:srgbClr val="CFE2F3"/>
                </a:highlight>
                <a:latin typeface="Roboto"/>
                <a:ea typeface="Roboto"/>
                <a:cs typeface="Roboto"/>
                <a:sym typeface="Roboto"/>
              </a:rPr>
              <a:t>Transformer Blocks: T5 comprises multiple transformer blocks with self-attention layers and feedforward neural networks, facilitating efficient information flow and hierarchical representation learning.</a:t>
            </a:r>
            <a:endParaRPr sz="1200">
              <a:solidFill>
                <a:srgbClr val="000000"/>
              </a:solidFill>
              <a:highlight>
                <a:srgbClr val="CFE2F3"/>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highlight>
                  <a:srgbClr val="CFE2F3"/>
                </a:highlight>
                <a:latin typeface="Roboto"/>
                <a:ea typeface="Roboto"/>
                <a:cs typeface="Roboto"/>
                <a:sym typeface="Roboto"/>
              </a:rPr>
              <a:t>Conditional Generation: T5 excels in conditional generation tasks like generating headlines from news articles by conditioning the decoder on input text, ensuring coherent and contextually relevant outputs.</a:t>
            </a:r>
            <a:endParaRPr sz="1200">
              <a:solidFill>
                <a:srgbClr val="000000"/>
              </a:solidFill>
              <a:highlight>
                <a:srgbClr val="CFE2F3"/>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 sz="1200">
                <a:solidFill>
                  <a:srgbClr val="000000"/>
                </a:solidFill>
                <a:highlight>
                  <a:srgbClr val="CFE2F3"/>
                </a:highlight>
                <a:latin typeface="Roboto"/>
                <a:ea typeface="Roboto"/>
                <a:cs typeface="Roboto"/>
                <a:sym typeface="Roboto"/>
              </a:rPr>
              <a:t>Pretrained Weights: Pretrained on extensive text corpora, T5 incorporates vast linguistic knowledge, enabling it to generalize across diverse domains and languages effectively.</a:t>
            </a:r>
            <a:endParaRPr sz="1200">
              <a:solidFill>
                <a:srgbClr val="000000"/>
              </a:solidFill>
              <a:highlight>
                <a:srgbClr val="CFE2F3"/>
              </a:highlight>
              <a:latin typeface="Roboto"/>
              <a:ea typeface="Roboto"/>
              <a:cs typeface="Roboto"/>
              <a:sym typeface="Roboto"/>
            </a:endParaRPr>
          </a:p>
          <a:p>
            <a:pPr indent="0" lvl="0" marL="914400" rtl="0" algn="l">
              <a:spcBef>
                <a:spcPts val="0"/>
              </a:spcBef>
              <a:spcAft>
                <a:spcPts val="120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factors: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Font typeface="Roboto"/>
              <a:buAutoNum type="arabicPeriod"/>
            </a:pPr>
            <a:r>
              <a:rPr lang="en" sz="2100">
                <a:solidFill>
                  <a:srgbClr val="000000"/>
                </a:solidFill>
                <a:highlight>
                  <a:srgbClr val="CFE2F3"/>
                </a:highlight>
                <a:latin typeface="Roboto"/>
                <a:ea typeface="Roboto"/>
                <a:cs typeface="Roboto"/>
                <a:sym typeface="Roboto"/>
              </a:rPr>
              <a:t>State-of-the-Art Performance.</a:t>
            </a:r>
            <a:endParaRPr sz="2100">
              <a:solidFill>
                <a:srgbClr val="000000"/>
              </a:solidFill>
              <a:highlight>
                <a:srgbClr val="CFE2F3"/>
              </a:highlight>
              <a:latin typeface="Roboto"/>
              <a:ea typeface="Roboto"/>
              <a:cs typeface="Roboto"/>
              <a:sym typeface="Roboto"/>
            </a:endParaRPr>
          </a:p>
          <a:p>
            <a:pPr indent="-361950" lvl="0" marL="457200" rtl="0" algn="l">
              <a:spcBef>
                <a:spcPts val="0"/>
              </a:spcBef>
              <a:spcAft>
                <a:spcPts val="0"/>
              </a:spcAft>
              <a:buClr>
                <a:srgbClr val="000000"/>
              </a:buClr>
              <a:buSzPts val="2100"/>
              <a:buFont typeface="Roboto"/>
              <a:buAutoNum type="arabicPeriod"/>
            </a:pPr>
            <a:r>
              <a:rPr lang="en" sz="2100">
                <a:solidFill>
                  <a:srgbClr val="000000"/>
                </a:solidFill>
                <a:highlight>
                  <a:srgbClr val="CFE2F3"/>
                </a:highlight>
                <a:latin typeface="Roboto"/>
                <a:ea typeface="Roboto"/>
                <a:cs typeface="Roboto"/>
                <a:sym typeface="Roboto"/>
              </a:rPr>
              <a:t>Conditional Generation Capabilities.</a:t>
            </a:r>
            <a:endParaRPr sz="2100">
              <a:solidFill>
                <a:srgbClr val="000000"/>
              </a:solidFill>
              <a:highlight>
                <a:srgbClr val="CFE2F3"/>
              </a:highlight>
              <a:latin typeface="Roboto"/>
              <a:ea typeface="Roboto"/>
              <a:cs typeface="Roboto"/>
              <a:sym typeface="Roboto"/>
            </a:endParaRPr>
          </a:p>
          <a:p>
            <a:pPr indent="-361950" lvl="0" marL="457200" rtl="0" algn="l">
              <a:spcBef>
                <a:spcPts val="0"/>
              </a:spcBef>
              <a:spcAft>
                <a:spcPts val="0"/>
              </a:spcAft>
              <a:buClr>
                <a:srgbClr val="000000"/>
              </a:buClr>
              <a:buSzPts val="2100"/>
              <a:buFont typeface="Roboto"/>
              <a:buAutoNum type="arabicPeriod"/>
            </a:pPr>
            <a:r>
              <a:rPr lang="en" sz="2100">
                <a:solidFill>
                  <a:srgbClr val="000000"/>
                </a:solidFill>
                <a:highlight>
                  <a:srgbClr val="CFE2F3"/>
                </a:highlight>
                <a:latin typeface="Roboto"/>
                <a:ea typeface="Roboto"/>
                <a:cs typeface="Roboto"/>
                <a:sym typeface="Roboto"/>
              </a:rPr>
              <a:t>Transformer-Based Architecture.</a:t>
            </a:r>
            <a:endParaRPr sz="2100">
              <a:solidFill>
                <a:srgbClr val="000000"/>
              </a:solidFill>
              <a:highlight>
                <a:srgbClr val="CFE2F3"/>
              </a:highlight>
              <a:latin typeface="Roboto"/>
              <a:ea typeface="Roboto"/>
              <a:cs typeface="Roboto"/>
              <a:sym typeface="Roboto"/>
            </a:endParaRPr>
          </a:p>
          <a:p>
            <a:pPr indent="-361950" lvl="0" marL="457200" rtl="0" algn="l">
              <a:spcBef>
                <a:spcPts val="0"/>
              </a:spcBef>
              <a:spcAft>
                <a:spcPts val="0"/>
              </a:spcAft>
              <a:buClr>
                <a:srgbClr val="000000"/>
              </a:buClr>
              <a:buSzPts val="2100"/>
              <a:buFont typeface="Roboto"/>
              <a:buAutoNum type="arabicPeriod"/>
            </a:pPr>
            <a:r>
              <a:rPr lang="en" sz="2100">
                <a:solidFill>
                  <a:srgbClr val="000000"/>
                </a:solidFill>
                <a:highlight>
                  <a:srgbClr val="CFE2F3"/>
                </a:highlight>
                <a:latin typeface="Roboto"/>
                <a:ea typeface="Roboto"/>
                <a:cs typeface="Roboto"/>
                <a:sym typeface="Roboto"/>
              </a:rPr>
              <a:t>Fine-Tuning Flexibility.</a:t>
            </a:r>
            <a:endParaRPr sz="2100">
              <a:solidFill>
                <a:srgbClr val="000000"/>
              </a:solidFill>
              <a:highlight>
                <a:srgbClr val="CFE2F3"/>
              </a:highlight>
              <a:latin typeface="Roboto"/>
              <a:ea typeface="Roboto"/>
              <a:cs typeface="Roboto"/>
              <a:sym typeface="Roboto"/>
            </a:endParaRPr>
          </a:p>
          <a:p>
            <a:pPr indent="-361950" lvl="0" marL="457200" rtl="0" algn="l">
              <a:spcBef>
                <a:spcPts val="0"/>
              </a:spcBef>
              <a:spcAft>
                <a:spcPts val="0"/>
              </a:spcAft>
              <a:buClr>
                <a:srgbClr val="000000"/>
              </a:buClr>
              <a:buSzPts val="2100"/>
              <a:buFont typeface="Roboto"/>
              <a:buAutoNum type="arabicPeriod"/>
            </a:pPr>
            <a:r>
              <a:rPr lang="en" sz="2100">
                <a:solidFill>
                  <a:srgbClr val="000000"/>
                </a:solidFill>
                <a:highlight>
                  <a:srgbClr val="CFE2F3"/>
                </a:highlight>
                <a:latin typeface="Roboto"/>
                <a:ea typeface="Roboto"/>
                <a:cs typeface="Roboto"/>
                <a:sym typeface="Roboto"/>
              </a:rPr>
              <a:t>Scalability and Generalization.</a:t>
            </a:r>
            <a:endParaRPr sz="2100">
              <a:solidFill>
                <a:srgbClr val="000000"/>
              </a:solidFill>
              <a:highlight>
                <a:srgbClr val="CFE2F3"/>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Change the model code to increase the efficiency, and functionality based on the dataset, and preprocessed the data to generate headlines using the </a:t>
            </a:r>
            <a:r>
              <a:rPr lang="en" sz="2400"/>
              <a:t>model.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48700" y="8925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Similarity of highlight nd generated headlines </a:t>
            </a:r>
            <a:endParaRPr/>
          </a:p>
        </p:txBody>
      </p:sp>
      <p:sp>
        <p:nvSpPr>
          <p:cNvPr id="159" name="Google Shape;159;p18"/>
          <p:cNvSpPr txBox="1"/>
          <p:nvPr>
            <p:ph idx="1" type="body"/>
          </p:nvPr>
        </p:nvSpPr>
        <p:spPr>
          <a:xfrm>
            <a:off x="748700" y="1543050"/>
            <a:ext cx="7505700" cy="29427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df_sample_highlight = """</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Gordon Robson, 26, was drinking at NE38 Sports Bar, in Tyne and Wear</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Court heard he was emotional after being pallbearer at grandad's funeral</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Got into fight with friend of victim John Potts, and punches were thrown</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When Mr Potts stepped in he was hit in the back of the head and killed</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Robson, who has long history of violent offending, jailed for three years</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df_generated_headline = "Gordon Robson, drunk after grandfather's funeral, killed father with punch."</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Cosine Similarity: 0.22247460415730486</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df_sample_highlight = "Image shows man with a goatee pushing shopping trolley across road Snowden's lawyer denies claims that the picture was taken in Moscow Fugitive not seen since leaving Moscow airport after getting asylum"</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df_generated_headline = "Russian website claims Edward Snowden poses for shopping trolley in Moscow."</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t/>
            </a:r>
            <a:endParaRPr sz="856">
              <a:solidFill>
                <a:srgbClr val="000000"/>
              </a:solidFill>
              <a:highlight>
                <a:srgbClr val="CFE2F3"/>
              </a:highlight>
              <a:latin typeface="Courier New"/>
              <a:ea typeface="Courier New"/>
              <a:cs typeface="Courier New"/>
              <a:sym typeface="Courier New"/>
            </a:endParaRPr>
          </a:p>
          <a:p>
            <a:pPr indent="0" lvl="0" marL="0" rtl="0" algn="l">
              <a:lnSpc>
                <a:spcPct val="125714"/>
              </a:lnSpc>
              <a:spcBef>
                <a:spcPts val="0"/>
              </a:spcBef>
              <a:spcAft>
                <a:spcPts val="0"/>
              </a:spcAft>
              <a:buSzPts val="688"/>
              <a:buNone/>
            </a:pPr>
            <a:r>
              <a:rPr lang="en" sz="856">
                <a:solidFill>
                  <a:srgbClr val="000000"/>
                </a:solidFill>
                <a:highlight>
                  <a:srgbClr val="CFE2F3"/>
                </a:highlight>
                <a:latin typeface="Courier New"/>
                <a:ea typeface="Courier New"/>
                <a:cs typeface="Courier New"/>
                <a:sym typeface="Courier New"/>
              </a:rPr>
              <a:t>Cosine Similarity: 0.36740471675703457</a:t>
            </a:r>
            <a:endParaRPr sz="856">
              <a:solidFill>
                <a:srgbClr val="000000"/>
              </a:solidFill>
              <a:highlight>
                <a:srgbClr val="CFE2F3"/>
              </a:highlight>
              <a:latin typeface="Courier New"/>
              <a:ea typeface="Courier New"/>
              <a:cs typeface="Courier New"/>
              <a:sym typeface="Courier New"/>
            </a:endParaRPr>
          </a:p>
          <a:p>
            <a:pPr indent="0" lvl="0" marL="0" rtl="0" algn="l">
              <a:lnSpc>
                <a:spcPct val="105000"/>
              </a:lnSpc>
              <a:spcBef>
                <a:spcPts val="0"/>
              </a:spcBef>
              <a:spcAft>
                <a:spcPts val="1200"/>
              </a:spcAft>
              <a:buSzPts val="688"/>
              <a:buNone/>
            </a:pPr>
            <a:r>
              <a:t/>
            </a:r>
            <a:endParaRPr sz="656">
              <a:solidFill>
                <a:srgbClr val="000000"/>
              </a:solidFill>
              <a:highlight>
                <a:srgbClr val="CFE2F3"/>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