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1" r:id="rId4"/>
    <p:sldId id="263" r:id="rId5"/>
    <p:sldId id="257" r:id="rId6"/>
    <p:sldId id="258" r:id="rId7"/>
    <p:sldId id="259"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E8518-2C61-4F2B-80C4-6366B16A4258}" type="datetimeFigureOut">
              <a:rPr lang="en-US" smtClean="0"/>
              <a:pPr/>
              <a:t>16/01/2018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46DAA7-5AD4-4201-B684-1054542A69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C8F8CB9F-BB52-4A6C-B07A-8082218A56CE}"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80F60D55-05A3-4F33-B7B4-CCC2EE65FA97}" type="slidenum">
              <a:rPr lang="en-US"/>
              <a:pPr/>
              <a:t>4</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77062925-05DB-4048-8F28-B53D8140648B}"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0E012616-A046-44CE-8A12-BEFCFB56CCF9}" type="slidenum">
              <a:rPr lang="en-US"/>
              <a:pPr/>
              <a:t>8</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BEE7A1DF-9346-4729-8E59-8313AADD14AF}"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414746CC-2817-4FB9-AC93-1F7163C7280D}" type="slidenum">
              <a:rPr lang="en-US"/>
              <a:pPr/>
              <a:t>9</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D6B10E2E-4784-4BDE-98E9-430C71853D40}"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2D1FE2C4-2CF6-4F4F-9459-15DBDC3AFA00}" type="slidenum">
              <a:rPr lang="en-US"/>
              <a:pPr/>
              <a:t>10</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967CE49C-9A8F-432F-822E-0592D097AC4E}"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E773F626-3083-44C3-B853-156E631FC620}" type="slidenum">
              <a:rPr lang="en-US"/>
              <a:pPr/>
              <a:t>11</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6219AB2E-9EDE-4DA0-9624-EDF29C30AE01}" type="datetime1">
              <a:rPr lang="en-US"/>
              <a:pPr/>
              <a:t>16/01/2018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B89FD6D9-0D38-41AF-9B56-5E0ECC6696A7}" type="slidenum">
              <a:rPr lang="en-US"/>
              <a:pPr/>
              <a:t>12</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178"/>
            <a:ext cx="7772400" cy="685799"/>
          </a:xfrm>
        </p:spPr>
        <p:txBody>
          <a:bodyPr>
            <a:normAutofit fontScale="90000"/>
          </a:bodyPr>
          <a:lstStyle/>
          <a:p>
            <a:r>
              <a:rPr lang="en-US" dirty="0" smtClean="0"/>
              <a:t>Draw Backs of JDBC :</a:t>
            </a:r>
            <a:endParaRPr lang="en-US" dirty="0"/>
          </a:p>
        </p:txBody>
      </p:sp>
      <p:sp>
        <p:nvSpPr>
          <p:cNvPr id="3" name="Subtitle 2"/>
          <p:cNvSpPr>
            <a:spLocks noGrp="1"/>
          </p:cNvSpPr>
          <p:nvPr>
            <p:ph type="subTitle" idx="1"/>
          </p:nvPr>
        </p:nvSpPr>
        <p:spPr>
          <a:xfrm>
            <a:off x="381000" y="685800"/>
            <a:ext cx="8305800" cy="5791200"/>
          </a:xfrm>
        </p:spPr>
        <p:txBody>
          <a:bodyPr>
            <a:noAutofit/>
          </a:bodyPr>
          <a:lstStyle/>
          <a:p>
            <a:pPr marL="457200" indent="-457200" algn="l">
              <a:buFont typeface="Wingdings" pitchFamily="2" charset="2"/>
              <a:buChar char="q"/>
            </a:pPr>
            <a:r>
              <a:rPr lang="en-US" sz="2000" dirty="0" smtClean="0">
                <a:solidFill>
                  <a:schemeClr val="tx1"/>
                </a:solidFill>
              </a:rPr>
              <a:t>In </a:t>
            </a:r>
            <a:r>
              <a:rPr lang="en-US" sz="2000" dirty="0">
                <a:solidFill>
                  <a:schemeClr val="tx1"/>
                </a:solidFill>
              </a:rPr>
              <a:t>JDBC, if we open a database connection we need to write in try, and if any exceptions occurred catch block will takers about it, and finally used to close the connections.</a:t>
            </a:r>
          </a:p>
          <a:p>
            <a:pPr marL="457200" indent="-457200" algn="l">
              <a:buFont typeface="Wingdings" pitchFamily="2" charset="2"/>
              <a:buChar char="q"/>
            </a:pPr>
            <a:r>
              <a:rPr lang="en-US" sz="2000" dirty="0">
                <a:solidFill>
                  <a:schemeClr val="tx1"/>
                </a:solidFill>
              </a:rPr>
              <a:t>Hear as a programmer we must close the connection, or we may get a chance to get our of connections message…!</a:t>
            </a:r>
          </a:p>
          <a:p>
            <a:pPr marL="457200" indent="-457200" algn="l">
              <a:buFont typeface="Wingdings" pitchFamily="2" charset="2"/>
              <a:buChar char="q"/>
            </a:pPr>
            <a:r>
              <a:rPr lang="en-US" sz="2000" dirty="0">
                <a:solidFill>
                  <a:schemeClr val="tx1"/>
                </a:solidFill>
              </a:rPr>
              <a:t>Actually if we didn’t close the connection in the finally block, then </a:t>
            </a:r>
            <a:r>
              <a:rPr lang="en-US" sz="2000" dirty="0" err="1">
                <a:solidFill>
                  <a:schemeClr val="tx1"/>
                </a:solidFill>
              </a:rPr>
              <a:t>jdbc</a:t>
            </a:r>
            <a:r>
              <a:rPr lang="en-US" sz="2000" dirty="0">
                <a:solidFill>
                  <a:schemeClr val="tx1"/>
                </a:solidFill>
              </a:rPr>
              <a:t> doesn’t responsible to close that connection.</a:t>
            </a:r>
          </a:p>
          <a:p>
            <a:pPr marL="457200" indent="-457200" algn="l">
              <a:buFont typeface="Wingdings" pitchFamily="2" charset="2"/>
              <a:buChar char="q"/>
            </a:pPr>
            <a:r>
              <a:rPr lang="en-US" sz="2000" dirty="0">
                <a:solidFill>
                  <a:schemeClr val="tx1"/>
                </a:solidFill>
              </a:rPr>
              <a:t>In JDBC we need to write </a:t>
            </a:r>
            <a:r>
              <a:rPr lang="en-US" sz="2000" dirty="0" err="1">
                <a:solidFill>
                  <a:schemeClr val="tx1"/>
                </a:solidFill>
              </a:rPr>
              <a:t>Sql</a:t>
            </a:r>
            <a:r>
              <a:rPr lang="en-US" sz="2000" dirty="0">
                <a:solidFill>
                  <a:schemeClr val="tx1"/>
                </a:solidFill>
              </a:rPr>
              <a:t> commands in various places, after the program has created if the table structure is modified then the JDBC program doesn’t work, again we need to modify and compile and re-deploy required, which is tedious.</a:t>
            </a:r>
          </a:p>
          <a:p>
            <a:pPr marL="457200" indent="-457200" algn="l">
              <a:buFont typeface="Wingdings" pitchFamily="2" charset="2"/>
              <a:buChar char="q"/>
            </a:pPr>
            <a:r>
              <a:rPr lang="en-US" sz="2000" dirty="0">
                <a:solidFill>
                  <a:schemeClr val="tx1"/>
                </a:solidFill>
              </a:rPr>
              <a:t>JDBC used to generate database related error codes if an exception will occurs, but java programmers are unknown about this error codes right.</a:t>
            </a:r>
          </a:p>
          <a:p>
            <a:pPr marL="457200" indent="-457200" algn="l">
              <a:buFont typeface="Wingdings" pitchFamily="2" charset="2"/>
              <a:buChar char="q"/>
            </a:pPr>
            <a:r>
              <a:rPr lang="en-US" sz="2000" dirty="0">
                <a:solidFill>
                  <a:schemeClr val="tx1"/>
                </a:solidFill>
              </a:rPr>
              <a:t>In the Enterprise applications, the data flow with in an application from class to class will be in the form of objects, but while storing data finally in a database using JDBC then that object will be converted into text.  Because JDBC doesn’t transfer objects directly.</a:t>
            </a:r>
          </a:p>
          <a:p>
            <a:pPr algn="l"/>
            <a:endParaRPr lang="en-US" sz="2000" dirty="0"/>
          </a:p>
        </p:txBody>
      </p:sp>
    </p:spTree>
    <p:extLst>
      <p:ext uri="{BB962C8B-B14F-4D97-AF65-F5344CB8AC3E}">
        <p14:creationId xmlns="" xmlns:p14="http://schemas.microsoft.com/office/powerpoint/2010/main" val="919330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46AC5E-27DD-424F-90A0-799F9640A344}" type="datetime1">
              <a:rPr lang="en-US"/>
              <a:pPr/>
              <a:t>16/01/2018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8CF002-49AD-4453-9EC5-3045DC9157D8}" type="slidenum">
              <a:rPr lang="en-US"/>
              <a:pPr/>
              <a:t>10</a:t>
            </a:fld>
            <a:endParaRPr lang="en-US"/>
          </a:p>
        </p:txBody>
      </p:sp>
      <p:sp>
        <p:nvSpPr>
          <p:cNvPr id="60418" name="Rectangle 2"/>
          <p:cNvSpPr>
            <a:spLocks noGrp="1" noChangeArrowheads="1"/>
          </p:cNvSpPr>
          <p:nvPr>
            <p:ph type="title"/>
          </p:nvPr>
        </p:nvSpPr>
        <p:spPr/>
        <p:txBody>
          <a:bodyPr/>
          <a:lstStyle/>
          <a:p>
            <a:r>
              <a:rPr lang="en-US"/>
              <a:t>TestUser - Delete</a:t>
            </a:r>
          </a:p>
        </p:txBody>
      </p:sp>
      <p:sp>
        <p:nvSpPr>
          <p:cNvPr id="60419" name="Rectangle 3"/>
          <p:cNvSpPr>
            <a:spLocks noGrp="1" noChangeArrowheads="1"/>
          </p:cNvSpPr>
          <p:nvPr>
            <p:ph type="body" idx="1"/>
          </p:nvPr>
        </p:nvSpPr>
        <p:spPr/>
        <p:txBody>
          <a:bodyPr/>
          <a:lstStyle/>
          <a:p>
            <a:pPr>
              <a:lnSpc>
                <a:spcPct val="80000"/>
              </a:lnSpc>
              <a:buFont typeface="Wingdings" pitchFamily="2" charset="2"/>
              <a:buNone/>
            </a:pPr>
            <a:r>
              <a:rPr lang="en-US" sz="1600" b="1" dirty="0"/>
              <a:t>public</a:t>
            </a:r>
            <a:r>
              <a:rPr lang="en-US" sz="1600" dirty="0"/>
              <a:t> </a:t>
            </a:r>
            <a:r>
              <a:rPr lang="en-US" sz="1600" b="1" dirty="0"/>
              <a:t>static</a:t>
            </a:r>
            <a:r>
              <a:rPr lang="en-US" sz="1600" dirty="0"/>
              <a:t> </a:t>
            </a:r>
            <a:r>
              <a:rPr lang="en-US" sz="1600" b="1" dirty="0"/>
              <a:t>void</a:t>
            </a:r>
            <a:r>
              <a:rPr lang="en-US" sz="1600" dirty="0"/>
              <a:t> </a:t>
            </a:r>
            <a:r>
              <a:rPr lang="en-US" sz="1600" dirty="0" err="1"/>
              <a:t>testDelete</a:t>
            </a:r>
            <a:r>
              <a:rPr lang="en-US" sz="1600" dirty="0"/>
              <a:t>() </a:t>
            </a:r>
            <a:r>
              <a:rPr lang="en-US" sz="1600" b="1" dirty="0"/>
              <a:t>throws</a:t>
            </a:r>
            <a:r>
              <a:rPr lang="en-US" sz="1600" dirty="0"/>
              <a:t> Exception {</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UserDTO</a:t>
            </a:r>
            <a:r>
              <a:rPr lang="en-US" sz="1600" dirty="0"/>
              <a:t> </a:t>
            </a:r>
            <a:r>
              <a:rPr lang="en-US" sz="1600" dirty="0" err="1"/>
              <a:t>dto</a:t>
            </a:r>
            <a:r>
              <a:rPr lang="en-US" sz="1600" dirty="0"/>
              <a:t> = </a:t>
            </a:r>
            <a:r>
              <a:rPr lang="en-US" sz="1600" b="1" dirty="0"/>
              <a:t>new</a:t>
            </a:r>
            <a:r>
              <a:rPr lang="en-US" sz="1600" dirty="0"/>
              <a:t> </a:t>
            </a:r>
            <a:r>
              <a:rPr lang="en-US" sz="1600" dirty="0" err="1"/>
              <a:t>UserDTO</a:t>
            </a:r>
            <a:r>
              <a:rPr lang="en-US" sz="1600" dirty="0"/>
              <a:t>();</a:t>
            </a:r>
          </a:p>
          <a:p>
            <a:pPr>
              <a:lnSpc>
                <a:spcPct val="80000"/>
              </a:lnSpc>
              <a:buFont typeface="Wingdings" pitchFamily="2" charset="2"/>
              <a:buNone/>
            </a:pPr>
            <a:r>
              <a:rPr lang="en-US" sz="1600" dirty="0" err="1"/>
              <a:t>dto.setId</a:t>
            </a:r>
            <a:r>
              <a:rPr lang="en-US" sz="1600" dirty="0"/>
              <a:t> (4);</a:t>
            </a:r>
          </a:p>
          <a:p>
            <a:pPr>
              <a:lnSpc>
                <a:spcPct val="80000"/>
              </a:lnSpc>
              <a:buFont typeface="Wingdings" pitchFamily="2" charset="2"/>
              <a:buNone/>
            </a:pPr>
            <a:r>
              <a:rPr lang="en-US" sz="1600" dirty="0"/>
              <a:t>...</a:t>
            </a:r>
          </a:p>
          <a:p>
            <a:pPr>
              <a:lnSpc>
                <a:spcPct val="80000"/>
              </a:lnSpc>
              <a:buFont typeface="Wingdings" pitchFamily="2" charset="2"/>
              <a:buNone/>
            </a:pPr>
            <a:r>
              <a:rPr lang="en-US" sz="1600" dirty="0" err="1"/>
              <a:t>SessionFactory</a:t>
            </a:r>
            <a:r>
              <a:rPr lang="en-US" sz="1600" dirty="0"/>
              <a:t> </a:t>
            </a:r>
            <a:r>
              <a:rPr lang="en-US" sz="1600" dirty="0" err="1"/>
              <a:t>sessionFactory</a:t>
            </a:r>
            <a:r>
              <a:rPr lang="en-US" sz="1600" dirty="0"/>
              <a:t> = </a:t>
            </a:r>
            <a:r>
              <a:rPr lang="en-US" sz="1600" b="1" dirty="0"/>
              <a:t>new</a:t>
            </a:r>
            <a:r>
              <a:rPr lang="en-US" sz="1600" dirty="0"/>
              <a:t> Configuration().configure()</a:t>
            </a:r>
          </a:p>
          <a:p>
            <a:pPr>
              <a:lnSpc>
                <a:spcPct val="80000"/>
              </a:lnSpc>
              <a:buFont typeface="Wingdings" pitchFamily="2" charset="2"/>
              <a:buNone/>
            </a:pPr>
            <a:r>
              <a:rPr lang="en-US" sz="1600" dirty="0"/>
              <a:t>.</a:t>
            </a:r>
            <a:r>
              <a:rPr lang="en-US" sz="1600" dirty="0" err="1"/>
              <a:t>buildSessionFactory</a:t>
            </a:r>
            <a:r>
              <a:rPr lang="en-US" sz="1600" dirty="0"/>
              <a:t>(); </a:t>
            </a:r>
            <a:r>
              <a:rPr lang="en-US" sz="1600" dirty="0">
                <a:solidFill>
                  <a:srgbClr val="006600"/>
                </a:solidFill>
              </a:rPr>
              <a:t>//Load Factory</a:t>
            </a:r>
          </a:p>
          <a:p>
            <a:pPr>
              <a:lnSpc>
                <a:spcPct val="80000"/>
              </a:lnSpc>
              <a:buFont typeface="Wingdings" pitchFamily="2" charset="2"/>
              <a:buNone/>
            </a:pPr>
            <a:endParaRPr lang="en-US" sz="1600" dirty="0"/>
          </a:p>
          <a:p>
            <a:pPr>
              <a:lnSpc>
                <a:spcPct val="80000"/>
              </a:lnSpc>
              <a:buFont typeface="Wingdings" pitchFamily="2" charset="2"/>
              <a:buNone/>
            </a:pPr>
            <a:r>
              <a:rPr lang="en-US" sz="1600" dirty="0"/>
              <a:t>Session s = </a:t>
            </a:r>
            <a:r>
              <a:rPr lang="en-US" sz="1600" dirty="0" err="1"/>
              <a:t>sessionFactory.openSession</a:t>
            </a:r>
            <a:r>
              <a:rPr lang="en-US" sz="1600" dirty="0"/>
              <a:t>(); </a:t>
            </a:r>
            <a:r>
              <a:rPr lang="en-US" sz="1600" dirty="0">
                <a:solidFill>
                  <a:srgbClr val="006600"/>
                </a:solidFill>
              </a:rPr>
              <a:t>//Create Session</a:t>
            </a:r>
          </a:p>
          <a:p>
            <a:pPr>
              <a:lnSpc>
                <a:spcPct val="80000"/>
              </a:lnSpc>
              <a:buFont typeface="Wingdings" pitchFamily="2" charset="2"/>
              <a:buNone/>
            </a:pPr>
            <a:r>
              <a:rPr lang="en-US" sz="1600" dirty="0"/>
              <a:t>Transaction </a:t>
            </a:r>
            <a:r>
              <a:rPr lang="en-US" sz="1600" dirty="0" err="1"/>
              <a:t>tx</a:t>
            </a:r>
            <a:r>
              <a:rPr lang="en-US" sz="1600" dirty="0"/>
              <a:t> = </a:t>
            </a:r>
            <a:r>
              <a:rPr lang="en-US" sz="1600" dirty="0" err="1"/>
              <a:t>s.beginTransaction</a:t>
            </a:r>
            <a:r>
              <a:rPr lang="en-US" sz="1600" dirty="0"/>
              <a:t>();</a:t>
            </a:r>
          </a:p>
          <a:p>
            <a:pPr>
              <a:lnSpc>
                <a:spcPct val="80000"/>
              </a:lnSpc>
              <a:buFont typeface="Wingdings" pitchFamily="2" charset="2"/>
              <a:buNone/>
            </a:pPr>
            <a:endParaRPr lang="en-US" sz="1600" dirty="0"/>
          </a:p>
          <a:p>
            <a:pPr>
              <a:lnSpc>
                <a:spcPct val="80000"/>
              </a:lnSpc>
              <a:buFont typeface="Wingdings" pitchFamily="2" charset="2"/>
              <a:buNone/>
            </a:pPr>
            <a:r>
              <a:rPr lang="en-US" sz="1600" b="1" dirty="0" err="1"/>
              <a:t>s.delete</a:t>
            </a:r>
            <a:r>
              <a:rPr lang="en-US" sz="1600" b="1" dirty="0"/>
              <a:t>(</a:t>
            </a:r>
            <a:r>
              <a:rPr lang="en-US" sz="1600" b="1" dirty="0" err="1"/>
              <a:t>dto</a:t>
            </a:r>
            <a:r>
              <a:rPr lang="en-US" sz="1600" dirty="0"/>
              <a:t>); </a:t>
            </a:r>
            <a:r>
              <a:rPr lang="en-US" sz="1600" dirty="0">
                <a:solidFill>
                  <a:srgbClr val="006600"/>
                </a:solidFill>
              </a:rPr>
              <a:t>//Save DTO</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tx.commit</a:t>
            </a:r>
            <a:r>
              <a:rPr lang="en-US" sz="1600" dirty="0"/>
              <a:t>();</a:t>
            </a:r>
          </a:p>
          <a:p>
            <a:pPr>
              <a:lnSpc>
                <a:spcPct val="80000"/>
              </a:lnSpc>
              <a:buFont typeface="Wingdings" pitchFamily="2" charset="2"/>
              <a:buNone/>
            </a:pPr>
            <a:r>
              <a:rPr lang="en-US" sz="1600" dirty="0" err="1"/>
              <a:t>s.close</a:t>
            </a:r>
            <a:r>
              <a:rPr lang="en-US" sz="1600" dirty="0"/>
              <a:t>();</a:t>
            </a:r>
          </a:p>
          <a:p>
            <a:pPr>
              <a:lnSpc>
                <a:spcPct val="80000"/>
              </a:lnSpc>
              <a:buFont typeface="Wingdings" pitchFamily="2" charset="2"/>
              <a:buNone/>
            </a:pP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7" dur="5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2" dur="5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7" dur="500"/>
                                        <p:tgtEl>
                                          <p:spTgt spid="604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32" dur="500"/>
                                        <p:tgtEl>
                                          <p:spTgt spid="604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37" dur="500"/>
                                        <p:tgtEl>
                                          <p:spTgt spid="6041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419">
                                            <p:txEl>
                                              <p:pRg st="9" end="9"/>
                                            </p:txEl>
                                          </p:spTgt>
                                        </p:tgtEl>
                                        <p:attrNameLst>
                                          <p:attrName>style.visibility</p:attrName>
                                        </p:attrNameLst>
                                      </p:cBhvr>
                                      <p:to>
                                        <p:strVal val="visible"/>
                                      </p:to>
                                    </p:set>
                                    <p:animEffect transition="in" filter="blinds(horizontal)">
                                      <p:cBhvr>
                                        <p:cTn id="42" dur="500"/>
                                        <p:tgtEl>
                                          <p:spTgt spid="6041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419">
                                            <p:txEl>
                                              <p:pRg st="11" end="11"/>
                                            </p:txEl>
                                          </p:spTgt>
                                        </p:tgtEl>
                                        <p:attrNameLst>
                                          <p:attrName>style.visibility</p:attrName>
                                        </p:attrNameLst>
                                      </p:cBhvr>
                                      <p:to>
                                        <p:strVal val="visible"/>
                                      </p:to>
                                    </p:set>
                                    <p:animEffect transition="in" filter="blinds(horizontal)">
                                      <p:cBhvr>
                                        <p:cTn id="47" dur="500"/>
                                        <p:tgtEl>
                                          <p:spTgt spid="6041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419">
                                            <p:txEl>
                                              <p:pRg st="13" end="13"/>
                                            </p:txEl>
                                          </p:spTgt>
                                        </p:tgtEl>
                                        <p:attrNameLst>
                                          <p:attrName>style.visibility</p:attrName>
                                        </p:attrNameLst>
                                      </p:cBhvr>
                                      <p:to>
                                        <p:strVal val="visible"/>
                                      </p:to>
                                    </p:set>
                                    <p:animEffect transition="in" filter="blinds(horizontal)">
                                      <p:cBhvr>
                                        <p:cTn id="52" dur="500"/>
                                        <p:tgtEl>
                                          <p:spTgt spid="6041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419">
                                            <p:txEl>
                                              <p:pRg st="14" end="14"/>
                                            </p:txEl>
                                          </p:spTgt>
                                        </p:tgtEl>
                                        <p:attrNameLst>
                                          <p:attrName>style.visibility</p:attrName>
                                        </p:attrNameLst>
                                      </p:cBhvr>
                                      <p:to>
                                        <p:strVal val="visible"/>
                                      </p:to>
                                    </p:set>
                                    <p:animEffect transition="in" filter="blinds(horizontal)">
                                      <p:cBhvr>
                                        <p:cTn id="57" dur="500"/>
                                        <p:tgtEl>
                                          <p:spTgt spid="60419">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419">
                                            <p:txEl>
                                              <p:pRg st="15" end="15"/>
                                            </p:txEl>
                                          </p:spTgt>
                                        </p:tgtEl>
                                        <p:attrNameLst>
                                          <p:attrName>style.visibility</p:attrName>
                                        </p:attrNameLst>
                                      </p:cBhvr>
                                      <p:to>
                                        <p:strVal val="visible"/>
                                      </p:to>
                                    </p:set>
                                    <p:animEffect transition="in" filter="blinds(horizontal)">
                                      <p:cBhvr>
                                        <p:cTn id="62" dur="500"/>
                                        <p:tgtEl>
                                          <p:spTgt spid="604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D5D531-46AE-4A89-B75A-6B14E77443A8}" type="datetime1">
              <a:rPr lang="en-US"/>
              <a:pPr/>
              <a:t>16/01/2018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EB843-61FB-4613-A87D-393630B618A0}" type="slidenum">
              <a:rPr lang="en-US"/>
              <a:pPr/>
              <a:t>11</a:t>
            </a:fld>
            <a:endParaRPr lang="en-US"/>
          </a:p>
        </p:txBody>
      </p:sp>
      <p:sp>
        <p:nvSpPr>
          <p:cNvPr id="62466" name="Rectangle 2"/>
          <p:cNvSpPr>
            <a:spLocks noGrp="1" noChangeArrowheads="1"/>
          </p:cNvSpPr>
          <p:nvPr>
            <p:ph type="title"/>
          </p:nvPr>
        </p:nvSpPr>
        <p:spPr/>
        <p:txBody>
          <a:bodyPr/>
          <a:lstStyle/>
          <a:p>
            <a:r>
              <a:rPr lang="en-US"/>
              <a:t>TestUser - Get</a:t>
            </a:r>
          </a:p>
        </p:txBody>
      </p:sp>
      <p:sp>
        <p:nvSpPr>
          <p:cNvPr id="62467" name="Rectangle 3"/>
          <p:cNvSpPr>
            <a:spLocks noGrp="1" noChangeArrowheads="1"/>
          </p:cNvSpPr>
          <p:nvPr>
            <p:ph type="body" idx="1"/>
          </p:nvPr>
        </p:nvSpPr>
        <p:spPr/>
        <p:txBody>
          <a:bodyPr/>
          <a:lstStyle/>
          <a:p>
            <a:pPr>
              <a:lnSpc>
                <a:spcPct val="80000"/>
              </a:lnSpc>
              <a:buFont typeface="Wingdings" pitchFamily="2" charset="2"/>
              <a:buNone/>
            </a:pPr>
            <a:r>
              <a:rPr lang="en-US" sz="1800" b="1" dirty="0"/>
              <a:t>public</a:t>
            </a:r>
            <a:r>
              <a:rPr lang="en-US" sz="1800" dirty="0"/>
              <a:t> </a:t>
            </a:r>
            <a:r>
              <a:rPr lang="en-US" sz="1800" b="1" dirty="0"/>
              <a:t>static</a:t>
            </a:r>
            <a:r>
              <a:rPr lang="en-US" sz="1800" dirty="0"/>
              <a:t> </a:t>
            </a:r>
            <a:r>
              <a:rPr lang="en-US" sz="1800" b="1" dirty="0"/>
              <a:t>void</a:t>
            </a:r>
            <a:r>
              <a:rPr lang="en-US" sz="1800" dirty="0"/>
              <a:t> </a:t>
            </a:r>
            <a:r>
              <a:rPr lang="en-US" sz="1800" dirty="0" err="1"/>
              <a:t>testGet</a:t>
            </a:r>
            <a:r>
              <a:rPr lang="en-US" sz="1800" dirty="0"/>
              <a:t>() </a:t>
            </a:r>
            <a:r>
              <a:rPr lang="en-US" sz="1800" b="1" dirty="0"/>
              <a:t>throws</a:t>
            </a:r>
            <a:r>
              <a:rPr lang="en-US" sz="1800" dirty="0"/>
              <a:t> Exception {</a:t>
            </a:r>
          </a:p>
          <a:p>
            <a:pPr>
              <a:lnSpc>
                <a:spcPct val="80000"/>
              </a:lnSpc>
              <a:buFont typeface="Wingdings" pitchFamily="2" charset="2"/>
              <a:buNone/>
            </a:pPr>
            <a:endParaRPr lang="en-US" sz="1800" dirty="0"/>
          </a:p>
          <a:p>
            <a:pPr>
              <a:lnSpc>
                <a:spcPct val="80000"/>
              </a:lnSpc>
              <a:buFont typeface="Wingdings" pitchFamily="2" charset="2"/>
              <a:buNone/>
            </a:pPr>
            <a:r>
              <a:rPr lang="en-US" sz="1800" dirty="0" err="1"/>
              <a:t>SessionFactory</a:t>
            </a:r>
            <a:r>
              <a:rPr lang="en-US" sz="1800" dirty="0"/>
              <a:t> </a:t>
            </a:r>
            <a:r>
              <a:rPr lang="en-US" sz="1800" dirty="0" err="1"/>
              <a:t>sessionFactory</a:t>
            </a:r>
            <a:r>
              <a:rPr lang="en-US" sz="1800" dirty="0"/>
              <a:t> = </a:t>
            </a:r>
            <a:r>
              <a:rPr lang="en-US" sz="1800" b="1" dirty="0"/>
              <a:t>new</a:t>
            </a:r>
            <a:r>
              <a:rPr lang="en-US" sz="1800" dirty="0"/>
              <a:t> Configuration().configure()</a:t>
            </a:r>
          </a:p>
          <a:p>
            <a:pPr>
              <a:lnSpc>
                <a:spcPct val="80000"/>
              </a:lnSpc>
              <a:buFont typeface="Wingdings" pitchFamily="2" charset="2"/>
              <a:buNone/>
            </a:pPr>
            <a:r>
              <a:rPr lang="en-US" sz="1800" dirty="0"/>
              <a:t>.</a:t>
            </a:r>
            <a:r>
              <a:rPr lang="en-US" sz="1800" dirty="0" err="1"/>
              <a:t>buildSessionFactory</a:t>
            </a:r>
            <a:r>
              <a:rPr lang="en-US" sz="1800" dirty="0"/>
              <a:t>(); </a:t>
            </a:r>
            <a:r>
              <a:rPr lang="en-US" sz="1800" dirty="0">
                <a:solidFill>
                  <a:srgbClr val="006600"/>
                </a:solidFill>
              </a:rPr>
              <a:t>//Load Factory</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Session s = </a:t>
            </a:r>
            <a:r>
              <a:rPr lang="en-US" sz="1800" dirty="0" err="1"/>
              <a:t>sessionFactory.openSession</a:t>
            </a:r>
            <a:r>
              <a:rPr lang="en-US" sz="1800" dirty="0"/>
              <a:t>(); </a:t>
            </a:r>
            <a:r>
              <a:rPr lang="en-US" sz="1800" dirty="0">
                <a:solidFill>
                  <a:srgbClr val="006600"/>
                </a:solidFill>
              </a:rPr>
              <a:t>//Create Session</a:t>
            </a:r>
          </a:p>
          <a:p>
            <a:pPr>
              <a:lnSpc>
                <a:spcPct val="80000"/>
              </a:lnSpc>
              <a:buFont typeface="Wingdings" pitchFamily="2" charset="2"/>
              <a:buNone/>
            </a:pPr>
            <a:endParaRPr lang="en-US" sz="1800" dirty="0">
              <a:solidFill>
                <a:srgbClr val="006600"/>
              </a:solidFill>
            </a:endParaRPr>
          </a:p>
          <a:p>
            <a:pPr>
              <a:lnSpc>
                <a:spcPct val="80000"/>
              </a:lnSpc>
              <a:buFont typeface="Wingdings" pitchFamily="2" charset="2"/>
              <a:buNone/>
            </a:pPr>
            <a:r>
              <a:rPr lang="en-US" sz="1800" dirty="0" err="1"/>
              <a:t>UserDTO</a:t>
            </a:r>
            <a:r>
              <a:rPr lang="en-US" sz="1800" dirty="0"/>
              <a:t> </a:t>
            </a:r>
            <a:r>
              <a:rPr lang="en-US" sz="1800" dirty="0" err="1"/>
              <a:t>dto</a:t>
            </a:r>
            <a:r>
              <a:rPr lang="en-US" sz="1800" dirty="0"/>
              <a:t> = (</a:t>
            </a:r>
            <a:r>
              <a:rPr lang="en-US" sz="1800" dirty="0" err="1"/>
              <a:t>UserDTO</a:t>
            </a:r>
            <a:r>
              <a:rPr lang="en-US" sz="1800" dirty="0"/>
              <a:t>) </a:t>
            </a:r>
            <a:r>
              <a:rPr lang="en-US" sz="1800" b="1" dirty="0" err="1"/>
              <a:t>s.get</a:t>
            </a:r>
            <a:r>
              <a:rPr lang="en-US" sz="1800" b="1" dirty="0"/>
              <a:t>(</a:t>
            </a:r>
            <a:r>
              <a:rPr lang="en-US" sz="1800" b="1" dirty="0" err="1"/>
              <a:t>UserDTO.class</a:t>
            </a:r>
            <a:r>
              <a:rPr lang="en-US" sz="1800" b="1" dirty="0"/>
              <a:t>, 4);</a:t>
            </a:r>
          </a:p>
          <a:p>
            <a:pPr>
              <a:lnSpc>
                <a:spcPct val="80000"/>
              </a:lnSpc>
              <a:buFont typeface="Wingdings" pitchFamily="2" charset="2"/>
              <a:buNone/>
            </a:pPr>
            <a:r>
              <a:rPr lang="en-US" sz="1800" dirty="0" err="1"/>
              <a:t>System.out.println</a:t>
            </a:r>
            <a:r>
              <a:rPr lang="en-US" sz="1800" dirty="0"/>
              <a:t>(</a:t>
            </a:r>
            <a:r>
              <a:rPr lang="en-US" sz="1800" dirty="0" err="1"/>
              <a:t>dto.getId</a:t>
            </a:r>
            <a:r>
              <a:rPr lang="en-US" sz="1800" dirty="0"/>
              <a:t>());</a:t>
            </a:r>
          </a:p>
          <a:p>
            <a:pPr>
              <a:lnSpc>
                <a:spcPct val="80000"/>
              </a:lnSpc>
              <a:buFont typeface="Wingdings" pitchFamily="2" charset="2"/>
              <a:buNone/>
            </a:pPr>
            <a:r>
              <a:rPr lang="en-US" sz="1800" dirty="0" err="1"/>
              <a:t>System.out.println</a:t>
            </a:r>
            <a:r>
              <a:rPr lang="en-US" sz="1800" dirty="0"/>
              <a:t>(</a:t>
            </a:r>
            <a:r>
              <a:rPr lang="en-US" sz="1800" dirty="0" err="1"/>
              <a:t>dto.getFirstName</a:t>
            </a:r>
            <a:r>
              <a:rPr lang="en-US" sz="1800" dirty="0"/>
              <a:t>());….</a:t>
            </a:r>
          </a:p>
          <a:p>
            <a:pPr>
              <a:lnSpc>
                <a:spcPct val="80000"/>
              </a:lnSpc>
              <a:buFont typeface="Wingdings" pitchFamily="2" charset="2"/>
              <a:buNone/>
            </a:pPr>
            <a:endParaRPr lang="en-US" sz="1800" dirty="0"/>
          </a:p>
          <a:p>
            <a:pPr>
              <a:lnSpc>
                <a:spcPct val="80000"/>
              </a:lnSpc>
              <a:buFont typeface="Wingdings" pitchFamily="2" charset="2"/>
              <a:buNone/>
            </a:pPr>
            <a:r>
              <a:rPr lang="en-US" sz="1800" dirty="0" err="1"/>
              <a:t>s.close</a:t>
            </a:r>
            <a:r>
              <a:rPr lang="en-US" sz="1800" dirty="0"/>
              <a:t>();</a:t>
            </a:r>
          </a:p>
          <a:p>
            <a:pPr>
              <a:lnSpc>
                <a:spcPct val="80000"/>
              </a:lnSpc>
              <a:buFont typeface="Wingdings" pitchFamily="2" charset="2"/>
              <a:buNone/>
            </a:pPr>
            <a:r>
              <a:rPr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2" dur="500"/>
                                        <p:tgtEl>
                                          <p:spTgt spid="624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7" dur="500"/>
                                        <p:tgtEl>
                                          <p:spTgt spid="624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22" dur="500"/>
                                        <p:tgtEl>
                                          <p:spTgt spid="624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7" dur="500"/>
                                        <p:tgtEl>
                                          <p:spTgt spid="6246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32" dur="500"/>
                                        <p:tgtEl>
                                          <p:spTgt spid="624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37" dur="500"/>
                                        <p:tgtEl>
                                          <p:spTgt spid="6246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42" dur="500"/>
                                        <p:tgtEl>
                                          <p:spTgt spid="6246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4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C1F45-BAE1-4CE2-A2F9-F6570388F567}" type="datetime1">
              <a:rPr lang="en-US"/>
              <a:pPr/>
              <a:t>16/01/2018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8AC36-3E2B-4F1C-8A02-AB1957820123}" type="slidenum">
              <a:rPr lang="en-US"/>
              <a:pPr/>
              <a:t>12</a:t>
            </a:fld>
            <a:endParaRPr lang="en-US"/>
          </a:p>
        </p:txBody>
      </p:sp>
      <p:sp>
        <p:nvSpPr>
          <p:cNvPr id="77826" name="Rectangle 2"/>
          <p:cNvSpPr>
            <a:spLocks noGrp="1" noChangeArrowheads="1"/>
          </p:cNvSpPr>
          <p:nvPr>
            <p:ph type="title"/>
          </p:nvPr>
        </p:nvSpPr>
        <p:spPr/>
        <p:txBody>
          <a:bodyPr/>
          <a:lstStyle/>
          <a:p>
            <a:r>
              <a:rPr lang="en-US"/>
              <a:t>Get the list of Users</a:t>
            </a:r>
          </a:p>
        </p:txBody>
      </p:sp>
      <p:sp>
        <p:nvSpPr>
          <p:cNvPr id="77827" name="Rectangle 3"/>
          <p:cNvSpPr>
            <a:spLocks noGrp="1" noChangeArrowheads="1"/>
          </p:cNvSpPr>
          <p:nvPr>
            <p:ph type="body" idx="1"/>
          </p:nvPr>
        </p:nvSpPr>
        <p:spPr/>
        <p:txBody>
          <a:bodyPr/>
          <a:lstStyle/>
          <a:p>
            <a:pPr>
              <a:lnSpc>
                <a:spcPct val="80000"/>
              </a:lnSpc>
              <a:buFont typeface="Wingdings" pitchFamily="2" charset="2"/>
              <a:buNone/>
            </a:pPr>
            <a:r>
              <a:rPr lang="en-US" sz="1400" b="1" dirty="0"/>
              <a:t>public</a:t>
            </a:r>
            <a:r>
              <a:rPr lang="en-US" sz="1400" dirty="0"/>
              <a:t> </a:t>
            </a:r>
            <a:r>
              <a:rPr lang="en-US" sz="1400" b="1" dirty="0"/>
              <a:t>static</a:t>
            </a:r>
            <a:r>
              <a:rPr lang="en-US" sz="1400" dirty="0"/>
              <a:t> </a:t>
            </a:r>
            <a:r>
              <a:rPr lang="en-US" sz="1400" b="1" dirty="0"/>
              <a:t>void</a:t>
            </a:r>
            <a:r>
              <a:rPr lang="en-US" sz="1400" dirty="0"/>
              <a:t> </a:t>
            </a:r>
            <a:r>
              <a:rPr lang="en-US" sz="1400" dirty="0" err="1"/>
              <a:t>testList</a:t>
            </a:r>
            <a:r>
              <a:rPr lang="en-US" sz="1400" dirty="0"/>
              <a:t>() </a:t>
            </a:r>
            <a:r>
              <a:rPr lang="en-US" sz="1400" b="1" dirty="0"/>
              <a:t>throws</a:t>
            </a:r>
            <a:r>
              <a:rPr lang="en-US" sz="1400" dirty="0"/>
              <a:t> Exception {</a:t>
            </a:r>
          </a:p>
          <a:p>
            <a:pPr>
              <a:lnSpc>
                <a:spcPct val="80000"/>
              </a:lnSpc>
              <a:buFont typeface="Wingdings" pitchFamily="2" charset="2"/>
              <a:buNone/>
            </a:pPr>
            <a:endParaRPr lang="en-US" sz="1400" dirty="0"/>
          </a:p>
          <a:p>
            <a:pPr lvl="1">
              <a:lnSpc>
                <a:spcPct val="80000"/>
              </a:lnSpc>
              <a:buFontTx/>
              <a:buNone/>
            </a:pPr>
            <a:r>
              <a:rPr lang="en-US" sz="1400" dirty="0" err="1"/>
              <a:t>SessionFactory</a:t>
            </a:r>
            <a:r>
              <a:rPr lang="en-US" sz="1400" dirty="0"/>
              <a:t> </a:t>
            </a:r>
            <a:r>
              <a:rPr lang="en-US" sz="1400" dirty="0" err="1"/>
              <a:t>sessionFactory</a:t>
            </a:r>
            <a:r>
              <a:rPr lang="en-US" sz="1400" dirty="0"/>
              <a:t> = </a:t>
            </a:r>
            <a:r>
              <a:rPr lang="en-US" sz="1400" b="1" dirty="0"/>
              <a:t>new</a:t>
            </a:r>
            <a:r>
              <a:rPr lang="en-US" sz="1400" dirty="0"/>
              <a:t> Configuration().configure()</a:t>
            </a:r>
          </a:p>
          <a:p>
            <a:pPr lvl="1">
              <a:lnSpc>
                <a:spcPct val="80000"/>
              </a:lnSpc>
              <a:buFontTx/>
              <a:buNone/>
            </a:pPr>
            <a:r>
              <a:rPr lang="en-US" sz="1400" dirty="0"/>
              <a:t>.</a:t>
            </a:r>
            <a:r>
              <a:rPr lang="en-US" sz="1400" dirty="0" err="1"/>
              <a:t>buildSessionFactory</a:t>
            </a:r>
            <a:r>
              <a:rPr lang="en-US" sz="1400" dirty="0"/>
              <a:t>();</a:t>
            </a:r>
          </a:p>
          <a:p>
            <a:pPr lvl="1">
              <a:lnSpc>
                <a:spcPct val="80000"/>
              </a:lnSpc>
              <a:buFontTx/>
              <a:buNone/>
            </a:pPr>
            <a:r>
              <a:rPr lang="en-US" sz="1400" dirty="0"/>
              <a:t>Session s = </a:t>
            </a:r>
            <a:r>
              <a:rPr lang="en-US" sz="1400" dirty="0" err="1"/>
              <a:t>sessionFactory.openSession</a:t>
            </a:r>
            <a:r>
              <a:rPr lang="en-US" sz="1400" dirty="0"/>
              <a:t>();</a:t>
            </a:r>
          </a:p>
          <a:p>
            <a:pPr lvl="1">
              <a:lnSpc>
                <a:spcPct val="80000"/>
              </a:lnSpc>
              <a:buFontTx/>
              <a:buNone/>
            </a:pPr>
            <a:endParaRPr lang="en-US" sz="1400" dirty="0"/>
          </a:p>
          <a:p>
            <a:pPr lvl="1">
              <a:lnSpc>
                <a:spcPct val="80000"/>
              </a:lnSpc>
              <a:buFontTx/>
              <a:buNone/>
            </a:pPr>
            <a:r>
              <a:rPr lang="en-US" sz="1400" b="1" dirty="0"/>
              <a:t>Query q = </a:t>
            </a:r>
            <a:r>
              <a:rPr lang="en-US" sz="1400" b="1" dirty="0" err="1"/>
              <a:t>s.createQuery</a:t>
            </a:r>
            <a:r>
              <a:rPr lang="en-US" sz="1400" b="1" dirty="0"/>
              <a:t>("from </a:t>
            </a:r>
            <a:r>
              <a:rPr lang="en-US" sz="1400" b="1" dirty="0" err="1"/>
              <a:t>UserDTO</a:t>
            </a:r>
            <a:r>
              <a:rPr lang="en-US" sz="1400" b="1" dirty="0"/>
              <a:t>");</a:t>
            </a:r>
          </a:p>
          <a:p>
            <a:pPr lvl="1">
              <a:lnSpc>
                <a:spcPct val="80000"/>
              </a:lnSpc>
              <a:buFontTx/>
              <a:buNone/>
            </a:pPr>
            <a:endParaRPr lang="en-US" sz="1400" b="1" dirty="0"/>
          </a:p>
          <a:p>
            <a:pPr lvl="1">
              <a:lnSpc>
                <a:spcPct val="80000"/>
              </a:lnSpc>
              <a:buFontTx/>
              <a:buNone/>
            </a:pPr>
            <a:r>
              <a:rPr lang="en-US" sz="1400" dirty="0"/>
              <a:t>List l = </a:t>
            </a:r>
            <a:r>
              <a:rPr lang="en-US" sz="1400" dirty="0" err="1"/>
              <a:t>q.list</a:t>
            </a:r>
            <a:r>
              <a:rPr lang="en-US" sz="1400" dirty="0"/>
              <a:t>();</a:t>
            </a:r>
          </a:p>
          <a:p>
            <a:pPr lvl="1">
              <a:lnSpc>
                <a:spcPct val="80000"/>
              </a:lnSpc>
              <a:buFontTx/>
              <a:buNone/>
            </a:pPr>
            <a:r>
              <a:rPr lang="en-US" sz="1400" dirty="0" err="1"/>
              <a:t>Iterator</a:t>
            </a:r>
            <a:r>
              <a:rPr lang="en-US" sz="1400" dirty="0"/>
              <a:t> it = </a:t>
            </a:r>
            <a:r>
              <a:rPr lang="en-US" sz="1400" dirty="0" err="1"/>
              <a:t>l.iterator</a:t>
            </a:r>
            <a:r>
              <a:rPr lang="en-US" sz="1400" dirty="0"/>
              <a:t>();</a:t>
            </a:r>
          </a:p>
          <a:p>
            <a:pPr lvl="1">
              <a:lnSpc>
                <a:spcPct val="80000"/>
              </a:lnSpc>
              <a:buFontTx/>
              <a:buNone/>
            </a:pPr>
            <a:endParaRPr lang="en-US" sz="1400" dirty="0"/>
          </a:p>
          <a:p>
            <a:pPr lvl="1">
              <a:lnSpc>
                <a:spcPct val="80000"/>
              </a:lnSpc>
              <a:buFontTx/>
              <a:buNone/>
            </a:pPr>
            <a:r>
              <a:rPr lang="en-US" sz="1400" dirty="0" err="1"/>
              <a:t>UserDTO</a:t>
            </a:r>
            <a:r>
              <a:rPr lang="en-US" sz="1400" dirty="0"/>
              <a:t> </a:t>
            </a:r>
            <a:r>
              <a:rPr lang="en-US" sz="1400" dirty="0" err="1"/>
              <a:t>dto</a:t>
            </a:r>
            <a:r>
              <a:rPr lang="en-US" sz="1400" dirty="0"/>
              <a:t>;</a:t>
            </a:r>
          </a:p>
          <a:p>
            <a:pPr lvl="1">
              <a:lnSpc>
                <a:spcPct val="80000"/>
              </a:lnSpc>
              <a:buFontTx/>
              <a:buNone/>
            </a:pPr>
            <a:r>
              <a:rPr lang="en-US" sz="1400" b="1" dirty="0"/>
              <a:t>while</a:t>
            </a:r>
            <a:r>
              <a:rPr lang="en-US" sz="1400" dirty="0"/>
              <a:t> (</a:t>
            </a:r>
            <a:r>
              <a:rPr lang="en-US" sz="1400" dirty="0" err="1"/>
              <a:t>it.hasNext</a:t>
            </a:r>
            <a:r>
              <a:rPr lang="en-US" sz="1400" dirty="0"/>
              <a:t>()) {</a:t>
            </a:r>
          </a:p>
          <a:p>
            <a:pPr lvl="2">
              <a:lnSpc>
                <a:spcPct val="80000"/>
              </a:lnSpc>
              <a:buFont typeface="Wingdings" pitchFamily="2" charset="2"/>
              <a:buNone/>
            </a:pPr>
            <a:r>
              <a:rPr lang="en-US" sz="1400" dirty="0" err="1"/>
              <a:t>dto</a:t>
            </a:r>
            <a:r>
              <a:rPr lang="en-US" sz="1400" dirty="0"/>
              <a:t> = (</a:t>
            </a:r>
            <a:r>
              <a:rPr lang="en-US" sz="1400" dirty="0" err="1"/>
              <a:t>UserDTO</a:t>
            </a:r>
            <a:r>
              <a:rPr lang="en-US" sz="1400" dirty="0"/>
              <a:t>) </a:t>
            </a:r>
            <a:r>
              <a:rPr lang="en-US" sz="1400" dirty="0" err="1"/>
              <a:t>it.next</a:t>
            </a:r>
            <a:r>
              <a:rPr lang="en-US" sz="1400" dirty="0"/>
              <a:t>();</a:t>
            </a:r>
          </a:p>
          <a:p>
            <a:pPr lvl="2">
              <a:lnSpc>
                <a:spcPct val="80000"/>
              </a:lnSpc>
              <a:buFont typeface="Wingdings" pitchFamily="2" charset="2"/>
              <a:buNone/>
            </a:pPr>
            <a:r>
              <a:rPr lang="en-US" sz="1400" dirty="0" err="1"/>
              <a:t>System.</a:t>
            </a:r>
            <a:r>
              <a:rPr lang="en-US" sz="1400" i="1" dirty="0" err="1"/>
              <a:t>out</a:t>
            </a:r>
            <a:r>
              <a:rPr lang="en-US" sz="1400" dirty="0" err="1"/>
              <a:t>.println</a:t>
            </a:r>
            <a:r>
              <a:rPr lang="en-US" sz="1400" dirty="0"/>
              <a:t>(</a:t>
            </a:r>
            <a:r>
              <a:rPr lang="en-US" sz="1400" dirty="0" err="1"/>
              <a:t>dto.getId</a:t>
            </a:r>
            <a:r>
              <a:rPr lang="en-US" sz="1400" dirty="0"/>
              <a:t>());</a:t>
            </a:r>
          </a:p>
          <a:p>
            <a:pPr lvl="2">
              <a:lnSpc>
                <a:spcPct val="80000"/>
              </a:lnSpc>
              <a:buFont typeface="Wingdings" pitchFamily="2" charset="2"/>
              <a:buNone/>
            </a:pPr>
            <a:r>
              <a:rPr lang="en-US" sz="1400" dirty="0" err="1"/>
              <a:t>System.</a:t>
            </a:r>
            <a:r>
              <a:rPr lang="en-US" sz="1400" i="1" dirty="0" err="1"/>
              <a:t>out</a:t>
            </a:r>
            <a:r>
              <a:rPr lang="en-US" sz="1400" dirty="0" err="1"/>
              <a:t>.println</a:t>
            </a:r>
            <a:r>
              <a:rPr lang="en-US" sz="1400" dirty="0"/>
              <a:t>(</a:t>
            </a:r>
            <a:r>
              <a:rPr lang="en-US" sz="1400" dirty="0" err="1"/>
              <a:t>dto.getFirstName</a:t>
            </a:r>
            <a:r>
              <a:rPr lang="en-US" sz="1400" dirty="0"/>
              <a:t>());</a:t>
            </a:r>
          </a:p>
          <a:p>
            <a:pPr lvl="1">
              <a:lnSpc>
                <a:spcPct val="80000"/>
              </a:lnSpc>
              <a:buFontTx/>
              <a:buNone/>
            </a:pPr>
            <a:r>
              <a:rPr lang="en-US" sz="1400" dirty="0"/>
              <a:t>}</a:t>
            </a:r>
          </a:p>
          <a:p>
            <a:pPr lvl="1">
              <a:lnSpc>
                <a:spcPct val="80000"/>
              </a:lnSpc>
              <a:buFontTx/>
              <a:buNone/>
            </a:pPr>
            <a:r>
              <a:rPr lang="en-US" sz="1400" dirty="0" err="1"/>
              <a:t>s.close</a:t>
            </a:r>
            <a:r>
              <a:rPr lang="en-US" sz="1400" dirty="0"/>
              <a:t>();</a:t>
            </a:r>
          </a:p>
          <a:p>
            <a:pPr>
              <a:lnSpc>
                <a:spcPct val="80000"/>
              </a:lnSpc>
              <a:buFont typeface="Wingdings" pitchFamily="2" charset="2"/>
              <a:buNone/>
            </a:pPr>
            <a:r>
              <a:rPr lang="en-US" sz="1400" dirty="0"/>
              <a:t>}</a:t>
            </a:r>
          </a:p>
          <a:p>
            <a:pPr>
              <a:lnSpc>
                <a:spcPct val="80000"/>
              </a:lnSpc>
            </a:pP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12" dur="500"/>
                                        <p:tgtEl>
                                          <p:spTgt spid="77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animEffect transition="in" filter="blinds(horizontal)">
                                      <p:cBhvr>
                                        <p:cTn id="17" dur="500"/>
                                        <p:tgtEl>
                                          <p:spTgt spid="77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27">
                                            <p:txEl>
                                              <p:pRg st="4" end="4"/>
                                            </p:txEl>
                                          </p:spTgt>
                                        </p:tgtEl>
                                        <p:attrNameLst>
                                          <p:attrName>style.visibility</p:attrName>
                                        </p:attrNameLst>
                                      </p:cBhvr>
                                      <p:to>
                                        <p:strVal val="visible"/>
                                      </p:to>
                                    </p:set>
                                    <p:animEffect transition="in" filter="blinds(horizontal)">
                                      <p:cBhvr>
                                        <p:cTn id="22" dur="500"/>
                                        <p:tgtEl>
                                          <p:spTgt spid="778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7">
                                            <p:txEl>
                                              <p:pRg st="6" end="6"/>
                                            </p:txEl>
                                          </p:spTgt>
                                        </p:tgtEl>
                                        <p:attrNameLst>
                                          <p:attrName>style.visibility</p:attrName>
                                        </p:attrNameLst>
                                      </p:cBhvr>
                                      <p:to>
                                        <p:strVal val="visible"/>
                                      </p:to>
                                    </p:set>
                                    <p:animEffect transition="in" filter="blinds(horizontal)">
                                      <p:cBhvr>
                                        <p:cTn id="27" dur="500"/>
                                        <p:tgtEl>
                                          <p:spTgt spid="778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827">
                                            <p:txEl>
                                              <p:pRg st="8" end="8"/>
                                            </p:txEl>
                                          </p:spTgt>
                                        </p:tgtEl>
                                        <p:attrNameLst>
                                          <p:attrName>style.visibility</p:attrName>
                                        </p:attrNameLst>
                                      </p:cBhvr>
                                      <p:to>
                                        <p:strVal val="visible"/>
                                      </p:to>
                                    </p:set>
                                    <p:animEffect transition="in" filter="blinds(horizontal)">
                                      <p:cBhvr>
                                        <p:cTn id="32" dur="500"/>
                                        <p:tgtEl>
                                          <p:spTgt spid="7782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827">
                                            <p:txEl>
                                              <p:pRg st="9" end="9"/>
                                            </p:txEl>
                                          </p:spTgt>
                                        </p:tgtEl>
                                        <p:attrNameLst>
                                          <p:attrName>style.visibility</p:attrName>
                                        </p:attrNameLst>
                                      </p:cBhvr>
                                      <p:to>
                                        <p:strVal val="visible"/>
                                      </p:to>
                                    </p:set>
                                    <p:animEffect transition="in" filter="blinds(horizontal)">
                                      <p:cBhvr>
                                        <p:cTn id="37" dur="500"/>
                                        <p:tgtEl>
                                          <p:spTgt spid="7782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827">
                                            <p:txEl>
                                              <p:pRg st="11" end="11"/>
                                            </p:txEl>
                                          </p:spTgt>
                                        </p:tgtEl>
                                        <p:attrNameLst>
                                          <p:attrName>style.visibility</p:attrName>
                                        </p:attrNameLst>
                                      </p:cBhvr>
                                      <p:to>
                                        <p:strVal val="visible"/>
                                      </p:to>
                                    </p:set>
                                    <p:animEffect transition="in" filter="blinds(horizontal)">
                                      <p:cBhvr>
                                        <p:cTn id="42" dur="500"/>
                                        <p:tgtEl>
                                          <p:spTgt spid="7782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827">
                                            <p:txEl>
                                              <p:pRg st="12" end="12"/>
                                            </p:txEl>
                                          </p:spTgt>
                                        </p:tgtEl>
                                        <p:attrNameLst>
                                          <p:attrName>style.visibility</p:attrName>
                                        </p:attrNameLst>
                                      </p:cBhvr>
                                      <p:to>
                                        <p:strVal val="visible"/>
                                      </p:to>
                                    </p:set>
                                    <p:animEffect transition="in" filter="blinds(horizontal)">
                                      <p:cBhvr>
                                        <p:cTn id="47" dur="500"/>
                                        <p:tgtEl>
                                          <p:spTgt spid="77827">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827">
                                            <p:txEl>
                                              <p:pRg st="13" end="13"/>
                                            </p:txEl>
                                          </p:spTgt>
                                        </p:tgtEl>
                                        <p:attrNameLst>
                                          <p:attrName>style.visibility</p:attrName>
                                        </p:attrNameLst>
                                      </p:cBhvr>
                                      <p:to>
                                        <p:strVal val="visible"/>
                                      </p:to>
                                    </p:set>
                                    <p:animEffect transition="in" filter="blinds(horizontal)">
                                      <p:cBhvr>
                                        <p:cTn id="52" dur="500"/>
                                        <p:tgtEl>
                                          <p:spTgt spid="77827">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7827">
                                            <p:txEl>
                                              <p:pRg st="14" end="14"/>
                                            </p:txEl>
                                          </p:spTgt>
                                        </p:tgtEl>
                                        <p:attrNameLst>
                                          <p:attrName>style.visibility</p:attrName>
                                        </p:attrNameLst>
                                      </p:cBhvr>
                                      <p:to>
                                        <p:strVal val="visible"/>
                                      </p:to>
                                    </p:set>
                                    <p:animEffect transition="in" filter="blinds(horizontal)">
                                      <p:cBhvr>
                                        <p:cTn id="57" dur="500"/>
                                        <p:tgtEl>
                                          <p:spTgt spid="77827">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7827">
                                            <p:txEl>
                                              <p:pRg st="15" end="15"/>
                                            </p:txEl>
                                          </p:spTgt>
                                        </p:tgtEl>
                                        <p:attrNameLst>
                                          <p:attrName>style.visibility</p:attrName>
                                        </p:attrNameLst>
                                      </p:cBhvr>
                                      <p:to>
                                        <p:strVal val="visible"/>
                                      </p:to>
                                    </p:set>
                                    <p:animEffect transition="in" filter="blinds(horizontal)">
                                      <p:cBhvr>
                                        <p:cTn id="62" dur="500"/>
                                        <p:tgtEl>
                                          <p:spTgt spid="77827">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7827">
                                            <p:txEl>
                                              <p:pRg st="16" end="16"/>
                                            </p:txEl>
                                          </p:spTgt>
                                        </p:tgtEl>
                                        <p:attrNameLst>
                                          <p:attrName>style.visibility</p:attrName>
                                        </p:attrNameLst>
                                      </p:cBhvr>
                                      <p:to>
                                        <p:strVal val="visible"/>
                                      </p:to>
                                    </p:set>
                                    <p:animEffect transition="in" filter="blinds(horizontal)">
                                      <p:cBhvr>
                                        <p:cTn id="67" dur="500"/>
                                        <p:tgtEl>
                                          <p:spTgt spid="77827">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7827">
                                            <p:txEl>
                                              <p:pRg st="17" end="17"/>
                                            </p:txEl>
                                          </p:spTgt>
                                        </p:tgtEl>
                                        <p:attrNameLst>
                                          <p:attrName>style.visibility</p:attrName>
                                        </p:attrNameLst>
                                      </p:cBhvr>
                                      <p:to>
                                        <p:strVal val="visible"/>
                                      </p:to>
                                    </p:set>
                                    <p:animEffect transition="in" filter="blinds(horizontal)">
                                      <p:cBhvr>
                                        <p:cTn id="72" dur="500"/>
                                        <p:tgtEl>
                                          <p:spTgt spid="77827">
                                            <p:txEl>
                                              <p:pRg st="17" end="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7827">
                                            <p:txEl>
                                              <p:pRg st="18" end="18"/>
                                            </p:txEl>
                                          </p:spTgt>
                                        </p:tgtEl>
                                        <p:attrNameLst>
                                          <p:attrName>style.visibility</p:attrName>
                                        </p:attrNameLst>
                                      </p:cBhvr>
                                      <p:to>
                                        <p:strVal val="visible"/>
                                      </p:to>
                                    </p:set>
                                    <p:animEffect transition="in" filter="blinds(horizontal)">
                                      <p:cBhvr>
                                        <p:cTn id="77" dur="500"/>
                                        <p:tgtEl>
                                          <p:spTgt spid="7782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8229600" cy="1143000"/>
          </a:xfrm>
        </p:spPr>
        <p:txBody>
          <a:bodyPr>
            <a:normAutofit fontScale="90000"/>
          </a:bodyPr>
          <a:lstStyle/>
          <a:p>
            <a:r>
              <a:rPr lang="en-US" dirty="0" smtClean="0"/>
              <a:t>Hibernate</a:t>
            </a:r>
            <a:br>
              <a:rPr lang="en-US" dirty="0" smtClean="0"/>
            </a:br>
            <a:r>
              <a:rPr lang="en-US" dirty="0" smtClean="0"/>
              <a:t/>
            </a:r>
            <a:br>
              <a:rPr lang="en-US" dirty="0" smtClean="0"/>
            </a:br>
            <a:r>
              <a:rPr lang="en-US" sz="2200" dirty="0" smtClean="0"/>
              <a:t>Hibernate is an object-relational mapping tool (ORM) that allows for persisting Java objects in a </a:t>
            </a:r>
            <a:r>
              <a:rPr lang="en-US" sz="2200" dirty="0" smtClean="0">
                <a:latin typeface="Arial" charset="0"/>
              </a:rPr>
              <a:t>relational database.</a:t>
            </a:r>
            <a:br>
              <a:rPr lang="en-US" sz="2200" dirty="0" smtClean="0">
                <a:latin typeface="Arial" charset="0"/>
              </a:rPr>
            </a:br>
            <a:r>
              <a:rPr lang="en-US" sz="2200" dirty="0" smtClean="0">
                <a:latin typeface="Arial" charset="0"/>
              </a:rPr>
              <a:t/>
            </a:r>
            <a:br>
              <a:rPr lang="en-US" sz="2200" dirty="0" smtClean="0">
                <a:latin typeface="Arial" charset="0"/>
              </a:rPr>
            </a:br>
            <a:r>
              <a:rPr lang="en-US" sz="2200" dirty="0" smtClean="0">
                <a:latin typeface="Arial" charset="0"/>
              </a:rPr>
              <a:t>Officially maintained by </a:t>
            </a:r>
            <a:r>
              <a:rPr lang="en-US" sz="2200" dirty="0" err="1" smtClean="0">
                <a:latin typeface="Arial" charset="0"/>
              </a:rPr>
              <a:t>Jboss</a:t>
            </a:r>
            <a:r>
              <a:rPr lang="en-US" sz="2200" dirty="0" smtClean="0">
                <a:latin typeface="Arial" charset="0"/>
              </a:rPr>
              <a:t>, Inc, started in December, </a:t>
            </a:r>
            <a:r>
              <a:rPr lang="en-US" sz="2200" b="1" dirty="0" smtClean="0">
                <a:solidFill>
                  <a:schemeClr val="folHlink"/>
                </a:solidFill>
                <a:latin typeface="Arial" charset="0"/>
              </a:rPr>
              <a:t>2001</a:t>
            </a:r>
            <a:r>
              <a:rPr lang="en-US" sz="2200" dirty="0" smtClean="0"/>
              <a:t/>
            </a:r>
            <a:br>
              <a:rPr lang="en-US" sz="2200" dirty="0" smtClean="0"/>
            </a:br>
            <a:r>
              <a:rPr lang="en-US" sz="2200" dirty="0" err="1" smtClean="0"/>
              <a:t>Opensource</a:t>
            </a:r>
            <a:r>
              <a:rPr lang="en-US" sz="2200" dirty="0" smtClean="0"/>
              <a:t> (LGPL)</a:t>
            </a:r>
            <a:br>
              <a:rPr lang="en-US" sz="2200" dirty="0" smtClean="0"/>
            </a:br>
            <a:r>
              <a:rPr lang="en-US" sz="2200" dirty="0" smtClean="0"/>
              <a:t/>
            </a:r>
            <a:br>
              <a:rPr lang="en-US" sz="2200" dirty="0" smtClean="0"/>
            </a:br>
            <a:r>
              <a:rPr lang="en-US" sz="2200" dirty="0" smtClean="0"/>
              <a:t>Current Version is 3.2</a:t>
            </a:r>
            <a:br>
              <a:rPr lang="en-US" sz="2200" dirty="0" smtClean="0"/>
            </a:br>
            <a:r>
              <a:rPr lang="en-US" sz="2200" dirty="0" smtClean="0"/>
              <a:t>Will be core of </a:t>
            </a:r>
            <a:r>
              <a:rPr lang="en-US" sz="2200" dirty="0" err="1" smtClean="0"/>
              <a:t>JBoss</a:t>
            </a:r>
            <a:r>
              <a:rPr lang="en-US" sz="2200" dirty="0" smtClean="0"/>
              <a:t> CMP 2.0 engine</a:t>
            </a:r>
            <a:r>
              <a:rPr lang="en-US" dirty="0" smtClean="0"/>
              <a:t/>
            </a:r>
            <a:br>
              <a:rPr lang="en-US" dirty="0" smtClean="0"/>
            </a:br>
            <a:endParaRPr lang="en-US" dirty="0"/>
          </a:p>
        </p:txBody>
      </p:sp>
      <p:pic>
        <p:nvPicPr>
          <p:cNvPr id="1026" name="Picture 2" descr="C:\Documents and Settings\Ajay\Desktop\orm.jpg"/>
          <p:cNvPicPr>
            <a:picLocks noGrp="1" noChangeAspect="1" noChangeArrowheads="1"/>
          </p:cNvPicPr>
          <p:nvPr>
            <p:ph idx="1"/>
          </p:nvPr>
        </p:nvPicPr>
        <p:blipFill>
          <a:blip r:embed="rId2" cstate="print"/>
          <a:srcRect/>
          <a:stretch>
            <a:fillRect/>
          </a:stretch>
        </p:blipFill>
        <p:spPr bwMode="auto">
          <a:xfrm>
            <a:off x="1295400" y="4267200"/>
            <a:ext cx="6934200" cy="1838325"/>
          </a:xfrm>
          <a:prstGeom prst="rect">
            <a:avLst/>
          </a:prstGeom>
          <a:noFill/>
        </p:spPr>
      </p:pic>
    </p:spTree>
    <p:extLst>
      <p:ext uri="{BB962C8B-B14F-4D97-AF65-F5344CB8AC3E}">
        <p14:creationId xmlns="" xmlns:p14="http://schemas.microsoft.com/office/powerpoint/2010/main" val="2604687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sp>
        <p:nvSpPr>
          <p:cNvPr id="3" name="Content Placeholder 2"/>
          <p:cNvSpPr>
            <a:spLocks noGrp="1"/>
          </p:cNvSpPr>
          <p:nvPr>
            <p:ph idx="1"/>
          </p:nvPr>
        </p:nvSpPr>
        <p:spPr>
          <a:xfrm>
            <a:off x="457200" y="1600200"/>
            <a:ext cx="5105400" cy="4525963"/>
          </a:xfrm>
        </p:spPr>
        <p:txBody>
          <a:bodyPr/>
          <a:lstStyle/>
          <a:p>
            <a:pPr>
              <a:lnSpc>
                <a:spcPct val="90000"/>
              </a:lnSpc>
              <a:spcBef>
                <a:spcPct val="50000"/>
              </a:spcBef>
            </a:pPr>
            <a:r>
              <a:rPr lang="en-US" dirty="0" smtClean="0">
                <a:latin typeface="Arial" charset="0"/>
              </a:rPr>
              <a:t>Hibernate basically sits between the DB and application</a:t>
            </a:r>
          </a:p>
          <a:p>
            <a:pPr>
              <a:lnSpc>
                <a:spcPct val="90000"/>
              </a:lnSpc>
              <a:spcBef>
                <a:spcPct val="50000"/>
              </a:spcBef>
            </a:pPr>
            <a:r>
              <a:rPr lang="en-US" dirty="0" smtClean="0">
                <a:latin typeface="Arial" charset="0"/>
              </a:rPr>
              <a:t>Can map persistent objects to tables</a:t>
            </a:r>
            <a:endParaRPr lang="en-US" dirty="0"/>
          </a:p>
        </p:txBody>
      </p:sp>
      <p:pic>
        <p:nvPicPr>
          <p:cNvPr id="4" name="Picture 3" descr="C:\Documents and Settings\Ajay\Desktop\arc2.jpg"/>
          <p:cNvPicPr>
            <a:picLocks noChangeAspect="1" noChangeArrowheads="1"/>
          </p:cNvPicPr>
          <p:nvPr/>
        </p:nvPicPr>
        <p:blipFill>
          <a:blip r:embed="rId2" cstate="print"/>
          <a:srcRect/>
          <a:stretch>
            <a:fillRect/>
          </a:stretch>
        </p:blipFill>
        <p:spPr bwMode="auto">
          <a:xfrm>
            <a:off x="5029200" y="1524000"/>
            <a:ext cx="3648075" cy="46386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8CB84F-4B2B-4C1F-AB74-E500318AB02E}" type="datetime1">
              <a:rPr lang="en-US"/>
              <a:pPr/>
              <a:t>16/01/2018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C14DB7-64E3-4DB2-8295-A4CE469B3BA0}" type="slidenum">
              <a:rPr lang="en-US"/>
              <a:pPr/>
              <a:t>4</a:t>
            </a:fld>
            <a:endParaRPr lang="en-US"/>
          </a:p>
        </p:txBody>
      </p:sp>
      <p:sp>
        <p:nvSpPr>
          <p:cNvPr id="48130" name="Rectangle 2"/>
          <p:cNvSpPr>
            <a:spLocks noGrp="1" noChangeArrowheads="1"/>
          </p:cNvSpPr>
          <p:nvPr>
            <p:ph type="title"/>
          </p:nvPr>
        </p:nvSpPr>
        <p:spPr/>
        <p:txBody>
          <a:bodyPr/>
          <a:lstStyle/>
          <a:p>
            <a:r>
              <a:rPr lang="en-US"/>
              <a:t>Architecture	</a:t>
            </a:r>
          </a:p>
        </p:txBody>
      </p:sp>
      <p:pic>
        <p:nvPicPr>
          <p:cNvPr id="48132" name="Picture 4"/>
          <p:cNvPicPr>
            <a:picLocks noChangeAspect="1" noChangeArrowheads="1"/>
          </p:cNvPicPr>
          <p:nvPr/>
        </p:nvPicPr>
        <p:blipFill>
          <a:blip r:embed="rId3" cstate="print"/>
          <a:srcRect/>
          <a:stretch>
            <a:fillRect/>
          </a:stretch>
        </p:blipFill>
        <p:spPr bwMode="auto">
          <a:xfrm>
            <a:off x="1066800" y="1447800"/>
            <a:ext cx="6400800" cy="442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r>
              <a:rPr lang="en-US" b="1" dirty="0"/>
              <a:t>Hibernate</a:t>
            </a:r>
            <a:br>
              <a:rPr lang="en-US" b="1" dirty="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a:t>Hibernate is the ORM tool given to transfer the data between a java (object) application and a database (Relational) in the form of the objects. </a:t>
            </a:r>
            <a:endParaRPr lang="en-US" dirty="0" smtClean="0"/>
          </a:p>
          <a:p>
            <a:r>
              <a:rPr lang="en-US" dirty="0"/>
              <a:t> Hibernate is the open source light weight tool given by </a:t>
            </a:r>
            <a:r>
              <a:rPr lang="en-US" b="1" dirty="0"/>
              <a:t>Gavin King</a:t>
            </a:r>
            <a:r>
              <a:rPr lang="en-US" dirty="0"/>
              <a:t>, actually </a:t>
            </a:r>
            <a:r>
              <a:rPr lang="en-US" dirty="0" err="1"/>
              <a:t>JBoss</a:t>
            </a:r>
            <a:r>
              <a:rPr lang="en-US" dirty="0"/>
              <a:t> server is also created by this person only.</a:t>
            </a:r>
          </a:p>
          <a:p>
            <a:r>
              <a:rPr lang="en-US" dirty="0"/>
              <a:t>Hibernate is a non-invasive framework,  means it wont forces the programmers to extend/implement any class/interface, and in hibernate we have all POJO classes so its light weight.</a:t>
            </a:r>
          </a:p>
          <a:p>
            <a:r>
              <a:rPr lang="en-US" dirty="0"/>
              <a:t>Hibernate can runs with in or with out server, i mean it will suitable for all types of java applications (stand alone or desktop or any servlets </a:t>
            </a:r>
            <a:r>
              <a:rPr lang="en-US" dirty="0" err="1"/>
              <a:t>bla</a:t>
            </a:r>
            <a:r>
              <a:rPr lang="en-US" dirty="0"/>
              <a:t> </a:t>
            </a:r>
            <a:r>
              <a:rPr lang="en-US" dirty="0" err="1"/>
              <a:t>bla</a:t>
            </a:r>
            <a:r>
              <a:rPr lang="en-US" dirty="0"/>
              <a:t>.)</a:t>
            </a:r>
          </a:p>
          <a:p>
            <a:r>
              <a:rPr lang="en-US" dirty="0"/>
              <a:t>Hibernate is purely for persistence (to store/retrieve data from Database).</a:t>
            </a:r>
          </a:p>
          <a:p>
            <a:pPr marL="0" indent="0">
              <a:buNone/>
            </a:pPr>
            <a:endParaRPr lang="en-US" dirty="0"/>
          </a:p>
        </p:txBody>
      </p:sp>
    </p:spTree>
    <p:extLst>
      <p:ext uri="{BB962C8B-B14F-4D97-AF65-F5344CB8AC3E}">
        <p14:creationId xmlns="" xmlns:p14="http://schemas.microsoft.com/office/powerpoint/2010/main" val="4014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Advantages of hibernates:</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US" sz="1400" dirty="0" smtClean="0"/>
              <a:t>Hibernate </a:t>
            </a:r>
            <a:r>
              <a:rPr lang="en-US" sz="1400" dirty="0"/>
              <a:t>supports Inheritance, Associations, Collections</a:t>
            </a:r>
          </a:p>
          <a:p>
            <a:r>
              <a:rPr lang="en-US" sz="1400" dirty="0"/>
              <a:t>In hibernate if we save the derived class object,  then its base class object will also be stored into the database, it means hibernate supporting inheritance</a:t>
            </a:r>
          </a:p>
          <a:p>
            <a:r>
              <a:rPr lang="en-US" sz="1400" dirty="0"/>
              <a:t>Hibernate supports relationships like One-To-</a:t>
            </a:r>
            <a:r>
              <a:rPr lang="en-US" sz="1400" dirty="0" err="1"/>
              <a:t>Many,One</a:t>
            </a:r>
            <a:r>
              <a:rPr lang="en-US" sz="1400" dirty="0"/>
              <a:t>-To-One, Many-To-Many-to-Many, Many-To-One</a:t>
            </a:r>
          </a:p>
          <a:p>
            <a:r>
              <a:rPr lang="en-US" sz="1400" dirty="0"/>
              <a:t>This will also supports collections like </a:t>
            </a:r>
            <a:r>
              <a:rPr lang="en-US" sz="1400" dirty="0" err="1"/>
              <a:t>List,Set,Map</a:t>
            </a:r>
            <a:r>
              <a:rPr lang="en-US" sz="1400" dirty="0"/>
              <a:t> (Only new collections)</a:t>
            </a:r>
          </a:p>
          <a:p>
            <a:r>
              <a:rPr lang="en-US" sz="1400" dirty="0"/>
              <a:t>In </a:t>
            </a:r>
            <a:r>
              <a:rPr lang="en-US" sz="1400" dirty="0" err="1"/>
              <a:t>jdbc</a:t>
            </a:r>
            <a:r>
              <a:rPr lang="en-US" sz="1400" dirty="0"/>
              <a:t> all exceptions are checked exceptions, so we must write code in try, catch and throws, but in hibernate we only have Un-checked exceptions, so no need to write try, catch, or no need to write throws.  Actually in hibernate we have the translator which converts checked to Un-checked </a:t>
            </a:r>
          </a:p>
          <a:p>
            <a:r>
              <a:rPr lang="en-US" sz="1400" dirty="0"/>
              <a:t>Hibernate has capability to generate primary keys automatically while we are storing the records into database</a:t>
            </a:r>
          </a:p>
          <a:p>
            <a:r>
              <a:rPr lang="en-US" sz="1400" dirty="0"/>
              <a:t>Hibernate has its own query language, </a:t>
            </a:r>
            <a:r>
              <a:rPr lang="en-US" sz="1400" dirty="0" err="1"/>
              <a:t>i.e</a:t>
            </a:r>
            <a:r>
              <a:rPr lang="en-US" sz="1400" dirty="0"/>
              <a:t> hibernate query language which is database independent</a:t>
            </a:r>
          </a:p>
          <a:p>
            <a:r>
              <a:rPr lang="en-US" sz="1400" dirty="0"/>
              <a:t>So if we change the database, then also our application will works as HQL is database independent</a:t>
            </a:r>
          </a:p>
          <a:p>
            <a:r>
              <a:rPr lang="en-US" sz="1400" dirty="0"/>
              <a:t>HQL contains database independent commands</a:t>
            </a:r>
          </a:p>
          <a:p>
            <a:r>
              <a:rPr lang="en-US" sz="1400" dirty="0"/>
              <a:t>While we are inserting any record, if we don’t have any particular table in the database, JDBC will rises an error like “View not exist”, and throws exception, but in case of hibernate, if it not found any table in the database this will create the table for us </a:t>
            </a:r>
          </a:p>
          <a:p>
            <a:r>
              <a:rPr lang="en-US" sz="1400" dirty="0"/>
              <a:t>Hibernate supports caching mechanism by this, the number of round trips between an application and the database will be reduced, by using this caching technique an application performance will be increased automatically.</a:t>
            </a:r>
          </a:p>
          <a:p>
            <a:r>
              <a:rPr lang="en-US" sz="1400" dirty="0"/>
              <a:t>Hibernate supports annotations, apart from XML</a:t>
            </a:r>
          </a:p>
          <a:p>
            <a:r>
              <a:rPr lang="en-US" sz="1400" dirty="0"/>
              <a:t>Hibernate provided Dialect classes, so we no need to write </a:t>
            </a:r>
            <a:r>
              <a:rPr lang="en-US" sz="1400" dirty="0" err="1"/>
              <a:t>sql</a:t>
            </a:r>
            <a:r>
              <a:rPr lang="en-US" sz="1400" dirty="0"/>
              <a:t> queries in hibernate, instead we use the methods provided by that API.</a:t>
            </a:r>
          </a:p>
          <a:p>
            <a:r>
              <a:rPr lang="en-US" sz="1400" dirty="0"/>
              <a:t>Getting pagination in hibernate is quite simple.</a:t>
            </a:r>
          </a:p>
          <a:p>
            <a:pPr marL="0" indent="0">
              <a:buNone/>
            </a:pPr>
            <a:endParaRPr lang="en-US" sz="1400" dirty="0"/>
          </a:p>
        </p:txBody>
      </p:sp>
    </p:spTree>
    <p:extLst>
      <p:ext uri="{BB962C8B-B14F-4D97-AF65-F5344CB8AC3E}">
        <p14:creationId xmlns="" xmlns:p14="http://schemas.microsoft.com/office/powerpoint/2010/main" val="257006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Disadvantages of hibernates:</a:t>
            </a:r>
            <a:br>
              <a:rPr lang="en-US" b="1" dirty="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I </a:t>
            </a:r>
            <a:r>
              <a:rPr lang="en-US" dirty="0"/>
              <a:t>don’t think there are disadvantages in hibernate</a:t>
            </a:r>
          </a:p>
          <a:p>
            <a:r>
              <a:rPr lang="en-US" dirty="0"/>
              <a:t>You know some thing.., Its saying hibernate is little slower than pure JDBC, actually the reason being hibernate used to generate many SQL statements in run </a:t>
            </a:r>
            <a:r>
              <a:rPr lang="en-US" dirty="0" smtClean="0"/>
              <a:t>time.</a:t>
            </a:r>
            <a:endParaRPr lang="en-US" dirty="0"/>
          </a:p>
          <a:p>
            <a:pPr>
              <a:buNone/>
            </a:pPr>
            <a:endParaRPr lang="en-US" dirty="0"/>
          </a:p>
        </p:txBody>
      </p:sp>
    </p:spTree>
    <p:extLst>
      <p:ext uri="{BB962C8B-B14F-4D97-AF65-F5344CB8AC3E}">
        <p14:creationId xmlns="" xmlns:p14="http://schemas.microsoft.com/office/powerpoint/2010/main" val="390182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8DE9C7-BF8B-4CDF-9A61-FC617D486A5F}" type="datetime1">
              <a:rPr lang="en-US"/>
              <a:pPr/>
              <a:t>16/01/2018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2B228A-D03E-438D-86C4-39E8991308E4}" type="slidenum">
              <a:rPr lang="en-US"/>
              <a:pPr/>
              <a:t>8</a:t>
            </a:fld>
            <a:endParaRPr lang="en-US"/>
          </a:p>
        </p:txBody>
      </p:sp>
      <p:sp>
        <p:nvSpPr>
          <p:cNvPr id="58370" name="Rectangle 2"/>
          <p:cNvSpPr>
            <a:spLocks noGrp="1" noChangeArrowheads="1"/>
          </p:cNvSpPr>
          <p:nvPr>
            <p:ph type="title"/>
          </p:nvPr>
        </p:nvSpPr>
        <p:spPr/>
        <p:txBody>
          <a:bodyPr/>
          <a:lstStyle/>
          <a:p>
            <a:r>
              <a:rPr lang="en-US"/>
              <a:t>TestUser - Add</a:t>
            </a:r>
          </a:p>
        </p:txBody>
      </p:sp>
      <p:sp>
        <p:nvSpPr>
          <p:cNvPr id="58371" name="Rectangle 3"/>
          <p:cNvSpPr>
            <a:spLocks noGrp="1" noChangeArrowheads="1"/>
          </p:cNvSpPr>
          <p:nvPr>
            <p:ph type="body" idx="1"/>
          </p:nvPr>
        </p:nvSpPr>
        <p:spPr/>
        <p:txBody>
          <a:bodyPr/>
          <a:lstStyle/>
          <a:p>
            <a:pPr>
              <a:lnSpc>
                <a:spcPct val="80000"/>
              </a:lnSpc>
              <a:buFont typeface="Wingdings" pitchFamily="2" charset="2"/>
              <a:buNone/>
            </a:pPr>
            <a:r>
              <a:rPr lang="en-US" sz="1600" b="1" dirty="0"/>
              <a:t>public</a:t>
            </a:r>
            <a:r>
              <a:rPr lang="en-US" sz="1600" dirty="0"/>
              <a:t> </a:t>
            </a:r>
            <a:r>
              <a:rPr lang="en-US" sz="1600" b="1" dirty="0"/>
              <a:t>static</a:t>
            </a:r>
            <a:r>
              <a:rPr lang="en-US" sz="1600" dirty="0"/>
              <a:t> </a:t>
            </a:r>
            <a:r>
              <a:rPr lang="en-US" sz="1600" b="1" dirty="0"/>
              <a:t>void</a:t>
            </a:r>
            <a:r>
              <a:rPr lang="en-US" sz="1600" dirty="0"/>
              <a:t> </a:t>
            </a:r>
            <a:r>
              <a:rPr lang="en-US" sz="1600" dirty="0" err="1"/>
              <a:t>testAdd</a:t>
            </a:r>
            <a:r>
              <a:rPr lang="en-US" sz="1600" dirty="0"/>
              <a:t>() </a:t>
            </a:r>
            <a:r>
              <a:rPr lang="en-US" sz="1600" b="1" dirty="0"/>
              <a:t>throws</a:t>
            </a:r>
            <a:r>
              <a:rPr lang="en-US" sz="1600" dirty="0"/>
              <a:t> Exception {</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UserDTO</a:t>
            </a:r>
            <a:r>
              <a:rPr lang="en-US" sz="1600" dirty="0"/>
              <a:t> </a:t>
            </a:r>
            <a:r>
              <a:rPr lang="en-US" sz="1600" dirty="0" err="1"/>
              <a:t>dto</a:t>
            </a:r>
            <a:r>
              <a:rPr lang="en-US" sz="1600" dirty="0"/>
              <a:t> = </a:t>
            </a:r>
            <a:r>
              <a:rPr lang="en-US" sz="1600" b="1" dirty="0"/>
              <a:t>new</a:t>
            </a:r>
            <a:r>
              <a:rPr lang="en-US" sz="1600" dirty="0"/>
              <a:t> </a:t>
            </a:r>
            <a:r>
              <a:rPr lang="en-US" sz="1600" dirty="0" err="1"/>
              <a:t>UserDTO</a:t>
            </a:r>
            <a:r>
              <a:rPr lang="en-US" sz="1600" dirty="0"/>
              <a:t>(); </a:t>
            </a:r>
          </a:p>
          <a:p>
            <a:pPr>
              <a:lnSpc>
                <a:spcPct val="80000"/>
              </a:lnSpc>
              <a:buFont typeface="Wingdings" pitchFamily="2" charset="2"/>
              <a:buNone/>
            </a:pPr>
            <a:r>
              <a:rPr lang="en-US" sz="1600" dirty="0" err="1"/>
              <a:t>dto.setFirstName</a:t>
            </a:r>
            <a:r>
              <a:rPr lang="en-US" sz="1600" dirty="0" smtClean="0"/>
              <a:t>(“Ajay");</a:t>
            </a:r>
            <a:endParaRPr lang="en-US" sz="1600" dirty="0"/>
          </a:p>
          <a:p>
            <a:pPr>
              <a:lnSpc>
                <a:spcPct val="80000"/>
              </a:lnSpc>
              <a:buFont typeface="Wingdings" pitchFamily="2" charset="2"/>
              <a:buNone/>
            </a:pPr>
            <a:r>
              <a:rPr lang="en-US" sz="1600" dirty="0" err="1"/>
              <a:t>dto.setLastName</a:t>
            </a:r>
            <a:r>
              <a:rPr lang="en-US" sz="1600" dirty="0" smtClean="0"/>
              <a:t>(“</a:t>
            </a:r>
            <a:r>
              <a:rPr lang="en-US" sz="1600" dirty="0" err="1" smtClean="0"/>
              <a:t>Jirati</a:t>
            </a:r>
            <a:r>
              <a:rPr lang="en-US" sz="1600" dirty="0" smtClean="0"/>
              <a:t>");  </a:t>
            </a:r>
            <a:r>
              <a:rPr lang="en-US" sz="1600" dirty="0">
                <a:solidFill>
                  <a:srgbClr val="006600"/>
                </a:solidFill>
              </a:rPr>
              <a:t>//Prepare DTO</a:t>
            </a:r>
          </a:p>
          <a:p>
            <a:pPr>
              <a:lnSpc>
                <a:spcPct val="80000"/>
              </a:lnSpc>
              <a:buFont typeface="Wingdings" pitchFamily="2" charset="2"/>
              <a:buNone/>
            </a:pPr>
            <a:r>
              <a:rPr lang="en-US" sz="1600" dirty="0"/>
              <a:t>...</a:t>
            </a:r>
          </a:p>
          <a:p>
            <a:pPr>
              <a:lnSpc>
                <a:spcPct val="80000"/>
              </a:lnSpc>
              <a:buFont typeface="Wingdings" pitchFamily="2" charset="2"/>
              <a:buNone/>
            </a:pPr>
            <a:r>
              <a:rPr lang="en-US" sz="1600" dirty="0" err="1"/>
              <a:t>SessionFactory</a:t>
            </a:r>
            <a:r>
              <a:rPr lang="en-US" sz="1600" dirty="0"/>
              <a:t> </a:t>
            </a:r>
            <a:r>
              <a:rPr lang="en-US" sz="1600" dirty="0" err="1"/>
              <a:t>sessionFactory</a:t>
            </a:r>
            <a:r>
              <a:rPr lang="en-US" sz="1600" dirty="0"/>
              <a:t> = </a:t>
            </a:r>
            <a:r>
              <a:rPr lang="en-US" sz="1600" b="1" dirty="0"/>
              <a:t>new</a:t>
            </a:r>
            <a:r>
              <a:rPr lang="en-US" sz="1600" dirty="0"/>
              <a:t> Configuration().configure()</a:t>
            </a:r>
          </a:p>
          <a:p>
            <a:pPr>
              <a:lnSpc>
                <a:spcPct val="80000"/>
              </a:lnSpc>
              <a:buFont typeface="Wingdings" pitchFamily="2" charset="2"/>
              <a:buNone/>
            </a:pPr>
            <a:r>
              <a:rPr lang="en-US" sz="1600" dirty="0"/>
              <a:t>.</a:t>
            </a:r>
            <a:r>
              <a:rPr lang="en-US" sz="1600" dirty="0" err="1"/>
              <a:t>buildSessionFactory</a:t>
            </a:r>
            <a:r>
              <a:rPr lang="en-US" sz="1600" dirty="0"/>
              <a:t>(); </a:t>
            </a:r>
            <a:r>
              <a:rPr lang="en-US" sz="1600" dirty="0">
                <a:solidFill>
                  <a:srgbClr val="006600"/>
                </a:solidFill>
              </a:rPr>
              <a:t>//Load Factory</a:t>
            </a:r>
          </a:p>
          <a:p>
            <a:pPr>
              <a:lnSpc>
                <a:spcPct val="80000"/>
              </a:lnSpc>
              <a:buFont typeface="Wingdings" pitchFamily="2" charset="2"/>
              <a:buNone/>
            </a:pPr>
            <a:endParaRPr lang="en-US" sz="1600" dirty="0"/>
          </a:p>
          <a:p>
            <a:pPr>
              <a:lnSpc>
                <a:spcPct val="80000"/>
              </a:lnSpc>
              <a:buFont typeface="Wingdings" pitchFamily="2" charset="2"/>
              <a:buNone/>
            </a:pPr>
            <a:r>
              <a:rPr lang="en-US" sz="1600" dirty="0"/>
              <a:t>Session s = </a:t>
            </a:r>
            <a:r>
              <a:rPr lang="en-US" sz="1600" dirty="0" err="1"/>
              <a:t>sessionFactory.openSession</a:t>
            </a:r>
            <a:r>
              <a:rPr lang="en-US" sz="1600" dirty="0"/>
              <a:t>(); </a:t>
            </a:r>
            <a:r>
              <a:rPr lang="en-US" sz="1600" dirty="0">
                <a:solidFill>
                  <a:srgbClr val="006600"/>
                </a:solidFill>
              </a:rPr>
              <a:t>//Create Session</a:t>
            </a:r>
          </a:p>
          <a:p>
            <a:pPr>
              <a:lnSpc>
                <a:spcPct val="80000"/>
              </a:lnSpc>
              <a:buFont typeface="Wingdings" pitchFamily="2" charset="2"/>
              <a:buNone/>
            </a:pPr>
            <a:r>
              <a:rPr lang="en-US" sz="1600" dirty="0"/>
              <a:t>Transaction </a:t>
            </a:r>
            <a:r>
              <a:rPr lang="en-US" sz="1600" dirty="0" err="1"/>
              <a:t>tx</a:t>
            </a:r>
            <a:r>
              <a:rPr lang="en-US" sz="1600" dirty="0"/>
              <a:t> = </a:t>
            </a:r>
            <a:r>
              <a:rPr lang="en-US" sz="1600" dirty="0" err="1"/>
              <a:t>s.beginTransaction</a:t>
            </a:r>
            <a:r>
              <a:rPr lang="en-US" sz="1600" dirty="0"/>
              <a:t>();</a:t>
            </a:r>
          </a:p>
          <a:p>
            <a:pPr>
              <a:lnSpc>
                <a:spcPct val="80000"/>
              </a:lnSpc>
              <a:buFont typeface="Wingdings" pitchFamily="2" charset="2"/>
              <a:buNone/>
            </a:pPr>
            <a:endParaRPr lang="en-US" sz="1600" dirty="0"/>
          </a:p>
          <a:p>
            <a:pPr>
              <a:lnSpc>
                <a:spcPct val="80000"/>
              </a:lnSpc>
              <a:buFont typeface="Wingdings" pitchFamily="2" charset="2"/>
              <a:buNone/>
            </a:pPr>
            <a:r>
              <a:rPr lang="en-US" sz="1600" b="1" dirty="0" err="1"/>
              <a:t>s.save</a:t>
            </a:r>
            <a:r>
              <a:rPr lang="en-US" sz="1600" b="1" dirty="0"/>
              <a:t>(</a:t>
            </a:r>
            <a:r>
              <a:rPr lang="en-US" sz="1600" b="1" dirty="0" err="1"/>
              <a:t>dto</a:t>
            </a:r>
            <a:r>
              <a:rPr lang="en-US" sz="1600" dirty="0"/>
              <a:t>); </a:t>
            </a:r>
            <a:r>
              <a:rPr lang="en-US" sz="1600" dirty="0">
                <a:solidFill>
                  <a:srgbClr val="006600"/>
                </a:solidFill>
              </a:rPr>
              <a:t>//Save DTO</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tx.commit</a:t>
            </a:r>
            <a:r>
              <a:rPr lang="en-US" sz="1600" dirty="0"/>
              <a:t>();</a:t>
            </a:r>
          </a:p>
          <a:p>
            <a:pPr>
              <a:lnSpc>
                <a:spcPct val="80000"/>
              </a:lnSpc>
              <a:buFont typeface="Wingdings" pitchFamily="2" charset="2"/>
              <a:buNone/>
            </a:pPr>
            <a:r>
              <a:rPr lang="en-US" sz="1600" dirty="0" err="1"/>
              <a:t>s.close</a:t>
            </a:r>
            <a:r>
              <a:rPr lang="en-US" sz="1600" dirty="0"/>
              <a:t>();</a:t>
            </a:r>
          </a:p>
          <a:p>
            <a:pPr>
              <a:lnSpc>
                <a:spcPct val="80000"/>
              </a:lnSpc>
              <a:buFont typeface="Wingdings" pitchFamily="2" charset="2"/>
              <a:buNone/>
            </a:pP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2" dur="500"/>
                                        <p:tgtEl>
                                          <p:spTgt spid="58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17" dur="500"/>
                                        <p:tgtEl>
                                          <p:spTgt spid="583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2" dur="500"/>
                                        <p:tgtEl>
                                          <p:spTgt spid="583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27" dur="500"/>
                                        <p:tgtEl>
                                          <p:spTgt spid="583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32" dur="500"/>
                                        <p:tgtEl>
                                          <p:spTgt spid="583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371">
                                            <p:txEl>
                                              <p:pRg st="7" end="7"/>
                                            </p:txEl>
                                          </p:spTgt>
                                        </p:tgtEl>
                                        <p:attrNameLst>
                                          <p:attrName>style.visibility</p:attrName>
                                        </p:attrNameLst>
                                      </p:cBhvr>
                                      <p:to>
                                        <p:strVal val="visible"/>
                                      </p:to>
                                    </p:set>
                                    <p:animEffect transition="in" filter="blinds(horizontal)">
                                      <p:cBhvr>
                                        <p:cTn id="37" dur="500"/>
                                        <p:tgtEl>
                                          <p:spTgt spid="583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371">
                                            <p:txEl>
                                              <p:pRg st="9" end="9"/>
                                            </p:txEl>
                                          </p:spTgt>
                                        </p:tgtEl>
                                        <p:attrNameLst>
                                          <p:attrName>style.visibility</p:attrName>
                                        </p:attrNameLst>
                                      </p:cBhvr>
                                      <p:to>
                                        <p:strVal val="visible"/>
                                      </p:to>
                                    </p:set>
                                    <p:animEffect transition="in" filter="blinds(horizontal)">
                                      <p:cBhvr>
                                        <p:cTn id="42" dur="500"/>
                                        <p:tgtEl>
                                          <p:spTgt spid="583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371">
                                            <p:txEl>
                                              <p:pRg st="10" end="10"/>
                                            </p:txEl>
                                          </p:spTgt>
                                        </p:tgtEl>
                                        <p:attrNameLst>
                                          <p:attrName>style.visibility</p:attrName>
                                        </p:attrNameLst>
                                      </p:cBhvr>
                                      <p:to>
                                        <p:strVal val="visible"/>
                                      </p:to>
                                    </p:set>
                                    <p:animEffect transition="in" filter="blinds(horizontal)">
                                      <p:cBhvr>
                                        <p:cTn id="47" dur="500"/>
                                        <p:tgtEl>
                                          <p:spTgt spid="5837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371">
                                            <p:txEl>
                                              <p:pRg st="12" end="12"/>
                                            </p:txEl>
                                          </p:spTgt>
                                        </p:tgtEl>
                                        <p:attrNameLst>
                                          <p:attrName>style.visibility</p:attrName>
                                        </p:attrNameLst>
                                      </p:cBhvr>
                                      <p:to>
                                        <p:strVal val="visible"/>
                                      </p:to>
                                    </p:set>
                                    <p:animEffect transition="in" filter="blinds(horizontal)">
                                      <p:cBhvr>
                                        <p:cTn id="52" dur="500"/>
                                        <p:tgtEl>
                                          <p:spTgt spid="58371">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371">
                                            <p:txEl>
                                              <p:pRg st="14" end="14"/>
                                            </p:txEl>
                                          </p:spTgt>
                                        </p:tgtEl>
                                        <p:attrNameLst>
                                          <p:attrName>style.visibility</p:attrName>
                                        </p:attrNameLst>
                                      </p:cBhvr>
                                      <p:to>
                                        <p:strVal val="visible"/>
                                      </p:to>
                                    </p:set>
                                    <p:animEffect transition="in" filter="blinds(horizontal)">
                                      <p:cBhvr>
                                        <p:cTn id="57" dur="500"/>
                                        <p:tgtEl>
                                          <p:spTgt spid="58371">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8371">
                                            <p:txEl>
                                              <p:pRg st="15" end="15"/>
                                            </p:txEl>
                                          </p:spTgt>
                                        </p:tgtEl>
                                        <p:attrNameLst>
                                          <p:attrName>style.visibility</p:attrName>
                                        </p:attrNameLst>
                                      </p:cBhvr>
                                      <p:to>
                                        <p:strVal val="visible"/>
                                      </p:to>
                                    </p:set>
                                    <p:animEffect transition="in" filter="blinds(horizontal)">
                                      <p:cBhvr>
                                        <p:cTn id="62" dur="500"/>
                                        <p:tgtEl>
                                          <p:spTgt spid="58371">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8371">
                                            <p:txEl>
                                              <p:pRg st="16" end="16"/>
                                            </p:txEl>
                                          </p:spTgt>
                                        </p:tgtEl>
                                        <p:attrNameLst>
                                          <p:attrName>style.visibility</p:attrName>
                                        </p:attrNameLst>
                                      </p:cBhvr>
                                      <p:to>
                                        <p:strVal val="visible"/>
                                      </p:to>
                                    </p:set>
                                    <p:animEffect transition="in" filter="blinds(horizontal)">
                                      <p:cBhvr>
                                        <p:cTn id="67" dur="500"/>
                                        <p:tgtEl>
                                          <p:spTgt spid="5837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17FFD3-8922-42C3-AE43-D08D84421A57}" type="datetime1">
              <a:rPr lang="en-US"/>
              <a:pPr/>
              <a:t>16/01/2018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AA521F-6316-40F1-A502-621B3405C99C}" type="slidenum">
              <a:rPr lang="en-US"/>
              <a:pPr/>
              <a:t>9</a:t>
            </a:fld>
            <a:endParaRPr lang="en-US"/>
          </a:p>
        </p:txBody>
      </p:sp>
      <p:sp>
        <p:nvSpPr>
          <p:cNvPr id="59394" name="Rectangle 2"/>
          <p:cNvSpPr>
            <a:spLocks noGrp="1" noChangeArrowheads="1"/>
          </p:cNvSpPr>
          <p:nvPr>
            <p:ph type="title"/>
          </p:nvPr>
        </p:nvSpPr>
        <p:spPr/>
        <p:txBody>
          <a:bodyPr/>
          <a:lstStyle/>
          <a:p>
            <a:r>
              <a:rPr lang="en-US"/>
              <a:t>TestUser - Update</a:t>
            </a:r>
          </a:p>
        </p:txBody>
      </p:sp>
      <p:sp>
        <p:nvSpPr>
          <p:cNvPr id="59395" name="Rectangle 3"/>
          <p:cNvSpPr>
            <a:spLocks noGrp="1" noChangeArrowheads="1"/>
          </p:cNvSpPr>
          <p:nvPr>
            <p:ph type="body" idx="1"/>
          </p:nvPr>
        </p:nvSpPr>
        <p:spPr/>
        <p:txBody>
          <a:bodyPr/>
          <a:lstStyle/>
          <a:p>
            <a:pPr>
              <a:lnSpc>
                <a:spcPct val="80000"/>
              </a:lnSpc>
              <a:buFont typeface="Wingdings" pitchFamily="2" charset="2"/>
              <a:buNone/>
            </a:pPr>
            <a:r>
              <a:rPr lang="en-US" sz="1600" b="1" dirty="0"/>
              <a:t>public</a:t>
            </a:r>
            <a:r>
              <a:rPr lang="en-US" sz="1600" dirty="0"/>
              <a:t> </a:t>
            </a:r>
            <a:r>
              <a:rPr lang="en-US" sz="1600" b="1" dirty="0"/>
              <a:t>static</a:t>
            </a:r>
            <a:r>
              <a:rPr lang="en-US" sz="1600" dirty="0"/>
              <a:t> </a:t>
            </a:r>
            <a:r>
              <a:rPr lang="en-US" sz="1600" b="1" dirty="0"/>
              <a:t>void</a:t>
            </a:r>
            <a:r>
              <a:rPr lang="en-US" sz="1600" dirty="0"/>
              <a:t> </a:t>
            </a:r>
            <a:r>
              <a:rPr lang="en-US" sz="1600" dirty="0" err="1"/>
              <a:t>testUpdate</a:t>
            </a:r>
            <a:r>
              <a:rPr lang="en-US" sz="1600" dirty="0"/>
              <a:t>() </a:t>
            </a:r>
            <a:r>
              <a:rPr lang="en-US" sz="1600" b="1" dirty="0"/>
              <a:t>throws</a:t>
            </a:r>
            <a:r>
              <a:rPr lang="en-US" sz="1600" dirty="0"/>
              <a:t> Exception {</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UserDTO</a:t>
            </a:r>
            <a:r>
              <a:rPr lang="en-US" sz="1600" dirty="0"/>
              <a:t> </a:t>
            </a:r>
            <a:r>
              <a:rPr lang="en-US" sz="1600" dirty="0" err="1"/>
              <a:t>dto</a:t>
            </a:r>
            <a:r>
              <a:rPr lang="en-US" sz="1600" dirty="0"/>
              <a:t> = </a:t>
            </a:r>
            <a:r>
              <a:rPr lang="en-US" sz="1600" b="1" dirty="0"/>
              <a:t>new</a:t>
            </a:r>
            <a:r>
              <a:rPr lang="en-US" sz="1600" dirty="0"/>
              <a:t> </a:t>
            </a:r>
            <a:r>
              <a:rPr lang="en-US" sz="1600" dirty="0" err="1"/>
              <a:t>UserDTO</a:t>
            </a:r>
            <a:r>
              <a:rPr lang="en-US" sz="1600" dirty="0"/>
              <a:t>();</a:t>
            </a:r>
          </a:p>
          <a:p>
            <a:pPr>
              <a:lnSpc>
                <a:spcPct val="80000"/>
              </a:lnSpc>
              <a:buFont typeface="Wingdings" pitchFamily="2" charset="2"/>
              <a:buNone/>
            </a:pPr>
            <a:r>
              <a:rPr lang="en-US" sz="1600" dirty="0" err="1"/>
              <a:t>dto.setId</a:t>
            </a:r>
            <a:r>
              <a:rPr lang="en-US" sz="1600" dirty="0"/>
              <a:t> (4);</a:t>
            </a:r>
          </a:p>
          <a:p>
            <a:pPr>
              <a:lnSpc>
                <a:spcPct val="80000"/>
              </a:lnSpc>
              <a:buFont typeface="Wingdings" pitchFamily="2" charset="2"/>
              <a:buNone/>
            </a:pPr>
            <a:r>
              <a:rPr lang="en-US" sz="1600" dirty="0" err="1"/>
              <a:t>dto.setFirstName</a:t>
            </a:r>
            <a:r>
              <a:rPr lang="en-US" sz="1600" dirty="0" smtClean="0"/>
              <a:t>(“Ajay");</a:t>
            </a:r>
            <a:endParaRPr lang="en-US" sz="1600" dirty="0"/>
          </a:p>
          <a:p>
            <a:pPr>
              <a:lnSpc>
                <a:spcPct val="80000"/>
              </a:lnSpc>
              <a:buFont typeface="Wingdings" pitchFamily="2" charset="2"/>
              <a:buNone/>
            </a:pPr>
            <a:r>
              <a:rPr lang="en-US" sz="1600" dirty="0" err="1"/>
              <a:t>dto.setLastName</a:t>
            </a:r>
            <a:r>
              <a:rPr lang="en-US" sz="1600" dirty="0" smtClean="0"/>
              <a:t>(“</a:t>
            </a:r>
            <a:r>
              <a:rPr lang="en-US" sz="1600" dirty="0" err="1" smtClean="0"/>
              <a:t>Jirati</a:t>
            </a:r>
            <a:r>
              <a:rPr lang="en-US" sz="1600" dirty="0" smtClean="0"/>
              <a:t>");  </a:t>
            </a:r>
            <a:r>
              <a:rPr lang="en-US" sz="1600" dirty="0">
                <a:solidFill>
                  <a:srgbClr val="006600"/>
                </a:solidFill>
              </a:rPr>
              <a:t>//Prepare DTO</a:t>
            </a:r>
          </a:p>
          <a:p>
            <a:pPr>
              <a:lnSpc>
                <a:spcPct val="80000"/>
              </a:lnSpc>
              <a:buFont typeface="Wingdings" pitchFamily="2" charset="2"/>
              <a:buNone/>
            </a:pPr>
            <a:r>
              <a:rPr lang="en-US" sz="1600" dirty="0"/>
              <a:t>...</a:t>
            </a:r>
          </a:p>
          <a:p>
            <a:pPr>
              <a:lnSpc>
                <a:spcPct val="80000"/>
              </a:lnSpc>
              <a:buFont typeface="Wingdings" pitchFamily="2" charset="2"/>
              <a:buNone/>
            </a:pPr>
            <a:r>
              <a:rPr lang="en-US" sz="1600" dirty="0" err="1"/>
              <a:t>SessionFactory</a:t>
            </a:r>
            <a:r>
              <a:rPr lang="en-US" sz="1600" dirty="0"/>
              <a:t> </a:t>
            </a:r>
            <a:r>
              <a:rPr lang="en-US" sz="1600" dirty="0" err="1"/>
              <a:t>sessionFactory</a:t>
            </a:r>
            <a:r>
              <a:rPr lang="en-US" sz="1600" dirty="0"/>
              <a:t> = </a:t>
            </a:r>
            <a:r>
              <a:rPr lang="en-US" sz="1600" b="1" dirty="0"/>
              <a:t>new</a:t>
            </a:r>
            <a:r>
              <a:rPr lang="en-US" sz="1600" dirty="0"/>
              <a:t> Configuration().configure()</a:t>
            </a:r>
          </a:p>
          <a:p>
            <a:pPr>
              <a:lnSpc>
                <a:spcPct val="80000"/>
              </a:lnSpc>
              <a:buFont typeface="Wingdings" pitchFamily="2" charset="2"/>
              <a:buNone/>
            </a:pPr>
            <a:r>
              <a:rPr lang="en-US" sz="1600" dirty="0"/>
              <a:t>.</a:t>
            </a:r>
            <a:r>
              <a:rPr lang="en-US" sz="1600" dirty="0" err="1"/>
              <a:t>buildSessionFactory</a:t>
            </a:r>
            <a:r>
              <a:rPr lang="en-US" sz="1600" dirty="0"/>
              <a:t>(); </a:t>
            </a:r>
            <a:r>
              <a:rPr lang="en-US" sz="1600" dirty="0">
                <a:solidFill>
                  <a:srgbClr val="006600"/>
                </a:solidFill>
              </a:rPr>
              <a:t>//Load Factory</a:t>
            </a:r>
          </a:p>
          <a:p>
            <a:pPr>
              <a:lnSpc>
                <a:spcPct val="80000"/>
              </a:lnSpc>
              <a:buFont typeface="Wingdings" pitchFamily="2" charset="2"/>
              <a:buNone/>
            </a:pPr>
            <a:endParaRPr lang="en-US" sz="1600" dirty="0"/>
          </a:p>
          <a:p>
            <a:pPr>
              <a:lnSpc>
                <a:spcPct val="80000"/>
              </a:lnSpc>
              <a:buFont typeface="Wingdings" pitchFamily="2" charset="2"/>
              <a:buNone/>
            </a:pPr>
            <a:r>
              <a:rPr lang="en-US" sz="1600" dirty="0"/>
              <a:t>Session s = </a:t>
            </a:r>
            <a:r>
              <a:rPr lang="en-US" sz="1600" dirty="0" err="1"/>
              <a:t>sessionFactory.openSession</a:t>
            </a:r>
            <a:r>
              <a:rPr lang="en-US" sz="1600" dirty="0"/>
              <a:t>(); </a:t>
            </a:r>
            <a:r>
              <a:rPr lang="en-US" sz="1600" dirty="0">
                <a:solidFill>
                  <a:srgbClr val="006600"/>
                </a:solidFill>
              </a:rPr>
              <a:t>//Create Session</a:t>
            </a:r>
          </a:p>
          <a:p>
            <a:pPr>
              <a:lnSpc>
                <a:spcPct val="80000"/>
              </a:lnSpc>
              <a:buFont typeface="Wingdings" pitchFamily="2" charset="2"/>
              <a:buNone/>
            </a:pPr>
            <a:r>
              <a:rPr lang="en-US" sz="1600" dirty="0"/>
              <a:t>Transaction </a:t>
            </a:r>
            <a:r>
              <a:rPr lang="en-US" sz="1600" dirty="0" err="1"/>
              <a:t>tx</a:t>
            </a:r>
            <a:r>
              <a:rPr lang="en-US" sz="1600" dirty="0"/>
              <a:t> = </a:t>
            </a:r>
            <a:r>
              <a:rPr lang="en-US" sz="1600" dirty="0" err="1"/>
              <a:t>s.beginTransaction</a:t>
            </a:r>
            <a:r>
              <a:rPr lang="en-US" sz="1600" dirty="0"/>
              <a:t>();</a:t>
            </a:r>
          </a:p>
          <a:p>
            <a:pPr>
              <a:lnSpc>
                <a:spcPct val="80000"/>
              </a:lnSpc>
              <a:buFont typeface="Wingdings" pitchFamily="2" charset="2"/>
              <a:buNone/>
            </a:pPr>
            <a:endParaRPr lang="en-US" sz="1600" dirty="0"/>
          </a:p>
          <a:p>
            <a:pPr>
              <a:lnSpc>
                <a:spcPct val="80000"/>
              </a:lnSpc>
              <a:buFont typeface="Wingdings" pitchFamily="2" charset="2"/>
              <a:buNone/>
            </a:pPr>
            <a:r>
              <a:rPr lang="en-US" sz="1600" b="1" dirty="0" err="1"/>
              <a:t>s.update</a:t>
            </a:r>
            <a:r>
              <a:rPr lang="en-US" sz="1600" b="1" dirty="0"/>
              <a:t>(</a:t>
            </a:r>
            <a:r>
              <a:rPr lang="en-US" sz="1600" b="1" dirty="0" err="1"/>
              <a:t>dto</a:t>
            </a:r>
            <a:r>
              <a:rPr lang="en-US" sz="1600" dirty="0"/>
              <a:t>); </a:t>
            </a:r>
            <a:r>
              <a:rPr lang="en-US" sz="1600" dirty="0">
                <a:solidFill>
                  <a:srgbClr val="006600"/>
                </a:solidFill>
              </a:rPr>
              <a:t>//Save DTO</a:t>
            </a:r>
          </a:p>
          <a:p>
            <a:pPr>
              <a:lnSpc>
                <a:spcPct val="80000"/>
              </a:lnSpc>
              <a:buFont typeface="Wingdings" pitchFamily="2" charset="2"/>
              <a:buNone/>
            </a:pPr>
            <a:endParaRPr lang="en-US" sz="1600" dirty="0"/>
          </a:p>
          <a:p>
            <a:pPr>
              <a:lnSpc>
                <a:spcPct val="80000"/>
              </a:lnSpc>
              <a:buFont typeface="Wingdings" pitchFamily="2" charset="2"/>
              <a:buNone/>
            </a:pPr>
            <a:r>
              <a:rPr lang="en-US" sz="1600" dirty="0" err="1"/>
              <a:t>tx.commit</a:t>
            </a:r>
            <a:r>
              <a:rPr lang="en-US" sz="1600" dirty="0"/>
              <a:t>();</a:t>
            </a:r>
          </a:p>
          <a:p>
            <a:pPr>
              <a:lnSpc>
                <a:spcPct val="80000"/>
              </a:lnSpc>
              <a:buFont typeface="Wingdings" pitchFamily="2" charset="2"/>
              <a:buNone/>
            </a:pPr>
            <a:r>
              <a:rPr lang="en-US" sz="1600" dirty="0" err="1"/>
              <a:t>s.close</a:t>
            </a:r>
            <a:r>
              <a:rPr lang="en-US" sz="1600" dirty="0"/>
              <a:t>();</a:t>
            </a:r>
          </a:p>
          <a:p>
            <a:pPr>
              <a:lnSpc>
                <a:spcPct val="80000"/>
              </a:lnSpc>
              <a:buFont typeface="Wingdings" pitchFamily="2" charset="2"/>
              <a:buNone/>
            </a:pP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7" dur="500"/>
                                        <p:tgtEl>
                                          <p:spTgt spid="593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32" dur="500"/>
                                        <p:tgtEl>
                                          <p:spTgt spid="593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37" dur="500"/>
                                        <p:tgtEl>
                                          <p:spTgt spid="593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395">
                                            <p:txEl>
                                              <p:pRg st="8" end="8"/>
                                            </p:txEl>
                                          </p:spTgt>
                                        </p:tgtEl>
                                        <p:attrNameLst>
                                          <p:attrName>style.visibility</p:attrName>
                                        </p:attrNameLst>
                                      </p:cBhvr>
                                      <p:to>
                                        <p:strVal val="visible"/>
                                      </p:to>
                                    </p:set>
                                    <p:animEffect transition="in" filter="blinds(horizontal)">
                                      <p:cBhvr>
                                        <p:cTn id="42" dur="500"/>
                                        <p:tgtEl>
                                          <p:spTgt spid="593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395">
                                            <p:txEl>
                                              <p:pRg st="10" end="10"/>
                                            </p:txEl>
                                          </p:spTgt>
                                        </p:tgtEl>
                                        <p:attrNameLst>
                                          <p:attrName>style.visibility</p:attrName>
                                        </p:attrNameLst>
                                      </p:cBhvr>
                                      <p:to>
                                        <p:strVal val="visible"/>
                                      </p:to>
                                    </p:set>
                                    <p:animEffect transition="in" filter="blinds(horizontal)">
                                      <p:cBhvr>
                                        <p:cTn id="47" dur="500"/>
                                        <p:tgtEl>
                                          <p:spTgt spid="5939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395">
                                            <p:txEl>
                                              <p:pRg st="11" end="11"/>
                                            </p:txEl>
                                          </p:spTgt>
                                        </p:tgtEl>
                                        <p:attrNameLst>
                                          <p:attrName>style.visibility</p:attrName>
                                        </p:attrNameLst>
                                      </p:cBhvr>
                                      <p:to>
                                        <p:strVal val="visible"/>
                                      </p:to>
                                    </p:set>
                                    <p:animEffect transition="in" filter="blinds(horizontal)">
                                      <p:cBhvr>
                                        <p:cTn id="52" dur="500"/>
                                        <p:tgtEl>
                                          <p:spTgt spid="5939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395">
                                            <p:txEl>
                                              <p:pRg st="13" end="13"/>
                                            </p:txEl>
                                          </p:spTgt>
                                        </p:tgtEl>
                                        <p:attrNameLst>
                                          <p:attrName>style.visibility</p:attrName>
                                        </p:attrNameLst>
                                      </p:cBhvr>
                                      <p:to>
                                        <p:strVal val="visible"/>
                                      </p:to>
                                    </p:set>
                                    <p:animEffect transition="in" filter="blinds(horizontal)">
                                      <p:cBhvr>
                                        <p:cTn id="57" dur="500"/>
                                        <p:tgtEl>
                                          <p:spTgt spid="59395">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395">
                                            <p:txEl>
                                              <p:pRg st="15" end="15"/>
                                            </p:txEl>
                                          </p:spTgt>
                                        </p:tgtEl>
                                        <p:attrNameLst>
                                          <p:attrName>style.visibility</p:attrName>
                                        </p:attrNameLst>
                                      </p:cBhvr>
                                      <p:to>
                                        <p:strVal val="visible"/>
                                      </p:to>
                                    </p:set>
                                    <p:animEffect transition="in" filter="blinds(horizontal)">
                                      <p:cBhvr>
                                        <p:cTn id="62" dur="500"/>
                                        <p:tgtEl>
                                          <p:spTgt spid="59395">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395">
                                            <p:txEl>
                                              <p:pRg st="16" end="16"/>
                                            </p:txEl>
                                          </p:spTgt>
                                        </p:tgtEl>
                                        <p:attrNameLst>
                                          <p:attrName>style.visibility</p:attrName>
                                        </p:attrNameLst>
                                      </p:cBhvr>
                                      <p:to>
                                        <p:strVal val="visible"/>
                                      </p:to>
                                    </p:set>
                                    <p:animEffect transition="in" filter="blinds(horizontal)">
                                      <p:cBhvr>
                                        <p:cTn id="67" dur="500"/>
                                        <p:tgtEl>
                                          <p:spTgt spid="59395">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395">
                                            <p:txEl>
                                              <p:pRg st="17" end="17"/>
                                            </p:txEl>
                                          </p:spTgt>
                                        </p:tgtEl>
                                        <p:attrNameLst>
                                          <p:attrName>style.visibility</p:attrName>
                                        </p:attrNameLst>
                                      </p:cBhvr>
                                      <p:to>
                                        <p:strVal val="visible"/>
                                      </p:to>
                                    </p:set>
                                    <p:animEffect transition="in" filter="blinds(horizontal)">
                                      <p:cBhvr>
                                        <p:cTn id="72" dur="500"/>
                                        <p:tgtEl>
                                          <p:spTgt spid="5939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484</Words>
  <Application>Microsoft Office PowerPoint</Application>
  <PresentationFormat>On-screen Show (4:3)</PresentationFormat>
  <Paragraphs>160</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Draw Backs of JDBC :</vt:lpstr>
      <vt:lpstr>Hibernate  Hibernate is an object-relational mapping tool (ORM) that allows for persisting Java objects in a relational database.  Officially maintained by Jboss, Inc, started in December, 2001 Opensource (LGPL)  Current Version is 3.2 Will be core of JBoss CMP 2.0 engine </vt:lpstr>
      <vt:lpstr>Architecture </vt:lpstr>
      <vt:lpstr>Architecture </vt:lpstr>
      <vt:lpstr>Hibernate </vt:lpstr>
      <vt:lpstr>Advantages of hibernates:</vt:lpstr>
      <vt:lpstr>Disadvantages of hibernates: </vt:lpstr>
      <vt:lpstr>TestUser - Add</vt:lpstr>
      <vt:lpstr>TestUser - Update</vt:lpstr>
      <vt:lpstr>TestUser - Delete</vt:lpstr>
      <vt:lpstr>TestUser - Get</vt:lpstr>
      <vt:lpstr>Get the list of Users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Jirati</dc:creator>
  <cp:lastModifiedBy>AnkitSakatpuriya</cp:lastModifiedBy>
  <cp:revision>41</cp:revision>
  <dcterms:created xsi:type="dcterms:W3CDTF">2006-08-16T00:00:00Z</dcterms:created>
  <dcterms:modified xsi:type="dcterms:W3CDTF">2018-01-16T08:32:23Z</dcterms:modified>
</cp:coreProperties>
</file>