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44E49-9549-4224-85A3-81A5D44E5F83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59DF-E407-4310-975A-263C43645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8B7F57-0001-4048-A778-88FDF850AC1C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0397E-F4A0-4C4E-A635-EA784AEA2B33}" type="slidenum">
              <a:rPr lang="en-US"/>
              <a:pPr/>
              <a:t>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4920C3-4E12-433E-A2F1-DBA6F2551FCF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34862-0C87-414E-85DD-D5C380E79E9B}" type="slidenum">
              <a:rPr lang="en-US"/>
              <a:pPr/>
              <a:t>10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F2C885-094C-4215-AFA5-4D58FA03FCC6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35944-2155-4B8C-AD38-0D2E9DD8078F}" type="slidenum">
              <a:rPr lang="en-US"/>
              <a:pPr/>
              <a:t>11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DDD92A-E9F5-431B-8478-86F3C0A5D7BC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B62B1-EFA3-4781-BC7E-DECD9C594B73}" type="slidenum">
              <a:rPr lang="en-US"/>
              <a:pPr/>
              <a:t>12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F7B065-460A-4844-A9D3-5F26D4EC0758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6D798-BDE8-41FF-AF1C-61203C50A0E3}" type="slidenum">
              <a:rPr lang="en-US"/>
              <a:pPr/>
              <a:t>13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ECACAF-2AE7-452B-BA9B-9C72A7E09E74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1F0B8-9794-4DE2-B05F-42AD257476E8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337700-530D-4213-8F25-98B9C4BBDF4F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CBEEF-BD4B-4AA7-AD30-D5E6932D8D68}" type="slidenum">
              <a:rPr lang="en-US"/>
              <a:pPr/>
              <a:t>15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4F0315-40DB-47AD-B7A3-482B59F50847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E3125-AA17-49CB-8F65-F92592DD5DFD}" type="slidenum">
              <a:rPr lang="en-US"/>
              <a:pPr/>
              <a:t>16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64514E-3AD9-43B1-86F8-CD4C643673C8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F754E-3800-419E-AD2C-CEFDDC28003D}" type="slidenum">
              <a:rPr lang="en-US"/>
              <a:pPr/>
              <a:t>17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F63F5E-99A2-4777-BE04-620FF61B59C4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9B68C-F500-4357-AA9B-70CD0BB37B84}" type="slidenum">
              <a:rPr lang="en-US"/>
              <a:pPr/>
              <a:t>18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0A6485-77C7-4516-936F-56F7B2C636B8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6B486-BF11-4F9F-AA11-B9C5D171BE33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4A692D-7DAC-4A69-B2B7-E9EAE1B4A6BD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06672-1793-4519-B0DC-5D58AD2BF6E8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58A296-4C52-430B-AE10-577DA60BDA97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7640B-E7B7-4171-8A28-A7D3FD60A715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BE6467-1C10-483C-9307-C8EB81BF1CC3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A38D9-B60F-4436-8434-7E41BD18DBF2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43D7CC-E1C1-4B98-943B-B9F3F31377FF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BBCAE-7461-4ECF-902D-8D6B393602D7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E308BDA-0591-4A34-A027-EA3FAB50256F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64FE6-315A-4BAE-8C72-9F2F7B1F83A9}" type="slidenum">
              <a:rPr lang="en-US"/>
              <a:pPr/>
              <a:t>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F3D424-1CCF-48C0-B83E-BDCD9471342A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6D8CD-BE53-4234-8908-9ED2EB732C2F}" type="slidenum">
              <a:rPr lang="en-US"/>
              <a:pPr/>
              <a:t>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sunRays Technologies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94CEF0-7035-437C-9926-42344D8C460B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98273 60504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08B12-DB7B-48DB-9AD8-5E1B0D8DE65C}" type="slidenum">
              <a:rPr lang="en-US"/>
              <a:pPr/>
              <a:t>9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rtek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622C-265E-4AD6-9B72-CC0A9F6B3E94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464A-9371-4489-9FAA-96FE833D4C0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sz="4000" dirty="0" smtClean="0"/>
              <a:t>ibernate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sz="4000" dirty="0" smtClean="0"/>
              <a:t>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sz="4000" dirty="0" smtClean="0"/>
              <a:t>anguage</a:t>
            </a:r>
            <a:endParaRPr lang="en-US" sz="40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Q – </a:t>
            </a:r>
            <a:r>
              <a:rPr lang="en-US" sz="2400" dirty="0">
                <a:solidFill>
                  <a:srgbClr val="7030A0"/>
                </a:solidFill>
              </a:rPr>
              <a:t>Get all parts 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/>
              <a:t>SQL - SELECT * FROM part;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Query </a:t>
            </a:r>
            <a:r>
              <a:rPr lang="en-US" sz="1800" dirty="0" err="1"/>
              <a:t>query</a:t>
            </a:r>
            <a:r>
              <a:rPr lang="en-US" sz="1800" dirty="0"/>
              <a:t> = </a:t>
            </a:r>
            <a:r>
              <a:rPr lang="en-US" sz="1800" dirty="0" err="1"/>
              <a:t>session.createSQLQuery</a:t>
            </a:r>
            <a:r>
              <a:rPr lang="en-US" sz="1800" dirty="0"/>
              <a:t>(“SELECT * FROM </a:t>
            </a:r>
            <a:r>
              <a:rPr lang="en-US" sz="1800" dirty="0">
                <a:solidFill>
                  <a:schemeClr val="tx2"/>
                </a:solidFill>
              </a:rPr>
              <a:t>part</a:t>
            </a:r>
            <a:r>
              <a:rPr lang="en-US" sz="1800" dirty="0"/>
              <a:t>”);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Query </a:t>
            </a:r>
            <a:r>
              <a:rPr lang="en-US" sz="1800" dirty="0" err="1"/>
              <a:t>query</a:t>
            </a:r>
            <a:r>
              <a:rPr lang="en-US" sz="1800" dirty="0"/>
              <a:t> = </a:t>
            </a:r>
            <a:r>
              <a:rPr lang="en-US" sz="1800" dirty="0" err="1"/>
              <a:t>session.createQuery</a:t>
            </a:r>
            <a:r>
              <a:rPr lang="en-US" sz="1800" dirty="0"/>
              <a:t>(“from </a:t>
            </a:r>
            <a:r>
              <a:rPr lang="en-US" sz="1800" dirty="0" err="1">
                <a:solidFill>
                  <a:schemeClr val="tx2"/>
                </a:solidFill>
              </a:rPr>
              <a:t>PartDTO</a:t>
            </a:r>
            <a:r>
              <a:rPr lang="en-US" sz="1800" dirty="0"/>
              <a:t>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List </a:t>
            </a:r>
            <a:r>
              <a:rPr lang="en-US" sz="1800" dirty="0" err="1"/>
              <a:t>list</a:t>
            </a:r>
            <a:r>
              <a:rPr lang="en-US" sz="1800" dirty="0"/>
              <a:t> = </a:t>
            </a:r>
            <a:r>
              <a:rPr lang="en-US" sz="1800" dirty="0" err="1"/>
              <a:t>query.list</a:t>
            </a:r>
            <a:r>
              <a:rPr lang="en-US" sz="18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</a:t>
            </a:r>
            <a:r>
              <a:rPr lang="en-US" sz="1800" dirty="0" err="1"/>
              <a:t>iter</a:t>
            </a:r>
            <a:r>
              <a:rPr lang="en-US" sz="1800" dirty="0"/>
              <a:t> = </a:t>
            </a:r>
            <a:r>
              <a:rPr lang="en-US" sz="1800" dirty="0" err="1"/>
              <a:t>list.iterator</a:t>
            </a:r>
            <a:r>
              <a:rPr lang="en-US" sz="18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PartDTO</a:t>
            </a:r>
            <a:r>
              <a:rPr lang="en-US" sz="1800" dirty="0" smtClean="0"/>
              <a:t> </a:t>
            </a:r>
            <a:r>
              <a:rPr lang="en-US" sz="1800" dirty="0" err="1"/>
              <a:t>dto</a:t>
            </a:r>
            <a:r>
              <a:rPr lang="en-US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while</a:t>
            </a:r>
            <a:r>
              <a:rPr lang="en-US" sz="2000" dirty="0"/>
              <a:t> (</a:t>
            </a:r>
            <a:r>
              <a:rPr lang="en-US" sz="2000" dirty="0" err="1"/>
              <a:t>iter.hasNext</a:t>
            </a:r>
            <a:r>
              <a:rPr lang="en-US" sz="2000" dirty="0"/>
              <a:t>())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err="1"/>
              <a:t>dto</a:t>
            </a:r>
            <a:r>
              <a:rPr lang="en-US" sz="2000" dirty="0"/>
              <a:t> =(</a:t>
            </a:r>
            <a:r>
              <a:rPr lang="en-US" sz="1800" b="1" dirty="0" err="1"/>
              <a:t>PartDTO</a:t>
            </a:r>
            <a:r>
              <a:rPr lang="en-US" sz="2000" dirty="0"/>
              <a:t>)</a:t>
            </a:r>
            <a:r>
              <a:rPr lang="en-US" sz="2000" dirty="0" err="1"/>
              <a:t>iter.next</a:t>
            </a:r>
            <a:r>
              <a:rPr lang="en-US" sz="2000" dirty="0"/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err="1"/>
              <a:t>System.</a:t>
            </a:r>
            <a:r>
              <a:rPr lang="en-US" sz="2000" i="1" dirty="0" err="1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dto.getId</a:t>
            </a:r>
            <a:r>
              <a:rPr lang="en-US" sz="2000" dirty="0"/>
              <a:t>() + "\t" + </a:t>
            </a:r>
            <a:r>
              <a:rPr lang="en-US" sz="2000" dirty="0" err="1"/>
              <a:t>dto.getName</a:t>
            </a:r>
            <a:r>
              <a:rPr lang="en-US" sz="2000" dirty="0"/>
              <a:t>()+ "\t\t"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+</a:t>
            </a:r>
            <a:r>
              <a:rPr lang="en-US" sz="2000" dirty="0" err="1"/>
              <a:t>dto.getColor</a:t>
            </a:r>
            <a:r>
              <a:rPr lang="en-US" sz="2000" dirty="0"/>
              <a:t>());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41B1-37A5-4BB8-9949-77F5BE701E86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D1CA-2562-4F2B-83D3-136B918E51D3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– selected attributes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Q-  </a:t>
            </a:r>
            <a:r>
              <a:rPr lang="en-US" sz="2800" dirty="0">
                <a:solidFill>
                  <a:srgbClr val="7030A0"/>
                </a:solidFill>
              </a:rPr>
              <a:t>Get all parts’ ids, names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SELECT id, name FROM part;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HQL - select p.id, p.name from </a:t>
            </a:r>
            <a:r>
              <a:rPr lang="en-US" sz="2400" dirty="0" err="1"/>
              <a:t>PartDTO</a:t>
            </a:r>
            <a:r>
              <a:rPr lang="en-US" sz="2400" dirty="0"/>
              <a:t> </a:t>
            </a:r>
            <a:r>
              <a:rPr lang="en-US" sz="2400" dirty="0" smtClean="0"/>
              <a:t>p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Criteria </a:t>
            </a:r>
            <a:r>
              <a:rPr lang="en-US" sz="2400" dirty="0" err="1"/>
              <a:t>crit</a:t>
            </a:r>
            <a:r>
              <a:rPr lang="en-US" sz="2400" dirty="0"/>
              <a:t> = </a:t>
            </a:r>
            <a:r>
              <a:rPr lang="en-US" sz="2400" dirty="0" err="1"/>
              <a:t>session.createCriteria</a:t>
            </a:r>
            <a:r>
              <a:rPr lang="en-US" sz="2400" dirty="0"/>
              <a:t>(</a:t>
            </a:r>
            <a:r>
              <a:rPr lang="en-US" sz="2400" dirty="0" err="1"/>
              <a:t>PartDTO.</a:t>
            </a:r>
            <a:r>
              <a:rPr lang="en-US" sz="2400" b="1" dirty="0" err="1"/>
              <a:t>class</a:t>
            </a:r>
            <a:r>
              <a:rPr lang="en-US" sz="24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ProjectionList</a:t>
            </a:r>
            <a:r>
              <a:rPr lang="en-US" sz="2400" dirty="0"/>
              <a:t> p = </a:t>
            </a:r>
            <a:r>
              <a:rPr lang="en-US" sz="2400" dirty="0" err="1"/>
              <a:t>Projections.</a:t>
            </a:r>
            <a:r>
              <a:rPr lang="en-US" sz="2400" i="1" dirty="0" err="1"/>
              <a:t>projectionList</a:t>
            </a:r>
            <a:r>
              <a:rPr lang="en-US" sz="2400" dirty="0"/>
              <a:t>();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p.add</a:t>
            </a:r>
            <a:r>
              <a:rPr lang="en-US" sz="2400" dirty="0"/>
              <a:t>(</a:t>
            </a:r>
            <a:r>
              <a:rPr lang="en-US" sz="2400" dirty="0" err="1"/>
              <a:t>Projections.</a:t>
            </a:r>
            <a:r>
              <a:rPr lang="en-US" sz="2400" i="1" dirty="0" err="1"/>
              <a:t>property</a:t>
            </a:r>
            <a:r>
              <a:rPr lang="en-US" sz="2400" dirty="0"/>
              <a:t>("id"));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p.add</a:t>
            </a:r>
            <a:r>
              <a:rPr lang="en-US" sz="2400" dirty="0"/>
              <a:t>(</a:t>
            </a:r>
            <a:r>
              <a:rPr lang="en-US" sz="2400" dirty="0" err="1"/>
              <a:t>Projections.</a:t>
            </a:r>
            <a:r>
              <a:rPr lang="en-US" sz="2400" i="1" dirty="0" err="1"/>
              <a:t>property</a:t>
            </a:r>
            <a:r>
              <a:rPr lang="en-US" sz="2400" dirty="0"/>
              <a:t>(“name"));</a:t>
            </a:r>
          </a:p>
          <a:p>
            <a:pPr>
              <a:lnSpc>
                <a:spcPct val="90000"/>
              </a:lnSpc>
            </a:pPr>
            <a:r>
              <a:rPr lang="en-US" sz="2400" u="sng" dirty="0" err="1"/>
              <a:t>crit</a:t>
            </a:r>
            <a:r>
              <a:rPr lang="en-US" sz="2400" dirty="0" err="1"/>
              <a:t>.setProjection</a:t>
            </a:r>
            <a:r>
              <a:rPr lang="en-US" sz="2400" dirty="0"/>
              <a:t>(p);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List </a:t>
            </a:r>
            <a:r>
              <a:rPr lang="en-US" sz="2400" dirty="0" err="1"/>
              <a:t>list</a:t>
            </a:r>
            <a:r>
              <a:rPr lang="en-US" sz="2400" dirty="0"/>
              <a:t> = </a:t>
            </a:r>
            <a:r>
              <a:rPr lang="en-US" sz="2400" dirty="0" err="1"/>
              <a:t>crit.list</a:t>
            </a:r>
            <a:r>
              <a:rPr lang="en-US" sz="2400" dirty="0" smtClean="0"/>
              <a:t>();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Used:-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a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selected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thing we used Projection.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C42-17BF-4A72-8FD2-171B79913DE0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1D5A-9414-4BA8-985B-B6C2464CE45B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– Aggregate Functions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Q- </a:t>
            </a:r>
            <a:r>
              <a:rPr lang="en-US" sz="2000" dirty="0">
                <a:solidFill>
                  <a:srgbClr val="7030A0"/>
                </a:solidFill>
              </a:rPr>
              <a:t>How many parts are there?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/>
              <a:t>SELECT count(id) from part;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Query </a:t>
            </a:r>
            <a:r>
              <a:rPr lang="en-US" sz="1800" dirty="0" err="1"/>
              <a:t>query</a:t>
            </a:r>
            <a:r>
              <a:rPr lang="en-US" sz="1800" dirty="0"/>
              <a:t> = </a:t>
            </a:r>
            <a:r>
              <a:rPr lang="en-US" sz="1800" dirty="0" err="1"/>
              <a:t>session.createQuery</a:t>
            </a:r>
            <a:r>
              <a:rPr lang="en-US" sz="1800" dirty="0"/>
              <a:t>(“select count(id) from </a:t>
            </a:r>
            <a:r>
              <a:rPr lang="en-US" sz="1800" dirty="0" err="1"/>
              <a:t>PartDTO</a:t>
            </a:r>
            <a:r>
              <a:rPr lang="en-US" sz="1800" dirty="0"/>
              <a:t>”);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Criteria </a:t>
            </a:r>
            <a:r>
              <a:rPr lang="en-US" sz="1800" dirty="0" err="1"/>
              <a:t>crit</a:t>
            </a:r>
            <a:r>
              <a:rPr lang="en-US" sz="1800" dirty="0"/>
              <a:t> = </a:t>
            </a:r>
            <a:r>
              <a:rPr lang="en-US" sz="1800" dirty="0" err="1"/>
              <a:t>session.createCriteria</a:t>
            </a:r>
            <a:r>
              <a:rPr lang="en-US" sz="1800" dirty="0"/>
              <a:t>(</a:t>
            </a:r>
            <a:r>
              <a:rPr lang="en-US" sz="1800" dirty="0" err="1"/>
              <a:t>PartDTO.class</a:t>
            </a:r>
            <a:r>
              <a:rPr lang="en-US" sz="1800" dirty="0"/>
              <a:t>); 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ProjectionList</a:t>
            </a:r>
            <a:r>
              <a:rPr lang="en-US" sz="1800" dirty="0"/>
              <a:t> </a:t>
            </a:r>
            <a:r>
              <a:rPr lang="en-US" sz="1800" dirty="0" err="1"/>
              <a:t>projList</a:t>
            </a:r>
            <a:r>
              <a:rPr lang="en-US" sz="1800" dirty="0"/>
              <a:t> = </a:t>
            </a:r>
            <a:r>
              <a:rPr lang="en-US" sz="1800" dirty="0" err="1"/>
              <a:t>Projections.projectionList</a:t>
            </a:r>
            <a:r>
              <a:rPr lang="en-US" sz="1800" dirty="0"/>
              <a:t>();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projList.add</a:t>
            </a:r>
            <a:r>
              <a:rPr lang="en-US" sz="1800" dirty="0"/>
              <a:t>(</a:t>
            </a:r>
            <a:r>
              <a:rPr lang="en-US" sz="1800" dirty="0" err="1"/>
              <a:t>Projections.count</a:t>
            </a:r>
            <a:r>
              <a:rPr lang="en-US" sz="1800" dirty="0"/>
              <a:t>(“id"));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solidFill>
                  <a:schemeClr val="folHlink"/>
                </a:solidFill>
              </a:rPr>
              <a:t>projList.add</a:t>
            </a:r>
            <a:r>
              <a:rPr lang="en-US" sz="1800" dirty="0">
                <a:solidFill>
                  <a:schemeClr val="folHlink"/>
                </a:solidFill>
              </a:rPr>
              <a:t>(Projections. </a:t>
            </a:r>
            <a:r>
              <a:rPr lang="en-US" sz="1800" dirty="0" err="1">
                <a:solidFill>
                  <a:schemeClr val="folHlink"/>
                </a:solidFill>
              </a:rPr>
              <a:t>rowCount</a:t>
            </a:r>
            <a:r>
              <a:rPr lang="en-US" sz="1800" dirty="0">
                <a:solidFill>
                  <a:schemeClr val="folHlink"/>
                </a:solidFill>
              </a:rPr>
              <a:t>());</a:t>
            </a:r>
            <a:r>
              <a:rPr lang="en-US" sz="1800" dirty="0">
                <a:solidFill>
                  <a:srgbClr val="C0C0C0"/>
                </a:solidFill>
              </a:rPr>
              <a:t> </a:t>
            </a:r>
            <a:r>
              <a:rPr lang="en-US" sz="1800" dirty="0">
                <a:solidFill>
                  <a:schemeClr val="hlink"/>
                </a:solidFill>
              </a:rPr>
              <a:t>//count(*)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solidFill>
                  <a:schemeClr val="folHlink"/>
                </a:solidFill>
              </a:rPr>
              <a:t>projList.add</a:t>
            </a:r>
            <a:r>
              <a:rPr lang="en-US" sz="1800" dirty="0">
                <a:solidFill>
                  <a:schemeClr val="folHlink"/>
                </a:solidFill>
              </a:rPr>
              <a:t>(</a:t>
            </a:r>
            <a:r>
              <a:rPr lang="en-US" sz="1800" dirty="0" err="1">
                <a:solidFill>
                  <a:schemeClr val="folHlink"/>
                </a:solidFill>
              </a:rPr>
              <a:t>Projections.groupProperty</a:t>
            </a:r>
            <a:r>
              <a:rPr lang="en-US" sz="1800" dirty="0">
                <a:solidFill>
                  <a:schemeClr val="folHlink"/>
                </a:solidFill>
              </a:rPr>
              <a:t>(“color"));</a:t>
            </a:r>
            <a:r>
              <a:rPr lang="en-US" sz="1800" dirty="0">
                <a:solidFill>
                  <a:srgbClr val="C0C0C0"/>
                </a:solidFill>
              </a:rPr>
              <a:t> </a:t>
            </a:r>
            <a:r>
              <a:rPr lang="en-US" sz="1800" dirty="0">
                <a:solidFill>
                  <a:schemeClr val="hlink"/>
                </a:solidFill>
              </a:rPr>
              <a:t>//Group by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crit.setProjection</a:t>
            </a:r>
            <a:r>
              <a:rPr lang="en-US" sz="1800" dirty="0"/>
              <a:t>(</a:t>
            </a:r>
            <a:r>
              <a:rPr lang="en-US" sz="1800" dirty="0" err="1"/>
              <a:t>projList</a:t>
            </a:r>
            <a:r>
              <a:rPr lang="en-US" sz="1800" dirty="0"/>
              <a:t>);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List results = </a:t>
            </a:r>
            <a:r>
              <a:rPr lang="en-US" sz="1800" dirty="0" err="1"/>
              <a:t>crit.list</a:t>
            </a:r>
            <a:r>
              <a:rPr lang="en-US" sz="180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Other Aggregate Function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Projections.max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Projections.min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Projections.avg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DD17-C844-44E3-B623-824141631C33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9DAD-DF3B-4B2A-B1DF-2F7A4866A266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– AND Condition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err="1"/>
              <a:t>crit</a:t>
            </a:r>
            <a:r>
              <a:rPr lang="en-US" dirty="0"/>
              <a:t> = </a:t>
            </a:r>
            <a:r>
              <a:rPr lang="en-US" dirty="0" err="1"/>
              <a:t>session.createCriteria</a:t>
            </a:r>
            <a:r>
              <a:rPr lang="en-US" dirty="0"/>
              <a:t>(</a:t>
            </a:r>
            <a:r>
              <a:rPr lang="en-US" dirty="0" err="1"/>
              <a:t>PartDTO.</a:t>
            </a:r>
            <a:r>
              <a:rPr lang="en-US" b="1" dirty="0" err="1"/>
              <a:t>class</a:t>
            </a:r>
            <a:r>
              <a:rPr lang="en-US" dirty="0"/>
              <a:t>);</a:t>
            </a:r>
          </a:p>
          <a:p>
            <a:r>
              <a:rPr lang="en-US" dirty="0" err="1"/>
              <a:t>crit.add</a:t>
            </a:r>
            <a:r>
              <a:rPr lang="en-US" dirty="0"/>
              <a:t>(</a:t>
            </a:r>
            <a:r>
              <a:rPr lang="en-US" dirty="0" err="1"/>
              <a:t>Restrictions.</a:t>
            </a:r>
            <a:r>
              <a:rPr lang="en-US" i="1" dirty="0" err="1"/>
              <a:t>like</a:t>
            </a:r>
            <a:r>
              <a:rPr lang="en-US" dirty="0"/>
              <a:t>(“color", “Grey%"));</a:t>
            </a:r>
          </a:p>
          <a:p>
            <a:r>
              <a:rPr lang="en-US" dirty="0" err="1"/>
              <a:t>crit.add</a:t>
            </a:r>
            <a:r>
              <a:rPr lang="en-US" dirty="0"/>
              <a:t>(</a:t>
            </a:r>
            <a:r>
              <a:rPr lang="en-US" dirty="0" err="1"/>
              <a:t>Restrictions.</a:t>
            </a:r>
            <a:r>
              <a:rPr lang="en-US" i="1" dirty="0" err="1"/>
              <a:t>eq</a:t>
            </a:r>
            <a:r>
              <a:rPr lang="en-US" dirty="0"/>
              <a:t>(“</a:t>
            </a:r>
            <a:r>
              <a:rPr lang="en-US" dirty="0" err="1"/>
              <a:t>unitId</a:t>
            </a:r>
            <a:r>
              <a:rPr lang="en-US" dirty="0"/>
              <a:t>", “2"));</a:t>
            </a:r>
          </a:p>
          <a:p>
            <a:r>
              <a:rPr lang="en-US" dirty="0"/>
              <a:t>Default is AND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3CC3-2B27-4811-8427-313DC656529A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412-AF1B-4D74-AAE6-57B5B09A713E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– OR Condition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err="1"/>
              <a:t>crit</a:t>
            </a:r>
            <a:r>
              <a:rPr lang="en-US" dirty="0"/>
              <a:t> = </a:t>
            </a:r>
            <a:r>
              <a:rPr lang="en-US" dirty="0" err="1"/>
              <a:t>session.createCriteria</a:t>
            </a:r>
            <a:r>
              <a:rPr lang="en-US" dirty="0"/>
              <a:t>(</a:t>
            </a:r>
            <a:r>
              <a:rPr lang="en-US" dirty="0" err="1"/>
              <a:t>PartDTO.</a:t>
            </a:r>
            <a:r>
              <a:rPr lang="en-US" b="1" dirty="0" err="1"/>
              <a:t>class</a:t>
            </a:r>
            <a:r>
              <a:rPr lang="en-US" dirty="0"/>
              <a:t>);</a:t>
            </a:r>
          </a:p>
          <a:p>
            <a:r>
              <a:rPr lang="en-US" dirty="0" err="1"/>
              <a:t>crit.add</a:t>
            </a:r>
            <a:r>
              <a:rPr lang="en-US" dirty="0"/>
              <a:t>(</a:t>
            </a:r>
            <a:r>
              <a:rPr lang="en-US" dirty="0" err="1"/>
              <a:t>Restrictions.or</a:t>
            </a:r>
            <a:r>
              <a:rPr lang="en-US" dirty="0"/>
              <a:t>(</a:t>
            </a:r>
          </a:p>
          <a:p>
            <a:pPr lvl="1"/>
            <a:r>
              <a:rPr lang="en-US" dirty="0" err="1"/>
              <a:t>Restrictions.</a:t>
            </a:r>
            <a:r>
              <a:rPr lang="en-US" i="1" dirty="0" err="1"/>
              <a:t>like</a:t>
            </a:r>
            <a:r>
              <a:rPr lang="en-US" dirty="0"/>
              <a:t>(“color", “Grey%"), </a:t>
            </a:r>
            <a:r>
              <a:rPr lang="en-US" dirty="0" err="1"/>
              <a:t>Restrictions.</a:t>
            </a:r>
            <a:r>
              <a:rPr lang="en-US" i="1" dirty="0" err="1"/>
              <a:t>eq</a:t>
            </a:r>
            <a:r>
              <a:rPr lang="en-US" dirty="0"/>
              <a:t>(“</a:t>
            </a:r>
            <a:r>
              <a:rPr lang="en-US" dirty="0" err="1"/>
              <a:t>unitId</a:t>
            </a:r>
            <a:r>
              <a:rPr lang="en-US" dirty="0"/>
              <a:t>", “2")</a:t>
            </a:r>
          </a:p>
          <a:p>
            <a:r>
              <a:rPr lang="en-US" dirty="0"/>
              <a:t>);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5A5-17E8-4047-B694-E632E26E6259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www.aartek.com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38A1-9A8B-45F4-A167-699E7A0EA751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Order By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Criteria </a:t>
            </a:r>
            <a:r>
              <a:rPr lang="en-US" sz="2400" dirty="0" err="1"/>
              <a:t>crit</a:t>
            </a:r>
            <a:r>
              <a:rPr lang="en-US" sz="2400" dirty="0"/>
              <a:t> = </a:t>
            </a:r>
            <a:r>
              <a:rPr lang="en-US" sz="2400" dirty="0" err="1"/>
              <a:t>session.createCriteria</a:t>
            </a:r>
            <a:r>
              <a:rPr lang="en-US" sz="2400" dirty="0"/>
              <a:t>(</a:t>
            </a:r>
            <a:r>
              <a:rPr lang="en-US" sz="2400" dirty="0" err="1"/>
              <a:t>PartDTO.</a:t>
            </a:r>
            <a:r>
              <a:rPr lang="en-US" sz="2400" b="1" dirty="0" err="1"/>
              <a:t>class</a:t>
            </a:r>
            <a:r>
              <a:rPr lang="en-US" sz="2400" dirty="0"/>
              <a:t>);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crit.add</a:t>
            </a:r>
            <a:r>
              <a:rPr lang="en-US" sz="2400" dirty="0"/>
              <a:t>(</a:t>
            </a:r>
            <a:r>
              <a:rPr lang="en-US" sz="2400" dirty="0" err="1"/>
              <a:t>Restrictions.</a:t>
            </a:r>
            <a:r>
              <a:rPr lang="en-US" sz="2400" i="1" dirty="0" err="1"/>
              <a:t>like</a:t>
            </a:r>
            <a:r>
              <a:rPr lang="en-US" sz="2400" dirty="0"/>
              <a:t>(“color", “Grey%"));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Crit.addOrder</a:t>
            </a:r>
            <a:r>
              <a:rPr lang="en-US" sz="2400" dirty="0"/>
              <a:t>( Order.asc(“name") ); 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Crit.addOrder</a:t>
            </a:r>
            <a:r>
              <a:rPr lang="en-US" sz="2400" dirty="0"/>
              <a:t>( Order.asc(“color") ); 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Crit.addOrder</a:t>
            </a:r>
            <a:r>
              <a:rPr lang="en-US" sz="2400" dirty="0"/>
              <a:t>( Order.dsc(“id") );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Get First few Record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crit.setFirstResult</a:t>
            </a:r>
            <a:r>
              <a:rPr lang="en-US" sz="2400" dirty="0"/>
              <a:t>(5)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Get Max records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crit.setMaxResults</a:t>
            </a:r>
            <a:r>
              <a:rPr lang="en-US" sz="2400" dirty="0"/>
              <a:t>(10);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Create Aliases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crit.createAlias</a:t>
            </a:r>
            <a:r>
              <a:rPr lang="en-US" sz="2400" dirty="0"/>
              <a:t>(“</a:t>
            </a:r>
            <a:r>
              <a:rPr lang="en-US" sz="2400" dirty="0" err="1"/>
              <a:t>PartDTO</a:t>
            </a:r>
            <a:r>
              <a:rPr lang="en-US" sz="2400" dirty="0"/>
              <a:t>", “p")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621-5F3A-4987-B9A1-E644FDB66020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78D4-6523-4B5B-9783-8CB5DA04083A}" type="slidenum">
              <a:rPr lang="en-US"/>
              <a:pPr/>
              <a:t>15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- Join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Applying the restrictions becomes easy in the case of joins as well. For example, the following query </a:t>
            </a: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    SELECT O.*, P.* FROM ORDERS O, PRODUCT P WHERE </a:t>
            </a:r>
          </a:p>
          <a:p>
            <a:pPr>
              <a:lnSpc>
                <a:spcPct val="80000"/>
              </a:lnSpc>
            </a:pPr>
            <a:r>
              <a:rPr lang="en-US" sz="2000" b="1"/>
              <a:t>    O.ORDER_ID=P.ORDER_ID AND P.ID=’1111’;</a:t>
            </a: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Would become</a:t>
            </a: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List orders = session.createCriteria(Order.class);</a:t>
            </a:r>
          </a:p>
          <a:p>
            <a:pPr>
              <a:lnSpc>
                <a:spcPct val="80000"/>
              </a:lnSpc>
            </a:pPr>
            <a:r>
              <a:rPr lang="en-US" sz="2000" b="1"/>
              <a:t>orders.setFetchMode(“products”,FetchMode.JOIN);</a:t>
            </a:r>
          </a:p>
          <a:p>
            <a:pPr>
              <a:lnSpc>
                <a:spcPct val="80000"/>
              </a:lnSpc>
            </a:pPr>
            <a:r>
              <a:rPr lang="en-US" sz="2000" b="1"/>
              <a:t>orders.add(Restrictions.eq(“id”,”1111”));</a:t>
            </a:r>
          </a:p>
          <a:p>
            <a:pPr>
              <a:lnSpc>
                <a:spcPct val="80000"/>
              </a:lnSpc>
            </a:pPr>
            <a:r>
              <a:rPr lang="en-US" sz="2000" b="1"/>
              <a:t>orders.list();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D9AB-6F66-4F51-B13E-E5A03677E5E0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CA7-22D9-47C3-BF5F-716CC60D5912}" type="slidenum">
              <a:rPr lang="en-US"/>
              <a:pPr/>
              <a:t>16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– Group By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SELECT COUNT(ID) FROM ORDER  HAVING PRICETOTAL&gt;2000 GROUP BY ID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 Can be rewritten in Criteria query as follows:</a:t>
            </a:r>
            <a:endParaRPr lang="en-US" sz="2400" b="1"/>
          </a:p>
          <a:p>
            <a:pPr>
              <a:lnSpc>
                <a:spcPct val="90000"/>
              </a:lnSpc>
            </a:pPr>
            <a:r>
              <a:rPr lang="en-US" sz="2400" b="1"/>
              <a:t>List orders = session.createCriteria(Order.class)</a:t>
            </a:r>
            <a:br>
              <a:rPr lang="en-US" sz="2400" b="1"/>
            </a:br>
            <a:r>
              <a:rPr lang="en-US" sz="2400" b="1"/>
              <a:t>     .setProjection( Projections.projectionList()</a:t>
            </a:r>
            <a:br>
              <a:rPr lang="en-US" sz="2400" b="1"/>
            </a:br>
            <a:r>
              <a:rPr lang="en-US" sz="2400" b="1"/>
              <a:t>      .add( Projections.count(“id”) )</a:t>
            </a:r>
            <a:br>
              <a:rPr lang="en-US" sz="2400" b="1"/>
            </a:br>
            <a:r>
              <a:rPr lang="en-US" sz="2400" b="1"/>
              <a:t>       .add( Projections.groupProperty(“id”) )</a:t>
            </a:r>
            <a:br>
              <a:rPr lang="en-US" sz="2400" b="1"/>
            </a:br>
            <a:r>
              <a:rPr lang="en-US" sz="2400" b="1"/>
              <a:t>     )</a:t>
            </a:r>
            <a:br>
              <a:rPr lang="en-US" sz="2400" b="1"/>
            </a:br>
            <a:r>
              <a:rPr lang="en-US" sz="2400" b="1"/>
              <a:t>      .list();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08B6-3B84-49D6-8951-0606615CD478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15F-5D31-4F5C-94A4-3739BF4C2EBD}" type="slidenum">
              <a:rPr lang="en-US"/>
              <a:pPr/>
              <a:t>17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DetachedCriteria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Some applications need to create criteria queries in "detached mode", where the Hibernate session is not available. This class may be instantiated anywhere, and then a Criteria may be obtained by passing a session to getExecutableCriteria(). All methods have the same semantics and behavior as the corresponding methods of the Criteria interface.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4DDD-45B3-4585-88F9-473F0B456403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42F-A7B2-4069-8B4C-FE84BF5C5188}" type="slidenum">
              <a:rPr lang="en-US"/>
              <a:pPr/>
              <a:t>18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DetachedCriteria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DetachedCriteria</a:t>
            </a:r>
            <a:r>
              <a:rPr lang="en-US" sz="2000" dirty="0"/>
              <a:t> dc =  </a:t>
            </a:r>
            <a:r>
              <a:rPr lang="en-US" sz="2000" dirty="0" err="1"/>
              <a:t>DetachedCriteria.forClass</a:t>
            </a:r>
            <a:r>
              <a:rPr lang="en-US" sz="2000" dirty="0"/>
              <a:t>(</a:t>
            </a:r>
            <a:r>
              <a:rPr lang="en-US" sz="2000" dirty="0" err="1"/>
              <a:t>Student.class</a:t>
            </a:r>
            <a:r>
              <a:rPr lang="en-US" sz="2000" dirty="0"/>
              <a:t>);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dc.add</a:t>
            </a:r>
            <a:r>
              <a:rPr lang="en-US" sz="2000" dirty="0"/>
              <a:t>( </a:t>
            </a:r>
            <a:r>
              <a:rPr lang="en-US" sz="2000" dirty="0" err="1"/>
              <a:t>Restrictions.eq</a:t>
            </a:r>
            <a:r>
              <a:rPr lang="en-US" sz="2000" dirty="0"/>
              <a:t>("</a:t>
            </a:r>
            <a:r>
              <a:rPr lang="en-US" sz="2000" dirty="0" err="1"/>
              <a:t>name","Gavin</a:t>
            </a:r>
            <a:r>
              <a:rPr lang="en-US" sz="2000" dirty="0"/>
              <a:t> King"));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........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Session s1 = </a:t>
            </a:r>
            <a:r>
              <a:rPr lang="en-US" sz="2000" dirty="0" err="1"/>
              <a:t>SessionFactory.openSession</a:t>
            </a:r>
            <a:r>
              <a:rPr lang="en-US" sz="200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dc.getExecutableCriteria</a:t>
            </a:r>
            <a:r>
              <a:rPr lang="en-US" sz="2000" dirty="0"/>
              <a:t>(s1);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List result = </a:t>
            </a:r>
            <a:r>
              <a:rPr lang="en-US" sz="2000" dirty="0" err="1"/>
              <a:t>dc.list</a:t>
            </a:r>
            <a:r>
              <a:rPr lang="en-US" sz="200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s1.close();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Session s2 = </a:t>
            </a:r>
            <a:r>
              <a:rPr lang="en-US" sz="2000" dirty="0" err="1"/>
              <a:t>SessionFactory.openSession</a:t>
            </a:r>
            <a:r>
              <a:rPr lang="en-US" sz="200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dc.getExecutableCriteria</a:t>
            </a:r>
            <a:r>
              <a:rPr lang="en-US" sz="2000" dirty="0"/>
              <a:t>(s2);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result = </a:t>
            </a:r>
            <a:r>
              <a:rPr lang="en-US" sz="2000" dirty="0" err="1"/>
              <a:t>dc.list</a:t>
            </a:r>
            <a:r>
              <a:rPr lang="en-US" sz="200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s2.close()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C667-48F8-4E69-9532-265A87AB4966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34F6-F566-4097-B31F-6343A94802EC}" type="slidenum">
              <a:rPr lang="en-US"/>
              <a:pPr/>
              <a:t>2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HQL -Get all grey parts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SQL - SELECT * FROM part WHERE color like </a:t>
            </a:r>
            <a:r>
              <a:rPr lang="en-US" sz="1800" dirty="0" smtClean="0"/>
              <a:t>‘sun%’;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Query </a:t>
            </a:r>
            <a:r>
              <a:rPr lang="en-US" sz="1800" dirty="0" err="1"/>
              <a:t>query</a:t>
            </a:r>
            <a:r>
              <a:rPr lang="en-US" sz="1800" dirty="0"/>
              <a:t> = </a:t>
            </a:r>
            <a:r>
              <a:rPr lang="en-US" sz="1800" dirty="0" err="1"/>
              <a:t>session.createQuery</a:t>
            </a:r>
            <a:r>
              <a:rPr lang="en-US" sz="1800" dirty="0"/>
              <a:t>(“from </a:t>
            </a:r>
            <a:r>
              <a:rPr lang="en-US" sz="1800" dirty="0" err="1">
                <a:solidFill>
                  <a:schemeClr val="tx2"/>
                </a:solidFill>
              </a:rPr>
              <a:t>PartDTO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tx2"/>
                </a:solidFill>
              </a:rPr>
              <a:t> color </a:t>
            </a:r>
            <a:r>
              <a:rPr lang="en-US" sz="1800" dirty="0"/>
              <a:t>like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‘sun%’</a:t>
            </a:r>
            <a:r>
              <a:rPr lang="en-US" sz="1800" dirty="0" smtClean="0"/>
              <a:t>”);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List </a:t>
            </a:r>
            <a:r>
              <a:rPr lang="en-US" sz="1800" dirty="0" err="1"/>
              <a:t>list</a:t>
            </a:r>
            <a:r>
              <a:rPr lang="en-US" sz="1800" dirty="0"/>
              <a:t> = </a:t>
            </a:r>
            <a:r>
              <a:rPr lang="en-US" sz="1800" dirty="0" err="1"/>
              <a:t>query.list</a:t>
            </a:r>
            <a:r>
              <a:rPr lang="en-US" sz="18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Iterator</a:t>
            </a:r>
            <a:r>
              <a:rPr lang="en-US" sz="1800" dirty="0"/>
              <a:t> </a:t>
            </a:r>
            <a:r>
              <a:rPr lang="en-US" sz="1800" dirty="0" err="1"/>
              <a:t>iter</a:t>
            </a:r>
            <a:r>
              <a:rPr lang="en-US" sz="1800" dirty="0"/>
              <a:t> = </a:t>
            </a:r>
            <a:r>
              <a:rPr lang="en-US" sz="1800" dirty="0" err="1"/>
              <a:t>list.iterator</a:t>
            </a:r>
            <a:r>
              <a:rPr lang="en-US" sz="18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PartDTO</a:t>
            </a:r>
            <a:r>
              <a:rPr lang="en-US" sz="1800" dirty="0"/>
              <a:t> </a:t>
            </a:r>
            <a:r>
              <a:rPr lang="en-US" sz="1800" dirty="0" err="1"/>
              <a:t>dto</a:t>
            </a:r>
            <a:r>
              <a:rPr lang="en-US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while</a:t>
            </a:r>
            <a:r>
              <a:rPr lang="en-US" sz="1800" dirty="0"/>
              <a:t> (</a:t>
            </a:r>
            <a:r>
              <a:rPr lang="en-US" sz="1800" dirty="0" err="1"/>
              <a:t>iter.hasNext</a:t>
            </a:r>
            <a:r>
              <a:rPr lang="en-US" sz="1800" dirty="0"/>
              <a:t>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/>
              <a:t>dto</a:t>
            </a:r>
            <a:r>
              <a:rPr lang="en-US" sz="1800" dirty="0"/>
              <a:t> =(</a:t>
            </a:r>
            <a:r>
              <a:rPr lang="en-US" sz="1600" b="1" dirty="0" err="1"/>
              <a:t>PartDTO</a:t>
            </a:r>
            <a:r>
              <a:rPr lang="en-US" sz="1800" dirty="0"/>
              <a:t>)</a:t>
            </a:r>
            <a:r>
              <a:rPr lang="en-US" sz="1800" dirty="0" err="1"/>
              <a:t>iter.next</a:t>
            </a:r>
            <a:r>
              <a:rPr lang="en-US" sz="18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/>
              <a:t>System.</a:t>
            </a:r>
            <a:r>
              <a:rPr lang="en-US" sz="1800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 err="1"/>
              <a:t>dto.getId</a:t>
            </a:r>
            <a:r>
              <a:rPr lang="en-US" sz="1800" dirty="0"/>
              <a:t>() + "\t" + </a:t>
            </a:r>
            <a:r>
              <a:rPr lang="en-US" sz="1800" dirty="0" err="1"/>
              <a:t>dto.getName</a:t>
            </a:r>
            <a:r>
              <a:rPr lang="en-US" sz="1800" dirty="0"/>
              <a:t>()+ "\t\t"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+</a:t>
            </a:r>
            <a:r>
              <a:rPr lang="en-US" sz="1800" dirty="0" err="1"/>
              <a:t>dto.getColor</a:t>
            </a:r>
            <a:r>
              <a:rPr lang="en-US" sz="1800" dirty="0"/>
              <a:t>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9EE5-E841-4BD9-9E42-EF39BDBE9B10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1BF-5E3B-4E3A-9BBE-9B9F8651E765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HQL – Get some columns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Q-  </a:t>
            </a:r>
            <a:r>
              <a:rPr lang="en-US" sz="2000" dirty="0">
                <a:solidFill>
                  <a:srgbClr val="7030A0"/>
                </a:solidFill>
              </a:rPr>
              <a:t>Get all parts’ ids, names 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dirty="0"/>
              <a:t>SELECT id, name FROM part;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Query </a:t>
            </a:r>
            <a:r>
              <a:rPr lang="en-US" sz="1600" dirty="0" err="1"/>
              <a:t>query</a:t>
            </a:r>
            <a:r>
              <a:rPr lang="en-US" sz="1600" dirty="0"/>
              <a:t> = </a:t>
            </a:r>
            <a:r>
              <a:rPr lang="en-US" sz="1600" dirty="0" err="1" smtClean="0"/>
              <a:t>session.createQuery</a:t>
            </a:r>
            <a:r>
              <a:rPr lang="en-US" sz="1600" dirty="0" smtClean="0"/>
              <a:t>(“select </a:t>
            </a:r>
            <a:r>
              <a:rPr lang="en-US" sz="1600" dirty="0"/>
              <a:t>p.id, p.name from </a:t>
            </a:r>
            <a:r>
              <a:rPr lang="en-US" sz="1600" dirty="0" err="1"/>
              <a:t>PartDTO</a:t>
            </a:r>
            <a:r>
              <a:rPr lang="en-US" sz="1600" dirty="0"/>
              <a:t> p”);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List rows = </a:t>
            </a:r>
            <a:r>
              <a:rPr lang="en-US" sz="1600" dirty="0" err="1"/>
              <a:t>query.list</a:t>
            </a:r>
            <a:r>
              <a:rPr lang="en-US" sz="1600" dirty="0"/>
              <a:t>();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 err="1"/>
              <a:t>Iterator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en-US" sz="1600" dirty="0"/>
              <a:t> = </a:t>
            </a:r>
            <a:r>
              <a:rPr lang="en-US" sz="1600" dirty="0" err="1"/>
              <a:t>rows.iterator</a:t>
            </a:r>
            <a:r>
              <a:rPr lang="en-US" sz="1600" dirty="0"/>
              <a:t>();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Object[] columns;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("ID\</a:t>
            </a:r>
            <a:r>
              <a:rPr lang="en-US" sz="1600" dirty="0" err="1"/>
              <a:t>tName</a:t>
            </a:r>
            <a:r>
              <a:rPr lang="en-US" sz="1600" dirty="0"/>
              <a:t>");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while</a:t>
            </a:r>
            <a:r>
              <a:rPr lang="en-US" sz="1600" dirty="0"/>
              <a:t> (</a:t>
            </a:r>
            <a:r>
              <a:rPr lang="en-US" sz="1600" dirty="0" err="1"/>
              <a:t>iter.hasNext</a:t>
            </a:r>
            <a:r>
              <a:rPr lang="en-US" sz="1600" dirty="0"/>
              <a:t>()) {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columns</a:t>
            </a:r>
            <a:r>
              <a:rPr lang="en-US" sz="1600" dirty="0"/>
              <a:t> = (Object[])</a:t>
            </a:r>
            <a:r>
              <a:rPr lang="en-US" sz="1600" dirty="0" err="1"/>
              <a:t>iter.next</a:t>
            </a:r>
            <a:r>
              <a:rPr lang="en-US" sz="1600" dirty="0"/>
              <a:t>();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Integer id = (Integer) </a:t>
            </a:r>
            <a:r>
              <a:rPr lang="en-US" sz="1400" dirty="0"/>
              <a:t>columns</a:t>
            </a:r>
            <a:r>
              <a:rPr lang="en-US" sz="1600" dirty="0"/>
              <a:t>[0];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String name = (String) </a:t>
            </a:r>
            <a:r>
              <a:rPr lang="en-US" sz="1400" dirty="0"/>
              <a:t>columns</a:t>
            </a:r>
            <a:r>
              <a:rPr lang="en-US" sz="1600" dirty="0"/>
              <a:t>[1];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(id + "\t" + name);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DE5-4B06-41DF-930D-72738C28A6E4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0452-D164-423F-A558-B4DE17BDE28E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HQL-Joins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Q- </a:t>
            </a:r>
            <a:r>
              <a:rPr lang="en-US" dirty="0">
                <a:solidFill>
                  <a:srgbClr val="7030A0"/>
                </a:solidFill>
              </a:rPr>
              <a:t>Get parts with their unit city</a:t>
            </a:r>
          </a:p>
          <a:p>
            <a:pPr>
              <a:lnSpc>
                <a:spcPct val="90000"/>
              </a:lnSpc>
            </a:pPr>
            <a:r>
              <a:rPr lang="en-US" dirty="0"/>
              <a:t>SELECT </a:t>
            </a:r>
            <a:r>
              <a:rPr lang="en-US" dirty="0">
                <a:solidFill>
                  <a:schemeClr val="tx2"/>
                </a:solidFill>
              </a:rPr>
              <a:t>part.id, name, color, </a:t>
            </a:r>
            <a:r>
              <a:rPr lang="en-US" dirty="0" err="1">
                <a:solidFill>
                  <a:schemeClr val="tx2"/>
                </a:solidFill>
              </a:rPr>
              <a:t>unit.city</a:t>
            </a:r>
            <a:r>
              <a:rPr lang="en-US" dirty="0"/>
              <a:t> FROM </a:t>
            </a:r>
            <a:r>
              <a:rPr lang="en-US" dirty="0">
                <a:solidFill>
                  <a:schemeClr val="tx2"/>
                </a:solidFill>
              </a:rPr>
              <a:t>part, unit</a:t>
            </a:r>
            <a:r>
              <a:rPr lang="en-US" dirty="0"/>
              <a:t> WHERE </a:t>
            </a:r>
            <a:r>
              <a:rPr lang="en-US" dirty="0">
                <a:solidFill>
                  <a:schemeClr val="tx2"/>
                </a:solidFill>
              </a:rPr>
              <a:t>unit.id = </a:t>
            </a:r>
            <a:r>
              <a:rPr lang="en-US" dirty="0" err="1">
                <a:solidFill>
                  <a:schemeClr val="tx2"/>
                </a:solidFill>
              </a:rPr>
              <a:t>part.unit_id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(“select</a:t>
            </a:r>
            <a:r>
              <a:rPr lang="en-US" dirty="0">
                <a:solidFill>
                  <a:schemeClr val="tx2"/>
                </a:solidFill>
              </a:rPr>
              <a:t> p.id, p.name, </a:t>
            </a:r>
            <a:r>
              <a:rPr lang="en-US" dirty="0" err="1">
                <a:solidFill>
                  <a:schemeClr val="tx2"/>
                </a:solidFill>
              </a:rPr>
              <a:t>p.color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u.city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PartDTO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UnitDTO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where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p.unitId</a:t>
            </a:r>
            <a:r>
              <a:rPr lang="en-US" dirty="0">
                <a:solidFill>
                  <a:schemeClr val="tx2"/>
                </a:solidFill>
              </a:rPr>
              <a:t> = u.id</a:t>
            </a:r>
            <a:r>
              <a:rPr lang="en-US" dirty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BCA-7550-4683-8FEF-F001A8475E41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B4D-1846-4E1B-80BC-3F1EB89B6AD0}" type="slidenum">
              <a:rPr lang="en-US"/>
              <a:pPr/>
              <a:t>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HQL – Order By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Q- </a:t>
            </a:r>
            <a:r>
              <a:rPr lang="en-US" dirty="0">
                <a:solidFill>
                  <a:srgbClr val="7030A0"/>
                </a:solidFill>
              </a:rPr>
              <a:t>Get all </a:t>
            </a:r>
            <a:r>
              <a:rPr lang="en-US" dirty="0" smtClean="0">
                <a:solidFill>
                  <a:srgbClr val="7030A0"/>
                </a:solidFill>
              </a:rPr>
              <a:t>sun parts </a:t>
            </a:r>
            <a:r>
              <a:rPr lang="en-US" dirty="0">
                <a:solidFill>
                  <a:srgbClr val="7030A0"/>
                </a:solidFill>
              </a:rPr>
              <a:t>sorted by name</a:t>
            </a:r>
          </a:p>
          <a:p>
            <a:r>
              <a:rPr lang="en-US" dirty="0"/>
              <a:t>SQL – SELECT * FROM </a:t>
            </a:r>
            <a:r>
              <a:rPr lang="en-US" dirty="0">
                <a:solidFill>
                  <a:schemeClr val="tx2"/>
                </a:solidFill>
              </a:rPr>
              <a:t>part</a:t>
            </a:r>
            <a:r>
              <a:rPr lang="en-US" dirty="0"/>
              <a:t> WHERE </a:t>
            </a:r>
            <a:r>
              <a:rPr lang="en-US" dirty="0">
                <a:solidFill>
                  <a:schemeClr val="tx2"/>
                </a:solidFill>
              </a:rPr>
              <a:t>color</a:t>
            </a:r>
            <a:r>
              <a:rPr lang="en-US" dirty="0"/>
              <a:t> like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tx2"/>
                </a:solidFill>
              </a:rPr>
              <a:t>sun%’</a:t>
            </a:r>
            <a:r>
              <a:rPr lang="en-US" dirty="0" smtClean="0"/>
              <a:t> </a:t>
            </a:r>
            <a:r>
              <a:rPr lang="en-US" dirty="0"/>
              <a:t>ORDER BY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HQL – from </a:t>
            </a:r>
            <a:r>
              <a:rPr lang="en-US" dirty="0" err="1" smtClean="0">
                <a:solidFill>
                  <a:schemeClr val="tx2"/>
                </a:solidFill>
              </a:rPr>
              <a:t>PartDTO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where</a:t>
            </a:r>
            <a:r>
              <a:rPr lang="en-US" dirty="0" smtClean="0">
                <a:solidFill>
                  <a:schemeClr val="tx2"/>
                </a:solidFill>
              </a:rPr>
              <a:t> color </a:t>
            </a:r>
            <a:r>
              <a:rPr lang="en-US" dirty="0" smtClean="0"/>
              <a:t>like</a:t>
            </a:r>
            <a:r>
              <a:rPr lang="en-US" dirty="0" smtClean="0">
                <a:solidFill>
                  <a:schemeClr val="tx2"/>
                </a:solidFill>
              </a:rPr>
              <a:t> ‘Grey%’ </a:t>
            </a:r>
            <a:r>
              <a:rPr lang="en-US" dirty="0" smtClean="0"/>
              <a:t>order by</a:t>
            </a:r>
            <a:r>
              <a:rPr lang="en-US" dirty="0" smtClean="0">
                <a:solidFill>
                  <a:schemeClr val="tx2"/>
                </a:solidFill>
              </a:rPr>
              <a:t> name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50A8-A018-4E86-90CB-B2D6EFD788F0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E24C-4C22-4D30-9499-0AEE92E80806}" type="slidenum">
              <a:rPr lang="en-US"/>
              <a:pPr/>
              <a:t>6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HQL - Aggregate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Q- </a:t>
            </a:r>
            <a:r>
              <a:rPr lang="en-US" sz="2800" dirty="0">
                <a:solidFill>
                  <a:srgbClr val="7030A0"/>
                </a:solidFill>
              </a:rPr>
              <a:t>How many parts are there?</a:t>
            </a:r>
          </a:p>
          <a:p>
            <a:r>
              <a:rPr lang="en-US" sz="2800" dirty="0"/>
              <a:t>SELECT count(*) from part;</a:t>
            </a:r>
          </a:p>
          <a:p>
            <a:r>
              <a:rPr lang="en-US" sz="2800" dirty="0"/>
              <a:t>Query </a:t>
            </a:r>
            <a:r>
              <a:rPr lang="en-US" sz="2800" dirty="0" err="1"/>
              <a:t>query</a:t>
            </a:r>
            <a:r>
              <a:rPr lang="en-US" sz="2800" dirty="0"/>
              <a:t> = </a:t>
            </a:r>
            <a:r>
              <a:rPr lang="en-US" sz="2800" dirty="0" err="1"/>
              <a:t>session.createQuery</a:t>
            </a:r>
            <a:r>
              <a:rPr lang="en-US" sz="2800" dirty="0"/>
              <a:t>(“select count(*) from </a:t>
            </a:r>
            <a:r>
              <a:rPr lang="en-US" sz="2800" dirty="0" err="1"/>
              <a:t>PartDTO</a:t>
            </a:r>
            <a:r>
              <a:rPr lang="en-US" sz="2800" dirty="0"/>
              <a:t>”);</a:t>
            </a:r>
          </a:p>
          <a:p>
            <a:endParaRPr lang="en-US" sz="2800" dirty="0"/>
          </a:p>
          <a:p>
            <a:r>
              <a:rPr lang="en-US" sz="2800" dirty="0"/>
              <a:t>List </a:t>
            </a:r>
            <a:r>
              <a:rPr lang="en-US" sz="2800" dirty="0" err="1"/>
              <a:t>list</a:t>
            </a:r>
            <a:r>
              <a:rPr lang="en-US" sz="2800" dirty="0"/>
              <a:t> = </a:t>
            </a:r>
            <a:r>
              <a:rPr lang="en-US" sz="2800" dirty="0" err="1"/>
              <a:t>query.list</a:t>
            </a:r>
            <a:r>
              <a:rPr lang="en-US" sz="2800" dirty="0"/>
              <a:t>();</a:t>
            </a:r>
          </a:p>
          <a:p>
            <a:r>
              <a:rPr lang="en-US" dirty="0"/>
              <a:t>Integer o = (Integer)</a:t>
            </a:r>
            <a:r>
              <a:rPr lang="en-US" dirty="0" err="1"/>
              <a:t>list.get</a:t>
            </a:r>
            <a:r>
              <a:rPr lang="en-US" dirty="0"/>
              <a:t>(0);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C74C-7938-411A-B14F-91CEC2461752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E7AE-B0EE-41E9-B89B-DAFFC98F9517}" type="slidenum">
              <a:rPr lang="en-US"/>
              <a:pPr/>
              <a:t>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HQL – Group By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Q- Get parts’ color count </a:t>
            </a:r>
          </a:p>
          <a:p>
            <a:r>
              <a:rPr lang="en-US" dirty="0"/>
              <a:t>SQL – SELECT </a:t>
            </a:r>
            <a:r>
              <a:rPr lang="en-US" dirty="0" err="1"/>
              <a:t>color,count</a:t>
            </a:r>
            <a:r>
              <a:rPr lang="en-US" dirty="0"/>
              <a:t>(*) FROM part GROUP BY color</a:t>
            </a:r>
          </a:p>
          <a:p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(“select </a:t>
            </a:r>
            <a:r>
              <a:rPr lang="en-US" dirty="0" err="1" smtClean="0"/>
              <a:t>p.color,count</a:t>
            </a:r>
            <a:r>
              <a:rPr lang="en-US" dirty="0" smtClean="0"/>
              <a:t>(*) from </a:t>
            </a:r>
            <a:r>
              <a:rPr lang="en-US" dirty="0" err="1" smtClean="0"/>
              <a:t>PartDTO</a:t>
            </a:r>
            <a:r>
              <a:rPr lang="en-US" dirty="0" smtClean="0"/>
              <a:t> </a:t>
            </a:r>
            <a:r>
              <a:rPr lang="en-US" dirty="0"/>
              <a:t>p group by </a:t>
            </a:r>
            <a:r>
              <a:rPr lang="en-US" dirty="0" err="1"/>
              <a:t>p.color</a:t>
            </a:r>
            <a:r>
              <a:rPr lang="en-US" dirty="0" smtClean="0"/>
              <a:t>”);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AD5-37B1-4B46-A50E-2B9339153DDA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624-087B-4D45-BD1F-379D5224848A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Q </a:t>
            </a:r>
            <a:r>
              <a:rPr lang="en-US" dirty="0"/>
              <a:t>– </a:t>
            </a:r>
            <a:r>
              <a:rPr lang="en-US" sz="3600" dirty="0">
                <a:solidFill>
                  <a:srgbClr val="7030A0"/>
                </a:solidFill>
              </a:rPr>
              <a:t>Get all parts 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SQL - </a:t>
            </a:r>
            <a:r>
              <a:rPr lang="en-US" dirty="0" smtClean="0"/>
              <a:t>SELECT * FROM part;</a:t>
            </a:r>
            <a:endParaRPr lang="en-US" dirty="0"/>
          </a:p>
          <a:p>
            <a:r>
              <a:rPr lang="en-US" u="sng" dirty="0"/>
              <a:t>Query</a:t>
            </a:r>
            <a:r>
              <a:rPr lang="en-US" dirty="0"/>
              <a:t>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(“from </a:t>
            </a:r>
            <a:r>
              <a:rPr lang="en-US" dirty="0" err="1">
                <a:solidFill>
                  <a:schemeClr val="tx2"/>
                </a:solidFill>
              </a:rPr>
              <a:t>PartDTO</a:t>
            </a:r>
            <a:r>
              <a:rPr lang="en-US" dirty="0"/>
              <a:t>”);</a:t>
            </a:r>
          </a:p>
          <a:p>
            <a:r>
              <a:rPr lang="en-US" dirty="0"/>
              <a:t>Criteria </a:t>
            </a:r>
            <a:r>
              <a:rPr lang="en-US" dirty="0" err="1"/>
              <a:t>crit</a:t>
            </a:r>
            <a:r>
              <a:rPr lang="en-US" dirty="0"/>
              <a:t> = </a:t>
            </a:r>
            <a:r>
              <a:rPr lang="en-US" dirty="0" err="1"/>
              <a:t>session.createCriteria</a:t>
            </a:r>
            <a:r>
              <a:rPr lang="en-US" dirty="0"/>
              <a:t>(</a:t>
            </a:r>
            <a:r>
              <a:rPr lang="en-US" dirty="0" err="1"/>
              <a:t>PartDTO.</a:t>
            </a:r>
            <a:r>
              <a:rPr lang="en-US" b="1" dirty="0" err="1"/>
              <a:t>class</a:t>
            </a:r>
            <a:r>
              <a:rPr lang="en-US" dirty="0"/>
              <a:t>);</a:t>
            </a:r>
          </a:p>
          <a:p>
            <a:r>
              <a:rPr lang="en-US" dirty="0"/>
              <a:t>List </a:t>
            </a:r>
            <a:r>
              <a:rPr lang="en-US" dirty="0" err="1"/>
              <a:t>list</a:t>
            </a:r>
            <a:r>
              <a:rPr lang="en-US" dirty="0"/>
              <a:t> = </a:t>
            </a:r>
            <a:r>
              <a:rPr lang="en-US" dirty="0" err="1"/>
              <a:t>crit.list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95E1-D523-4D21-A243-B9C52F085392}" type="datetime1">
              <a:rPr lang="en-US"/>
              <a:pPr/>
              <a:t>21/01/2018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83-A81A-456B-B3F3-61D919149D7D}" type="slidenum">
              <a:rPr lang="en-US"/>
              <a:pPr/>
              <a:t>9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all grey parts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SQL - SELECT * FROM part WHERE color like </a:t>
            </a:r>
            <a:r>
              <a:rPr lang="en-US" sz="2800" dirty="0" smtClean="0"/>
              <a:t>‘sun%’;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u="sng" dirty="0"/>
              <a:t>Query</a:t>
            </a:r>
            <a:r>
              <a:rPr lang="en-US" sz="2800" dirty="0"/>
              <a:t> </a:t>
            </a:r>
            <a:r>
              <a:rPr lang="en-US" sz="2800" dirty="0" err="1"/>
              <a:t>query</a:t>
            </a:r>
            <a:r>
              <a:rPr lang="en-US" sz="2800" dirty="0"/>
              <a:t> = </a:t>
            </a:r>
            <a:r>
              <a:rPr lang="en-US" sz="2800" dirty="0" err="1"/>
              <a:t>session.createQuery</a:t>
            </a:r>
            <a:r>
              <a:rPr lang="en-US" sz="2800" dirty="0"/>
              <a:t>(“from </a:t>
            </a:r>
            <a:r>
              <a:rPr lang="en-US" sz="2800" dirty="0" err="1">
                <a:solidFill>
                  <a:schemeClr val="tx2"/>
                </a:solidFill>
              </a:rPr>
              <a:t>PartDTO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where</a:t>
            </a:r>
            <a:r>
              <a:rPr lang="en-US" sz="2800" dirty="0">
                <a:solidFill>
                  <a:schemeClr val="tx2"/>
                </a:solidFill>
              </a:rPr>
              <a:t> color </a:t>
            </a:r>
            <a:r>
              <a:rPr lang="en-US" sz="2800" dirty="0"/>
              <a:t>like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‘sun%’</a:t>
            </a:r>
            <a:r>
              <a:rPr lang="en-US" sz="2800" dirty="0" smtClean="0"/>
              <a:t>”);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Criteria </a:t>
            </a:r>
            <a:r>
              <a:rPr lang="en-US" sz="28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session.createCriteria</a:t>
            </a:r>
            <a:r>
              <a:rPr lang="en-US" sz="2800" dirty="0" smtClean="0"/>
              <a:t>(</a:t>
            </a:r>
            <a:r>
              <a:rPr lang="en-US" sz="2800" dirty="0" err="1" smtClean="0"/>
              <a:t>PartDTO.</a:t>
            </a:r>
            <a:r>
              <a:rPr lang="en-US" sz="2800" b="1" dirty="0" err="1" smtClean="0"/>
              <a:t>class</a:t>
            </a:r>
            <a:r>
              <a:rPr lang="en-US" sz="2800" dirty="0" smtClean="0"/>
              <a:t>);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crit.add</a:t>
            </a:r>
            <a:r>
              <a:rPr lang="en-US" sz="2800" dirty="0" smtClean="0"/>
              <a:t>(</a:t>
            </a:r>
            <a:r>
              <a:rPr lang="en-US" sz="2800" dirty="0" err="1" smtClean="0"/>
              <a:t>Restrictions.</a:t>
            </a:r>
            <a:r>
              <a:rPr lang="en-US" sz="2800" i="1" dirty="0" err="1" smtClean="0"/>
              <a:t>like</a:t>
            </a:r>
            <a:r>
              <a:rPr lang="en-US" sz="2800" dirty="0"/>
              <a:t>(“color", </a:t>
            </a:r>
            <a:r>
              <a:rPr lang="en-US" sz="2800" dirty="0" smtClean="0"/>
              <a:t>“sun%"));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7030A0"/>
                </a:solidFill>
              </a:rPr>
              <a:t>crit.add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Restrictions.</a:t>
            </a:r>
            <a:r>
              <a:rPr lang="en-US" sz="2800" i="1" dirty="0" err="1">
                <a:solidFill>
                  <a:srgbClr val="7030A0"/>
                </a:solidFill>
              </a:rPr>
              <a:t>eq</a:t>
            </a:r>
            <a:r>
              <a:rPr lang="en-US" sz="2800" dirty="0">
                <a:solidFill>
                  <a:srgbClr val="7030A0"/>
                </a:solidFill>
              </a:rPr>
              <a:t>(“</a:t>
            </a:r>
            <a:r>
              <a:rPr lang="en-US" sz="2800" dirty="0" err="1">
                <a:solidFill>
                  <a:srgbClr val="7030A0"/>
                </a:solidFill>
              </a:rPr>
              <a:t>unitId</a:t>
            </a:r>
            <a:r>
              <a:rPr lang="en-US" sz="2800" dirty="0">
                <a:solidFill>
                  <a:srgbClr val="7030A0"/>
                </a:solidFill>
              </a:rPr>
              <a:t>", “2"));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List </a:t>
            </a:r>
            <a:r>
              <a:rPr lang="en-US" sz="2800" dirty="0" err="1"/>
              <a:t>list</a:t>
            </a:r>
            <a:r>
              <a:rPr lang="en-US" sz="2800" dirty="0"/>
              <a:t> = </a:t>
            </a:r>
            <a:r>
              <a:rPr lang="en-US" sz="2800" dirty="0" err="1"/>
              <a:t>crit.</a:t>
            </a:r>
            <a:r>
              <a:rPr lang="en-US" sz="2800" u="sng" dirty="0" err="1"/>
              <a:t>list</a:t>
            </a:r>
            <a:r>
              <a:rPr lang="en-US" sz="2800" dirty="0" smtClean="0"/>
              <a:t>();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Used : -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where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condition we used Restriction.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1008</Words>
  <Application>Microsoft Office PowerPoint</Application>
  <PresentationFormat>On-screen Show (4:3)</PresentationFormat>
  <Paragraphs>272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Hibernate Query Language</vt:lpstr>
      <vt:lpstr>HQL -Get all grey parts </vt:lpstr>
      <vt:lpstr>HQL – Get some columns</vt:lpstr>
      <vt:lpstr>HQL-Joins</vt:lpstr>
      <vt:lpstr>HQL – Order By</vt:lpstr>
      <vt:lpstr>HQL - Aggregate Functions</vt:lpstr>
      <vt:lpstr>HQL – Group By</vt:lpstr>
      <vt:lpstr>Criteria</vt:lpstr>
      <vt:lpstr>Get all grey parts</vt:lpstr>
      <vt:lpstr>Criteria – selected attributes</vt:lpstr>
      <vt:lpstr>Criteria – Aggregate Functions</vt:lpstr>
      <vt:lpstr>Criteria – AND Condition</vt:lpstr>
      <vt:lpstr>Criteria – OR Condition</vt:lpstr>
      <vt:lpstr>Criteria</vt:lpstr>
      <vt:lpstr>Criteria - Join</vt:lpstr>
      <vt:lpstr>Criteria – Group By</vt:lpstr>
      <vt:lpstr>DetachedCriteria</vt:lpstr>
      <vt:lpstr>DetachedCriteria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HQL</dc:title>
  <dc:creator/>
  <cp:lastModifiedBy>AnkitSakatpuriya</cp:lastModifiedBy>
  <cp:revision>111</cp:revision>
  <dcterms:created xsi:type="dcterms:W3CDTF">2006-08-16T00:00:00Z</dcterms:created>
  <dcterms:modified xsi:type="dcterms:W3CDTF">2018-01-21T12:01:16Z</dcterms:modified>
</cp:coreProperties>
</file>