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8" r:id="rId2"/>
    <p:sldId id="271" r:id="rId3"/>
    <p:sldId id="280" r:id="rId4"/>
    <p:sldId id="281" r:id="rId5"/>
    <p:sldId id="267" r:id="rId6"/>
    <p:sldId id="272" r:id="rId7"/>
    <p:sldId id="276" r:id="rId8"/>
    <p:sldId id="275" r:id="rId9"/>
    <p:sldId id="274" r:id="rId10"/>
    <p:sldId id="265" r:id="rId11"/>
    <p:sldId id="256" r:id="rId12"/>
    <p:sldId id="257" r:id="rId13"/>
    <p:sldId id="258" r:id="rId14"/>
    <p:sldId id="260" r:id="rId15"/>
    <p:sldId id="261" r:id="rId16"/>
    <p:sldId id="266" r:id="rId17"/>
    <p:sldId id="259" r:id="rId18"/>
    <p:sldId id="264" r:id="rId19"/>
    <p:sldId id="279"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E9C132-5341-4EB8-AAF8-26E182A2026A}" type="datetimeFigureOut">
              <a:rPr lang="en-US" smtClean="0"/>
              <a:pPr/>
              <a:t>18/01/2018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9EDA20-C741-4744-9E8D-1534FAD114FC}" type="slidenum">
              <a:rPr lang="en-US" smtClean="0"/>
              <a:pPr/>
              <a:t>‹#›</a:t>
            </a:fld>
            <a:endParaRPr lang="en-US"/>
          </a:p>
        </p:txBody>
      </p:sp>
    </p:spTree>
    <p:extLst>
      <p:ext uri="{BB962C8B-B14F-4D97-AF65-F5344CB8AC3E}">
        <p14:creationId xmlns:p14="http://schemas.microsoft.com/office/powerpoint/2010/main" xmlns="" val="125656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B8AFCCBB-0DD9-40B1-A6E5-F200C091BEBB}" type="datetime1">
              <a:rPr lang="en-US"/>
              <a:pPr/>
              <a:t>18/01/2018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8CF4A005-3142-4A76-A006-BF34D4A86136}" type="slidenum">
              <a:rPr lang="en-US"/>
              <a:pPr/>
              <a:t>7</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8F5F36D3-51C7-413E-9FBB-834B7D45FB50}" type="datetime1">
              <a:rPr lang="en-US"/>
              <a:pPr/>
              <a:t>18/01/2018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2159A0CE-7AA9-409F-84AC-ED315E3E2D02}" type="slidenum">
              <a:rPr lang="en-US"/>
              <a:pPr/>
              <a:t>8</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CFDB7EEE-368A-448C-8F83-04F87AF869E6}" type="datetime1">
              <a:rPr lang="en-US"/>
              <a:pPr/>
              <a:t>18/01/2018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B282090C-D417-4919-B349-1FC550B80879}" type="slidenum">
              <a:rPr lang="en-US"/>
              <a:pPr/>
              <a:t>9</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CF46BA30-93FA-4881-8829-E72CD39DE929}" type="datetime1">
              <a:rPr lang="en-US"/>
              <a:pPr/>
              <a:t>18/01/2018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0DD8BB19-515F-48AA-BF10-165F251629E9}" type="slidenum">
              <a:rPr lang="en-US"/>
              <a:pPr/>
              <a:t>20</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sunRays Technologies</a:t>
            </a:r>
          </a:p>
        </p:txBody>
      </p:sp>
      <p:sp>
        <p:nvSpPr>
          <p:cNvPr id="5" name="Rectangle 3"/>
          <p:cNvSpPr>
            <a:spLocks noGrp="1" noChangeArrowheads="1"/>
          </p:cNvSpPr>
          <p:nvPr>
            <p:ph type="dt" idx="1"/>
          </p:nvPr>
        </p:nvSpPr>
        <p:spPr>
          <a:ln/>
        </p:spPr>
        <p:txBody>
          <a:bodyPr/>
          <a:lstStyle/>
          <a:p>
            <a:fld id="{09B4482E-A02E-4C31-A98F-5A5EFD516E81}" type="datetime1">
              <a:rPr lang="en-US"/>
              <a:pPr/>
              <a:t>18/01/2018</a:t>
            </a:fld>
            <a:endParaRPr lang="en-US"/>
          </a:p>
        </p:txBody>
      </p:sp>
      <p:sp>
        <p:nvSpPr>
          <p:cNvPr id="6" name="Rectangle 6"/>
          <p:cNvSpPr>
            <a:spLocks noGrp="1" noChangeArrowheads="1"/>
          </p:cNvSpPr>
          <p:nvPr>
            <p:ph type="ftr" sz="quarter" idx="4"/>
          </p:nvPr>
        </p:nvSpPr>
        <p:spPr>
          <a:ln/>
        </p:spPr>
        <p:txBody>
          <a:bodyPr/>
          <a:lstStyle/>
          <a:p>
            <a:r>
              <a:rPr lang="en-US"/>
              <a:t>98273 60504</a:t>
            </a:r>
          </a:p>
        </p:txBody>
      </p:sp>
      <p:sp>
        <p:nvSpPr>
          <p:cNvPr id="7" name="Rectangle 7"/>
          <p:cNvSpPr>
            <a:spLocks noGrp="1" noChangeArrowheads="1"/>
          </p:cNvSpPr>
          <p:nvPr>
            <p:ph type="sldNum" sz="quarter" idx="5"/>
          </p:nvPr>
        </p:nvSpPr>
        <p:spPr>
          <a:ln/>
        </p:spPr>
        <p:txBody>
          <a:bodyPr/>
          <a:lstStyle/>
          <a:p>
            <a:fld id="{70A1CF9A-32BD-4EEC-987B-F409BB0F64E0}" type="slidenum">
              <a:rPr lang="en-US"/>
              <a:pPr/>
              <a:t>21</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229600" cy="639762"/>
          </a:xfrm>
        </p:spPr>
        <p:txBody>
          <a:bodyPr>
            <a:normAutofit fontScale="90000"/>
          </a:bodyPr>
          <a:lstStyle/>
          <a:p>
            <a:r>
              <a:rPr lang="en-US" b="1" dirty="0"/>
              <a:t>Hibernate Lifecycle </a:t>
            </a:r>
            <a:r>
              <a:rPr lang="en-US" b="1" dirty="0" smtClean="0"/>
              <a:t>Of Objects</a:t>
            </a:r>
            <a:r>
              <a:rPr lang="en-US" b="1" dirty="0"/>
              <a:t/>
            </a:r>
            <a:br>
              <a:rPr lang="en-US" b="1" dirty="0"/>
            </a:br>
            <a:endParaRPr lang="en-US" dirty="0"/>
          </a:p>
        </p:txBody>
      </p:sp>
      <p:sp>
        <p:nvSpPr>
          <p:cNvPr id="3" name="Content Placeholder 2"/>
          <p:cNvSpPr>
            <a:spLocks noGrp="1"/>
          </p:cNvSpPr>
          <p:nvPr>
            <p:ph idx="1"/>
          </p:nvPr>
        </p:nvSpPr>
        <p:spPr>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lstStyle/>
          <a:p>
            <a:endParaRPr lang="en-US" dirty="0" smtClean="0"/>
          </a:p>
          <a:p>
            <a:r>
              <a:rPr lang="en-US" sz="4000" dirty="0" smtClean="0"/>
              <a:t>Object </a:t>
            </a:r>
            <a:r>
              <a:rPr lang="en-US" sz="4000" dirty="0"/>
              <a:t>having 3 states </a:t>
            </a:r>
          </a:p>
          <a:p>
            <a:pPr lvl="1"/>
            <a:r>
              <a:rPr lang="en-US" sz="3600" dirty="0" smtClean="0"/>
              <a:t> </a:t>
            </a:r>
            <a:r>
              <a:rPr lang="en-US" sz="3600" dirty="0" smtClean="0">
                <a:solidFill>
                  <a:schemeClr val="accent6">
                    <a:lumMod val="75000"/>
                  </a:schemeClr>
                </a:solidFill>
              </a:rPr>
              <a:t>Transient </a:t>
            </a:r>
            <a:r>
              <a:rPr lang="en-US" sz="3600" dirty="0">
                <a:solidFill>
                  <a:schemeClr val="accent6">
                    <a:lumMod val="75000"/>
                  </a:schemeClr>
                </a:solidFill>
              </a:rPr>
              <a:t>state</a:t>
            </a:r>
          </a:p>
          <a:p>
            <a:pPr lvl="1"/>
            <a:r>
              <a:rPr lang="en-US" sz="3600" dirty="0" smtClean="0"/>
              <a:t> </a:t>
            </a:r>
            <a:r>
              <a:rPr lang="en-US" sz="3600" dirty="0" smtClean="0">
                <a:solidFill>
                  <a:schemeClr val="bg1">
                    <a:lumMod val="75000"/>
                  </a:schemeClr>
                </a:solidFill>
              </a:rPr>
              <a:t>Persistent </a:t>
            </a:r>
            <a:r>
              <a:rPr lang="en-US" sz="3600" dirty="0">
                <a:solidFill>
                  <a:schemeClr val="bg1">
                    <a:lumMod val="75000"/>
                  </a:schemeClr>
                </a:solidFill>
              </a:rPr>
              <a:t>state</a:t>
            </a:r>
          </a:p>
          <a:p>
            <a:pPr lvl="1"/>
            <a:r>
              <a:rPr lang="en-US" sz="3600" dirty="0" smtClean="0"/>
              <a:t> </a:t>
            </a:r>
            <a:r>
              <a:rPr lang="en-US" sz="3600" dirty="0" smtClean="0">
                <a:solidFill>
                  <a:schemeClr val="accent3">
                    <a:lumMod val="50000"/>
                  </a:schemeClr>
                </a:solidFill>
              </a:rPr>
              <a:t>Detached </a:t>
            </a:r>
            <a:r>
              <a:rPr lang="en-US" sz="3600" dirty="0">
                <a:solidFill>
                  <a:schemeClr val="accent3">
                    <a:lumMod val="50000"/>
                  </a:schemeClr>
                </a:solidFill>
              </a:rPr>
              <a:t>state</a:t>
            </a:r>
          </a:p>
          <a:p>
            <a:endParaRPr lang="en-US" dirty="0"/>
          </a:p>
        </p:txBody>
      </p:sp>
    </p:spTree>
    <p:extLst>
      <p:ext uri="{BB962C8B-B14F-4D97-AF65-F5344CB8AC3E}">
        <p14:creationId xmlns:p14="http://schemas.microsoft.com/office/powerpoint/2010/main" xmlns="" val="426583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110865"/>
            <a:ext cx="8229600" cy="1143000"/>
          </a:xfrm>
        </p:spPr>
        <p:txBody>
          <a:bodyPr/>
          <a:lstStyle/>
          <a:p>
            <a:r>
              <a:rPr lang="en-US" dirty="0" smtClean="0"/>
              <a:t>Cache </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a:t>Every fresh session having its own cache </a:t>
            </a:r>
            <a:r>
              <a:rPr lang="en-US" dirty="0" smtClean="0"/>
              <a:t>memory.</a:t>
            </a:r>
          </a:p>
          <a:p>
            <a:r>
              <a:rPr lang="en-US" dirty="0" smtClean="0"/>
              <a:t>Caching </a:t>
            </a:r>
            <a:r>
              <a:rPr lang="en-US" dirty="0"/>
              <a:t>is a mechanism for storing the loaded objects into a cache memory. </a:t>
            </a:r>
            <a:endParaRPr lang="en-US" dirty="0" smtClean="0"/>
          </a:p>
          <a:p>
            <a:r>
              <a:rPr lang="en-US" dirty="0" smtClean="0"/>
              <a:t> </a:t>
            </a:r>
            <a:r>
              <a:rPr lang="en-US" dirty="0"/>
              <a:t>The advantage of cache mechanism is, whenever again </a:t>
            </a:r>
            <a:r>
              <a:rPr lang="en-US" dirty="0" smtClean="0"/>
              <a:t>and again we </a:t>
            </a:r>
            <a:r>
              <a:rPr lang="en-US" dirty="0"/>
              <a:t>want to load the same object from the database then instead of hitting the database once again, it loads from the local cache memory </a:t>
            </a:r>
            <a:r>
              <a:rPr lang="en-US" dirty="0" smtClean="0"/>
              <a:t>only.</a:t>
            </a:r>
          </a:p>
          <a:p>
            <a:r>
              <a:rPr lang="en-US" dirty="0" smtClean="0"/>
              <a:t>so </a:t>
            </a:r>
            <a:r>
              <a:rPr lang="en-US" dirty="0"/>
              <a:t>that the no. of round trips between an application and a database server got decreased.  </a:t>
            </a:r>
            <a:endParaRPr lang="en-US" dirty="0" smtClean="0"/>
          </a:p>
          <a:p>
            <a:r>
              <a:rPr lang="en-US" dirty="0" smtClean="0"/>
              <a:t>It </a:t>
            </a:r>
            <a:r>
              <a:rPr lang="en-US" dirty="0"/>
              <a:t>means caching mechanism increases the performance of the application.</a:t>
            </a:r>
          </a:p>
          <a:p>
            <a:endParaRPr lang="en-US" dirty="0" smtClean="0"/>
          </a:p>
          <a:p>
            <a:r>
              <a:rPr lang="en-US" dirty="0" smtClean="0"/>
              <a:t>In </a:t>
            </a:r>
            <a:r>
              <a:rPr lang="en-US" dirty="0"/>
              <a:t>hibernate we have two levels of caching</a:t>
            </a:r>
          </a:p>
          <a:p>
            <a:r>
              <a:rPr lang="en-US" dirty="0"/>
              <a:t>First Level Cache [ or ] Session Cache</a:t>
            </a:r>
          </a:p>
          <a:p>
            <a:r>
              <a:rPr lang="en-US" dirty="0"/>
              <a:t>Second Level Cache [ or ] Session Factory </a:t>
            </a:r>
            <a:r>
              <a:rPr lang="en-US" dirty="0" smtClean="0"/>
              <a:t>Cache</a:t>
            </a:r>
            <a:endParaRPr lang="en-US" dirty="0"/>
          </a:p>
        </p:txBody>
      </p:sp>
    </p:spTree>
    <p:extLst>
      <p:ext uri="{BB962C8B-B14F-4D97-AF65-F5344CB8AC3E}">
        <p14:creationId xmlns:p14="http://schemas.microsoft.com/office/powerpoint/2010/main" xmlns="" val="3304396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
            <a:ext cx="7772400" cy="1143000"/>
          </a:xfrm>
        </p:spPr>
        <p:txBody>
          <a:bodyPr/>
          <a:lstStyle/>
          <a:p>
            <a:r>
              <a:rPr lang="en-US" dirty="0" smtClean="0"/>
              <a:t>Cache</a:t>
            </a:r>
            <a:endParaRPr lang="en-US" dirty="0"/>
          </a:p>
        </p:txBody>
      </p:sp>
      <p:sp>
        <p:nvSpPr>
          <p:cNvPr id="3" name="Subtitle 2"/>
          <p:cNvSpPr>
            <a:spLocks noGrp="1"/>
          </p:cNvSpPr>
          <p:nvPr>
            <p:ph type="subTitle" idx="1"/>
          </p:nvPr>
        </p:nvSpPr>
        <p:spPr>
          <a:xfrm>
            <a:off x="457200" y="1371600"/>
            <a:ext cx="4038600" cy="4572000"/>
          </a:xfrm>
        </p:spPr>
        <p:txBody>
          <a:bodyPr>
            <a:normAutofit fontScale="92500" lnSpcReduction="20000"/>
          </a:bodyPr>
          <a:lstStyle/>
          <a:p>
            <a:pPr algn="l"/>
            <a:r>
              <a:rPr lang="en-US" dirty="0">
                <a:solidFill>
                  <a:schemeClr val="tx1"/>
                </a:solidFill>
              </a:rPr>
              <a:t>Caching is all about application performance optimization and it sits between your application and the database to avoid the number of database hits as many as possible to give a better performance for performance critical applications.</a:t>
            </a:r>
          </a:p>
          <a:p>
            <a:pPr algn="l"/>
            <a:endParaRPr lang="en-US" dirty="0"/>
          </a:p>
        </p:txBody>
      </p:sp>
      <p:pic>
        <p:nvPicPr>
          <p:cNvPr id="3074" name="Picture 2" descr="C:\Users\ajay.jirati\Desktop\hibernate_cach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0" y="1295400"/>
            <a:ext cx="4343400" cy="4419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5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Autofit/>
          </a:bodyPr>
          <a:lstStyle/>
          <a:p>
            <a:r>
              <a:rPr lang="en-US" sz="4800" b="1" dirty="0"/>
              <a:t>First-level cache:</a:t>
            </a:r>
            <a:br>
              <a:rPr lang="en-US" sz="4800" b="1" dirty="0"/>
            </a:br>
            <a:endParaRPr lang="en-US" sz="4800" dirty="0"/>
          </a:p>
        </p:txBody>
      </p:sp>
      <p:sp>
        <p:nvSpPr>
          <p:cNvPr id="3" name="Content Placeholder 2"/>
          <p:cNvSpPr>
            <a:spLocks noGrp="1"/>
          </p:cNvSpPr>
          <p:nvPr>
            <p:ph idx="1"/>
          </p:nvPr>
        </p:nvSpPr>
        <p:spPr>
          <a:xfrm>
            <a:off x="381000" y="1219200"/>
            <a:ext cx="8229600" cy="4525963"/>
          </a:xfrm>
        </p:spPr>
        <p:txBody>
          <a:bodyPr>
            <a:normAutofit fontScale="92500" lnSpcReduction="20000"/>
          </a:bodyPr>
          <a:lstStyle/>
          <a:p>
            <a:r>
              <a:rPr lang="en-US" dirty="0" smtClean="0"/>
              <a:t>The </a:t>
            </a:r>
            <a:r>
              <a:rPr lang="en-US" dirty="0"/>
              <a:t>first-level cache is the </a:t>
            </a:r>
            <a:r>
              <a:rPr lang="en-US" dirty="0">
                <a:solidFill>
                  <a:srgbClr val="C00000"/>
                </a:solidFill>
              </a:rPr>
              <a:t>Session</a:t>
            </a:r>
            <a:r>
              <a:rPr lang="en-US" dirty="0"/>
              <a:t> cache and is a mandatory </a:t>
            </a:r>
            <a:r>
              <a:rPr lang="en-US" dirty="0" smtClean="0"/>
              <a:t>( </a:t>
            </a:r>
            <a:r>
              <a:rPr lang="en-US" i="1" dirty="0" smtClean="0"/>
              <a:t>DEFAULT </a:t>
            </a:r>
            <a:r>
              <a:rPr lang="en-US" dirty="0" smtClean="0"/>
              <a:t>)cache </a:t>
            </a:r>
            <a:r>
              <a:rPr lang="en-US" dirty="0"/>
              <a:t>through which all requests must pass. The Session object keeps an object under its own power before committing it to the database.</a:t>
            </a:r>
          </a:p>
          <a:p>
            <a:r>
              <a:rPr lang="en-US" dirty="0"/>
              <a:t>If you issue multiple updates to an object, Hibernate tries to delay doing the update as long as possible to reduce the number of update SQL statements issued. If you close the session, all the objects being cached are lost and either persisted or updated in the database.</a:t>
            </a:r>
          </a:p>
          <a:p>
            <a:endParaRPr lang="en-US" dirty="0"/>
          </a:p>
        </p:txBody>
      </p:sp>
    </p:spTree>
    <p:extLst>
      <p:ext uri="{BB962C8B-B14F-4D97-AF65-F5344CB8AC3E}">
        <p14:creationId xmlns:p14="http://schemas.microsoft.com/office/powerpoint/2010/main" xmlns="" val="184759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81000"/>
          </a:xfrm>
        </p:spPr>
        <p:txBody>
          <a:bodyPr>
            <a:normAutofit fontScale="90000"/>
          </a:bodyPr>
          <a:lstStyle/>
          <a:p>
            <a:r>
              <a:rPr lang="en-US" b="1" dirty="0"/>
              <a:t>Second-level cache:</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Second </a:t>
            </a:r>
            <a:r>
              <a:rPr lang="en-US" dirty="0"/>
              <a:t>level cache is an </a:t>
            </a:r>
            <a:r>
              <a:rPr lang="en-US" dirty="0" smtClean="0">
                <a:solidFill>
                  <a:srgbClr val="C00000"/>
                </a:solidFill>
              </a:rPr>
              <a:t>Session Factory</a:t>
            </a:r>
            <a:r>
              <a:rPr lang="en-US" dirty="0" smtClean="0"/>
              <a:t> </a:t>
            </a:r>
            <a:r>
              <a:rPr lang="en-US" i="1" dirty="0" smtClean="0"/>
              <a:t>optional </a:t>
            </a:r>
            <a:r>
              <a:rPr lang="en-US" dirty="0"/>
              <a:t>cache and first-level cache will always be consulted before any attempt is made to locate an object in the second-level cache. The second-level cache can be configured on a per-class and per-collection basis and mainly responsible for caching objects across sessions.</a:t>
            </a:r>
          </a:p>
          <a:p>
            <a:r>
              <a:rPr lang="en-US" dirty="0"/>
              <a:t>Any third-party cache can be used with Hibernate. An </a:t>
            </a:r>
            <a:r>
              <a:rPr lang="en-US" b="1" dirty="0" err="1"/>
              <a:t>org.hibernate.cache.CacheProvider</a:t>
            </a:r>
            <a:r>
              <a:rPr lang="en-US" dirty="0"/>
              <a:t> interface is provided, which must be implemented to provide Hibernate with a handle to the cache implementation.</a:t>
            </a:r>
          </a:p>
          <a:p>
            <a:endParaRPr lang="en-US" dirty="0"/>
          </a:p>
        </p:txBody>
      </p:sp>
    </p:spTree>
    <p:extLst>
      <p:ext uri="{BB962C8B-B14F-4D97-AF65-F5344CB8AC3E}">
        <p14:creationId xmlns:p14="http://schemas.microsoft.com/office/powerpoint/2010/main" xmlns="" val="3588405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411786623"/>
              </p:ext>
            </p:extLst>
          </p:nvPr>
        </p:nvGraphicFramePr>
        <p:xfrm>
          <a:off x="457200" y="1979136"/>
          <a:ext cx="8229600" cy="3493770"/>
        </p:xfrm>
        <a:graphic>
          <a:graphicData uri="http://schemas.openxmlformats.org/drawingml/2006/table">
            <a:tbl>
              <a:tblPr/>
              <a:tblGrid>
                <a:gridCol w="609600"/>
                <a:gridCol w="1447800"/>
                <a:gridCol w="6172200"/>
              </a:tblGrid>
              <a:tr h="0">
                <a:tc>
                  <a:txBody>
                    <a:bodyPr/>
                    <a:lstStyle/>
                    <a:p>
                      <a:r>
                        <a:rPr lang="en-US" dirty="0"/>
                        <a:t>S.N.</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Cache Name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1</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EHCache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It can cache in memory or on disk and clustered caching and it supports the optional Hibernate query result 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2</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OSCache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Supports caching to memory and disk in a single JVM, with a rich set of expiration policies and query cache support.</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3</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warmCache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 cluster cache based on JGroups. It uses clustered invalidation but doesn't support the Hibernate query 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4</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JBoss Cache</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 fully transactional replicated clustered cache also based on the </a:t>
                      </a:r>
                      <a:r>
                        <a:rPr lang="en-US" dirty="0" err="1"/>
                        <a:t>JGroups</a:t>
                      </a:r>
                      <a:r>
                        <a:rPr lang="en-US" dirty="0"/>
                        <a:t> multicast library. It supports replication or invalidation, synchronous or asynchronous communication, and optimistic and pessimistic locking. The Hibernate query cache is supported</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1"/>
          <p:cNvSpPr>
            <a:spLocks noGrp="1" noChangeArrowheads="1"/>
          </p:cNvSpPr>
          <p:nvPr>
            <p:ph type="title"/>
          </p:nvPr>
        </p:nvSpPr>
        <p:spPr bwMode="auto">
          <a:xfrm>
            <a:off x="457200" y="184423"/>
            <a:ext cx="830580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ial" charset="0"/>
                <a:cs typeface="Arial" charset="0"/>
              </a:rPr>
              <a:t>Cache provider: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Your next step after considering the concurrency strategies you will use for your cache candidate classes is to pick a cache provider. Hibernate forces you to choose a single cache provider for the whole application.</a:t>
            </a:r>
            <a:endParaRPr kumimoji="0" lang="en-US"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02554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achieve second level cache : </a:t>
            </a:r>
            <a:endParaRPr lang="en-US" dirty="0"/>
          </a:p>
        </p:txBody>
      </p:sp>
      <p:sp>
        <p:nvSpPr>
          <p:cNvPr id="3" name="Content Placeholder 2"/>
          <p:cNvSpPr>
            <a:spLocks noGrp="1"/>
          </p:cNvSpPr>
          <p:nvPr>
            <p:ph idx="1"/>
          </p:nvPr>
        </p:nvSpPr>
        <p:spPr/>
        <p:txBody>
          <a:bodyPr>
            <a:normAutofit/>
          </a:bodyPr>
          <a:lstStyle/>
          <a:p>
            <a:r>
              <a:rPr lang="en-US" dirty="0" smtClean="0"/>
              <a:t>hibernate.cfg.xml</a:t>
            </a:r>
          </a:p>
          <a:p>
            <a:r>
              <a:rPr lang="en-US" sz="3000" dirty="0" smtClean="0"/>
              <a:t>&lt;</a:t>
            </a:r>
            <a:r>
              <a:rPr lang="en-US" sz="3000" dirty="0"/>
              <a:t>property name="</a:t>
            </a:r>
            <a:r>
              <a:rPr lang="en-US" sz="3000" dirty="0" err="1"/>
              <a:t>hibernate.cache.provider_class</a:t>
            </a:r>
            <a:r>
              <a:rPr lang="en-US" sz="3000" dirty="0"/>
              <a:t>"&gt; </a:t>
            </a:r>
            <a:r>
              <a:rPr lang="en-US" sz="3000" dirty="0" err="1"/>
              <a:t>org.hibernate.cache.EhCacheProvider</a:t>
            </a:r>
            <a:r>
              <a:rPr lang="en-US" sz="3000" dirty="0"/>
              <a:t> &lt;/property</a:t>
            </a:r>
            <a:r>
              <a:rPr lang="en-US" sz="3000" dirty="0" smtClean="0"/>
              <a:t>&gt;</a:t>
            </a:r>
          </a:p>
          <a:p>
            <a:r>
              <a:rPr lang="en-US" sz="3000" dirty="0"/>
              <a:t>&lt;prop key=</a:t>
            </a:r>
            <a:r>
              <a:rPr lang="en-US" sz="3000" i="1" dirty="0"/>
              <a:t>"</a:t>
            </a:r>
            <a:r>
              <a:rPr lang="en-US" sz="3000" i="1" dirty="0" err="1"/>
              <a:t>hibernate.cache.use_second_level_cache</a:t>
            </a:r>
            <a:r>
              <a:rPr lang="en-US" sz="3000" i="1" dirty="0" smtClean="0"/>
              <a:t>"&gt;</a:t>
            </a:r>
          </a:p>
          <a:p>
            <a:pPr>
              <a:buNone/>
            </a:pPr>
            <a:r>
              <a:rPr lang="en-US" sz="3000" i="1" dirty="0" smtClean="0"/>
              <a:t>     true&lt;/</a:t>
            </a:r>
            <a:r>
              <a:rPr lang="en-US" sz="3000" i="1"/>
              <a:t>prop</a:t>
            </a:r>
            <a:r>
              <a:rPr lang="en-US" sz="3000" i="1" smtClean="0"/>
              <a:t>&gt;</a:t>
            </a:r>
            <a:endParaRPr lang="en-US" sz="3000" b="1" dirty="0"/>
          </a:p>
        </p:txBody>
      </p:sp>
    </p:spTree>
    <p:extLst>
      <p:ext uri="{BB962C8B-B14F-4D97-AF65-F5344CB8AC3E}">
        <p14:creationId xmlns:p14="http://schemas.microsoft.com/office/powerpoint/2010/main" xmlns="" val="3660404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l"/>
            <a:r>
              <a:rPr lang="en-US" sz="3200" dirty="0" smtClean="0"/>
              <a:t>Example for second level cache: </a:t>
            </a:r>
            <a:endParaRPr lang="en-US" dirty="0"/>
          </a:p>
        </p:txBody>
      </p:sp>
      <p:sp>
        <p:nvSpPr>
          <p:cNvPr id="3" name="Content Placeholder 2"/>
          <p:cNvSpPr>
            <a:spLocks noGrp="1"/>
          </p:cNvSpPr>
          <p:nvPr>
            <p:ph idx="1"/>
          </p:nvPr>
        </p:nvSpPr>
        <p:spPr>
          <a:xfrm>
            <a:off x="457200" y="914400"/>
            <a:ext cx="8229600" cy="5105400"/>
          </a:xfrm>
        </p:spPr>
        <p:txBody>
          <a:bodyPr>
            <a:noAutofit/>
          </a:bodyPr>
          <a:lstStyle/>
          <a:p>
            <a:r>
              <a:rPr lang="en-US" sz="1400" dirty="0" smtClean="0"/>
              <a:t>import </a:t>
            </a:r>
            <a:r>
              <a:rPr lang="en-US" sz="1400" dirty="0" err="1"/>
              <a:t>org.hibernate.Session</a:t>
            </a:r>
            <a:r>
              <a:rPr lang="en-US" sz="1400" dirty="0"/>
              <a:t>;</a:t>
            </a:r>
          </a:p>
          <a:p>
            <a:r>
              <a:rPr lang="en-US" sz="1400" dirty="0"/>
              <a:t>import </a:t>
            </a:r>
            <a:r>
              <a:rPr lang="en-US" sz="1400" dirty="0" err="1"/>
              <a:t>org.hibernate.SessionFactory</a:t>
            </a:r>
            <a:r>
              <a:rPr lang="en-US" sz="1400" dirty="0"/>
              <a:t>;</a:t>
            </a:r>
          </a:p>
          <a:p>
            <a:r>
              <a:rPr lang="en-US" sz="1400" dirty="0"/>
              <a:t>import </a:t>
            </a:r>
            <a:r>
              <a:rPr lang="en-US" sz="1400" dirty="0" err="1"/>
              <a:t>org.hibernate.cfg.Configuration</a:t>
            </a:r>
            <a:r>
              <a:rPr lang="en-US" sz="1400" dirty="0"/>
              <a:t>;</a:t>
            </a:r>
          </a:p>
          <a:p>
            <a:endParaRPr lang="en-US" sz="1400" dirty="0"/>
          </a:p>
          <a:p>
            <a:r>
              <a:rPr lang="en-US" sz="1400" dirty="0"/>
              <a:t>public class </a:t>
            </a:r>
            <a:r>
              <a:rPr lang="en-US" sz="1400" dirty="0" err="1"/>
              <a:t>FetchTest</a:t>
            </a:r>
            <a:r>
              <a:rPr lang="en-US" sz="1400" dirty="0"/>
              <a:t> {</a:t>
            </a:r>
          </a:p>
          <a:p>
            <a:r>
              <a:rPr lang="en-US" sz="1400" dirty="0"/>
              <a:t>public static void main(String[] </a:t>
            </a:r>
            <a:r>
              <a:rPr lang="en-US" sz="1400" dirty="0" err="1"/>
              <a:t>args</a:t>
            </a:r>
            <a:r>
              <a:rPr lang="en-US" sz="1400" dirty="0"/>
              <a:t>) {</a:t>
            </a:r>
          </a:p>
          <a:p>
            <a:r>
              <a:rPr lang="en-US" sz="1400" dirty="0" smtClean="0"/>
              <a:t>Configuration </a:t>
            </a:r>
            <a:r>
              <a:rPr lang="en-US" sz="1400" dirty="0" err="1" smtClean="0"/>
              <a:t>cfg</a:t>
            </a:r>
            <a:r>
              <a:rPr lang="en-US" sz="1400" dirty="0" smtClean="0"/>
              <a:t>=new Configuration().configure("hibernate.cfg.xml");</a:t>
            </a:r>
          </a:p>
          <a:p>
            <a:r>
              <a:rPr lang="en-US" sz="1400" dirty="0" err="1" smtClean="0"/>
              <a:t>SessionFactory</a:t>
            </a:r>
            <a:r>
              <a:rPr lang="en-US" sz="1400" dirty="0" smtClean="0"/>
              <a:t> </a:t>
            </a:r>
            <a:r>
              <a:rPr lang="en-US" sz="1400" dirty="0"/>
              <a:t>factory=</a:t>
            </a:r>
            <a:r>
              <a:rPr lang="en-US" sz="1400" dirty="0" err="1"/>
              <a:t>cfg.buildSessionFactory</a:t>
            </a:r>
            <a:r>
              <a:rPr lang="en-US" sz="1400" dirty="0"/>
              <a:t>();</a:t>
            </a:r>
          </a:p>
          <a:p>
            <a:r>
              <a:rPr lang="en-US" sz="1400" dirty="0"/>
              <a:t>	</a:t>
            </a:r>
          </a:p>
          <a:p>
            <a:r>
              <a:rPr lang="en-US" sz="1400" dirty="0"/>
              <a:t>	Session session1=</a:t>
            </a:r>
            <a:r>
              <a:rPr lang="en-US" sz="1400" dirty="0" err="1"/>
              <a:t>factory.openSession</a:t>
            </a:r>
            <a:r>
              <a:rPr lang="en-US" sz="1400" dirty="0"/>
              <a:t>();</a:t>
            </a:r>
          </a:p>
          <a:p>
            <a:r>
              <a:rPr lang="en-US" sz="1400" dirty="0"/>
              <a:t>	Employee emp1=(Employee)session1.load(Employee.class,121);</a:t>
            </a:r>
          </a:p>
          <a:p>
            <a:r>
              <a:rPr lang="en-US" sz="1400" dirty="0"/>
              <a:t>	</a:t>
            </a:r>
            <a:r>
              <a:rPr lang="en-US" sz="1400" dirty="0" err="1"/>
              <a:t>System.out.println</a:t>
            </a:r>
            <a:r>
              <a:rPr lang="en-US" sz="1400" dirty="0"/>
              <a:t>(emp1.getId()+" "+emp1.getName()+" "+emp1.getSalary());</a:t>
            </a:r>
          </a:p>
          <a:p>
            <a:r>
              <a:rPr lang="en-US" sz="1400" dirty="0"/>
              <a:t>	session1.close();</a:t>
            </a:r>
          </a:p>
          <a:p>
            <a:r>
              <a:rPr lang="en-US" sz="1400" dirty="0"/>
              <a:t>	</a:t>
            </a:r>
          </a:p>
          <a:p>
            <a:r>
              <a:rPr lang="en-US" sz="1400" dirty="0"/>
              <a:t>	Session session2=</a:t>
            </a:r>
            <a:r>
              <a:rPr lang="en-US" sz="1400" dirty="0" err="1"/>
              <a:t>factory.openSession</a:t>
            </a:r>
            <a:r>
              <a:rPr lang="en-US" sz="1400" dirty="0"/>
              <a:t>();</a:t>
            </a:r>
          </a:p>
          <a:p>
            <a:r>
              <a:rPr lang="en-US" sz="1400" dirty="0"/>
              <a:t>	Employee emp2=(Employee)session2.load(Employee.class,121);</a:t>
            </a:r>
          </a:p>
          <a:p>
            <a:r>
              <a:rPr lang="en-US" sz="1400" dirty="0"/>
              <a:t>	</a:t>
            </a:r>
            <a:r>
              <a:rPr lang="en-US" sz="1400" dirty="0" err="1"/>
              <a:t>System.out.println</a:t>
            </a:r>
            <a:r>
              <a:rPr lang="en-US" sz="1400" dirty="0"/>
              <a:t>(emp2.getId()+" "+emp2.getName()+" "+emp2.getSalary());</a:t>
            </a:r>
          </a:p>
          <a:p>
            <a:r>
              <a:rPr lang="en-US" sz="1400" dirty="0"/>
              <a:t>	session2.close();</a:t>
            </a:r>
          </a:p>
          <a:p>
            <a:r>
              <a:rPr lang="en-US" sz="1400" dirty="0" smtClean="0"/>
              <a:t>    }</a:t>
            </a:r>
            <a:endParaRPr lang="en-US" sz="1400" dirty="0"/>
          </a:p>
          <a:p>
            <a:r>
              <a:rPr lang="en-US" sz="1400" dirty="0" smtClean="0"/>
              <a:t>}  </a:t>
            </a:r>
            <a:r>
              <a:rPr lang="en-US" sz="1800" dirty="0" smtClean="0">
                <a:solidFill>
                  <a:srgbClr val="C00000"/>
                </a:solidFill>
              </a:rPr>
              <a:t>// Second level cache will always work on the entire application level.</a:t>
            </a:r>
            <a:r>
              <a:rPr lang="en-US" sz="1400" dirty="0" smtClean="0"/>
              <a:t> </a:t>
            </a:r>
          </a:p>
          <a:p>
            <a:r>
              <a:rPr lang="en-US" sz="1400" dirty="0" smtClean="0"/>
              <a:t>Note :- </a:t>
            </a:r>
            <a:r>
              <a:rPr lang="en-US" sz="1400" b="1" i="1" dirty="0" smtClean="0"/>
              <a:t>As </a:t>
            </a:r>
            <a:r>
              <a:rPr lang="en-US" sz="1400" b="1" i="1" dirty="0"/>
              <a:t>we can see here, hibernate does not fire query twice. If you don't use second level cache, hibernate will fire query twice because both query uses different session objects</a:t>
            </a:r>
            <a:r>
              <a:rPr lang="en-US" sz="1400" b="1" i="1" dirty="0" smtClean="0"/>
              <a:t>.</a:t>
            </a:r>
            <a:endParaRPr lang="en-US" sz="1400" b="1" i="1" dirty="0"/>
          </a:p>
        </p:txBody>
      </p:sp>
    </p:spTree>
    <p:extLst>
      <p:ext uri="{BB962C8B-B14F-4D97-AF65-F5344CB8AC3E}">
        <p14:creationId xmlns:p14="http://schemas.microsoft.com/office/powerpoint/2010/main" xmlns="" val="1210582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Query-level cache:</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Hibernate </a:t>
            </a:r>
            <a:r>
              <a:rPr lang="en-US" dirty="0"/>
              <a:t>also implements a cache for query </a:t>
            </a:r>
            <a:r>
              <a:rPr lang="en-US" dirty="0" err="1"/>
              <a:t>resultsets</a:t>
            </a:r>
            <a:r>
              <a:rPr lang="en-US" dirty="0"/>
              <a:t> that integrates closely with the second-level cache.</a:t>
            </a:r>
          </a:p>
          <a:p>
            <a:r>
              <a:rPr lang="en-US" dirty="0"/>
              <a:t>This is an optional feature and requires two additional physical cache regions that hold the cached query results and the timestamps when a table was last updated. This is only useful for queries that are run frequently with the same parameters.</a:t>
            </a:r>
          </a:p>
          <a:p>
            <a:endParaRPr lang="en-US" dirty="0"/>
          </a:p>
        </p:txBody>
      </p:sp>
    </p:spTree>
    <p:extLst>
      <p:ext uri="{BB962C8B-B14F-4D97-AF65-F5344CB8AC3E}">
        <p14:creationId xmlns:p14="http://schemas.microsoft.com/office/powerpoint/2010/main" xmlns="" val="959431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achieve Query level cache :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hibernate.cfg.xml</a:t>
            </a:r>
          </a:p>
          <a:p>
            <a:r>
              <a:rPr lang="en-US" sz="3000" dirty="0" smtClean="0"/>
              <a:t>&lt;prop </a:t>
            </a:r>
            <a:r>
              <a:rPr lang="en-US" sz="3000" dirty="0"/>
              <a:t>key</a:t>
            </a:r>
            <a:r>
              <a:rPr lang="en-US" sz="3000" dirty="0" smtClean="0"/>
              <a:t>=</a:t>
            </a:r>
            <a:r>
              <a:rPr lang="en-US" sz="3000" i="1" dirty="0" smtClean="0"/>
              <a:t>"</a:t>
            </a:r>
            <a:r>
              <a:rPr lang="en-US" sz="3000" dirty="0" err="1" smtClean="0"/>
              <a:t>hibernate.cache.use_query_cache</a:t>
            </a:r>
            <a:endParaRPr lang="en-US" sz="3000" dirty="0"/>
          </a:p>
          <a:p>
            <a:r>
              <a:rPr lang="en-US" sz="3000" i="1" dirty="0" smtClean="0"/>
              <a:t>"&gt;true&lt;/</a:t>
            </a:r>
            <a:r>
              <a:rPr lang="en-US" sz="3000" i="1" dirty="0"/>
              <a:t>prop</a:t>
            </a:r>
            <a:r>
              <a:rPr lang="en-US" sz="3000" i="1" dirty="0" smtClean="0"/>
              <a:t>&gt;</a:t>
            </a:r>
          </a:p>
          <a:p>
            <a:endParaRPr lang="en-US" sz="3000" i="1" dirty="0" smtClean="0"/>
          </a:p>
          <a:p>
            <a:r>
              <a:rPr lang="en-US" sz="3000" i="1" dirty="0" smtClean="0"/>
              <a:t>On java class:- </a:t>
            </a:r>
          </a:p>
          <a:p>
            <a:r>
              <a:rPr lang="en-US" sz="2400" dirty="0"/>
              <a:t>Session </a:t>
            </a:r>
            <a:r>
              <a:rPr lang="en-US" sz="2400" dirty="0" err="1"/>
              <a:t>session</a:t>
            </a:r>
            <a:r>
              <a:rPr lang="en-US" sz="2400" dirty="0"/>
              <a:t> = </a:t>
            </a:r>
            <a:r>
              <a:rPr lang="en-US" sz="2400" dirty="0" err="1"/>
              <a:t>SessionFactory.openSession</a:t>
            </a:r>
            <a:r>
              <a:rPr lang="en-US" sz="2400" dirty="0"/>
              <a:t>(); </a:t>
            </a:r>
            <a:endParaRPr lang="en-US" sz="2400" dirty="0" smtClean="0"/>
          </a:p>
          <a:p>
            <a:r>
              <a:rPr lang="en-US" sz="2400" dirty="0" smtClean="0"/>
              <a:t>Query </a:t>
            </a:r>
            <a:r>
              <a:rPr lang="en-US" sz="2400" dirty="0" err="1"/>
              <a:t>query</a:t>
            </a:r>
            <a:r>
              <a:rPr lang="en-US" sz="2400" dirty="0"/>
              <a:t> = </a:t>
            </a:r>
            <a:r>
              <a:rPr lang="en-US" sz="2400" dirty="0" err="1"/>
              <a:t>session.createQuery</a:t>
            </a:r>
            <a:r>
              <a:rPr lang="en-US" sz="2400" dirty="0"/>
              <a:t>("FROM EMPLOYEE"); </a:t>
            </a:r>
            <a:endParaRPr lang="en-US" sz="2400" dirty="0" smtClean="0"/>
          </a:p>
          <a:p>
            <a:r>
              <a:rPr lang="en-US" sz="2400" dirty="0" err="1" smtClean="0">
                <a:solidFill>
                  <a:srgbClr val="C00000"/>
                </a:solidFill>
              </a:rPr>
              <a:t>query.setCacheable</a:t>
            </a:r>
            <a:r>
              <a:rPr lang="en-US" sz="2400" dirty="0" smtClean="0">
                <a:solidFill>
                  <a:srgbClr val="C00000"/>
                </a:solidFill>
              </a:rPr>
              <a:t>(true</a:t>
            </a:r>
            <a:r>
              <a:rPr lang="en-US" sz="2400" dirty="0">
                <a:solidFill>
                  <a:srgbClr val="C00000"/>
                </a:solidFill>
              </a:rPr>
              <a:t>); </a:t>
            </a:r>
            <a:endParaRPr lang="en-US" sz="2400" dirty="0" smtClean="0">
              <a:solidFill>
                <a:srgbClr val="C00000"/>
              </a:solidFill>
            </a:endParaRPr>
          </a:p>
          <a:p>
            <a:r>
              <a:rPr lang="en-US" sz="2400" dirty="0" smtClean="0"/>
              <a:t>List </a:t>
            </a:r>
            <a:r>
              <a:rPr lang="en-US" sz="2400" dirty="0"/>
              <a:t>users = </a:t>
            </a:r>
            <a:r>
              <a:rPr lang="en-US" sz="2400" dirty="0" err="1"/>
              <a:t>query.list</a:t>
            </a:r>
            <a:r>
              <a:rPr lang="en-US" sz="2400" dirty="0"/>
              <a:t>(); </a:t>
            </a:r>
            <a:r>
              <a:rPr lang="en-US" sz="2400" dirty="0" err="1"/>
              <a:t>SessionFactory.closeSession</a:t>
            </a:r>
            <a:r>
              <a:rPr lang="en-US" sz="2400" dirty="0" smtClean="0"/>
              <a:t>();</a:t>
            </a:r>
          </a:p>
          <a:p>
            <a:endParaRPr lang="en-US" sz="2400" dirty="0" smtClean="0"/>
          </a:p>
          <a:p>
            <a:pPr>
              <a:buFont typeface="Wingdings" pitchFamily="2" charset="2"/>
              <a:buChar char="Ø"/>
            </a:pPr>
            <a:r>
              <a:rPr lang="en-US" sz="2400" dirty="0" smtClean="0"/>
              <a:t>A </a:t>
            </a:r>
            <a:r>
              <a:rPr lang="en-US" sz="2400" dirty="0"/>
              <a:t>cache region is part of the cache that's given a name</a:t>
            </a:r>
            <a:r>
              <a:rPr lang="en-US" sz="2400" dirty="0" smtClean="0"/>
              <a:t>.</a:t>
            </a:r>
          </a:p>
          <a:p>
            <a:r>
              <a:rPr lang="en-US" sz="2400" dirty="0" err="1" smtClean="0">
                <a:solidFill>
                  <a:srgbClr val="C00000"/>
                </a:solidFill>
              </a:rPr>
              <a:t>query.setCacheRegion</a:t>
            </a:r>
            <a:r>
              <a:rPr lang="en-US" sz="2400" dirty="0">
                <a:solidFill>
                  <a:srgbClr val="C00000"/>
                </a:solidFill>
              </a:rPr>
              <a:t>("employee");</a:t>
            </a:r>
            <a:endParaRPr lang="en-US" sz="2400" b="1" dirty="0">
              <a:solidFill>
                <a:srgbClr val="C00000"/>
              </a:solidFill>
            </a:endParaRPr>
          </a:p>
        </p:txBody>
      </p:sp>
    </p:spTree>
    <p:extLst>
      <p:ext uri="{BB962C8B-B14F-4D97-AF65-F5344CB8AC3E}">
        <p14:creationId xmlns:p14="http://schemas.microsoft.com/office/powerpoint/2010/main" xmlns="" val="1754281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Query In hibernate</a:t>
            </a:r>
            <a:endParaRPr lang="en-US" dirty="0"/>
          </a:p>
        </p:txBody>
      </p:sp>
      <p:sp>
        <p:nvSpPr>
          <p:cNvPr id="3" name="Content Placeholder 2"/>
          <p:cNvSpPr>
            <a:spLocks noGrp="1"/>
          </p:cNvSpPr>
          <p:nvPr>
            <p:ph idx="1"/>
          </p:nvPr>
        </p:nvSpPr>
        <p:spPr/>
        <p:txBody>
          <a:bodyPr>
            <a:noAutofit/>
          </a:bodyPr>
          <a:lstStyle/>
          <a:p>
            <a:r>
              <a:rPr lang="en-US" sz="2400" dirty="0" smtClean="0"/>
              <a:t>Hibernate named queries provide a data access and manipulation mechanism that closely ties the query content to the Java code.</a:t>
            </a:r>
          </a:p>
          <a:p>
            <a:r>
              <a:rPr lang="en-US" sz="2400" dirty="0" smtClean="0"/>
              <a:t>Named Query is way to use any query by some meaningful name. It is like using alias name.</a:t>
            </a:r>
          </a:p>
          <a:p>
            <a:r>
              <a:rPr lang="en-US" sz="2400" dirty="0" smtClean="0"/>
              <a:t>A security related advantage to named queries is that dynamic data must be bound, which prevents SQL injection attacks. </a:t>
            </a:r>
          </a:p>
          <a:p>
            <a:r>
              <a:rPr lang="en-US" sz="2400" dirty="0" smtClean="0"/>
              <a:t>It also removes the actual query language from Java code, which is a common tactic and creates certain maintainability issues.</a:t>
            </a:r>
          </a:p>
          <a:p>
            <a:endParaRPr lang="en-US" sz="1600" dirty="0" smtClean="0"/>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Lifecycle Of Objects</a:t>
            </a:r>
            <a:endParaRPr lang="en-US" dirty="0"/>
          </a:p>
        </p:txBody>
      </p:sp>
      <p:sp>
        <p:nvSpPr>
          <p:cNvPr id="3" name="Content Placeholder 2"/>
          <p:cNvSpPr>
            <a:spLocks noGrp="1"/>
          </p:cNvSpPr>
          <p:nvPr>
            <p:ph idx="1"/>
          </p:nvPr>
        </p:nvSpPr>
        <p:spPr>
          <a:xfrm>
            <a:off x="457200" y="1570037"/>
            <a:ext cx="8229600" cy="4525963"/>
          </a:xfrm>
        </p:spPr>
        <p:txBody>
          <a:bodyPr>
            <a:normAutofit fontScale="85000" lnSpcReduction="10000"/>
          </a:bodyPr>
          <a:lstStyle/>
          <a:p>
            <a:r>
              <a:rPr lang="en-US" b="1" dirty="0" smtClean="0">
                <a:solidFill>
                  <a:schemeClr val="accent6">
                    <a:lumMod val="75000"/>
                  </a:schemeClr>
                </a:solidFill>
              </a:rPr>
              <a:t>Transient</a:t>
            </a:r>
            <a:r>
              <a:rPr lang="en-US" b="1" dirty="0">
                <a:solidFill>
                  <a:schemeClr val="accent6">
                    <a:lumMod val="75000"/>
                  </a:schemeClr>
                </a:solidFill>
              </a:rPr>
              <a:t>:</a:t>
            </a:r>
            <a:r>
              <a:rPr lang="en-US" dirty="0"/>
              <a:t> A new instance of </a:t>
            </a:r>
            <a:r>
              <a:rPr lang="en-US" dirty="0" smtClean="0"/>
              <a:t>a </a:t>
            </a:r>
            <a:r>
              <a:rPr lang="en-US" dirty="0"/>
              <a:t>persistent class which is not associated with a Session and has no representation in the database and no identifier value is considered transient by Hibernate.</a:t>
            </a:r>
          </a:p>
          <a:p>
            <a:r>
              <a:rPr lang="en-US" b="1" dirty="0">
                <a:solidFill>
                  <a:schemeClr val="bg1">
                    <a:lumMod val="65000"/>
                  </a:schemeClr>
                </a:solidFill>
              </a:rPr>
              <a:t>P</a:t>
            </a:r>
            <a:r>
              <a:rPr lang="en-US" b="1" dirty="0" smtClean="0">
                <a:solidFill>
                  <a:schemeClr val="bg1">
                    <a:lumMod val="65000"/>
                  </a:schemeClr>
                </a:solidFill>
              </a:rPr>
              <a:t>ersistent</a:t>
            </a:r>
            <a:r>
              <a:rPr lang="en-US" b="1" dirty="0">
                <a:solidFill>
                  <a:schemeClr val="bg1">
                    <a:lumMod val="65000"/>
                  </a:schemeClr>
                </a:solidFill>
              </a:rPr>
              <a:t>:</a:t>
            </a:r>
            <a:r>
              <a:rPr lang="en-US" dirty="0"/>
              <a:t> You can make a transient instance persistent by associating it with a Session. A persistent instance has a representation in the database, an identifier value and is associated with a Session.</a:t>
            </a:r>
          </a:p>
          <a:p>
            <a:r>
              <a:rPr lang="en-US" b="1" dirty="0">
                <a:solidFill>
                  <a:schemeClr val="accent3">
                    <a:lumMod val="75000"/>
                  </a:schemeClr>
                </a:solidFill>
              </a:rPr>
              <a:t>D</a:t>
            </a:r>
            <a:r>
              <a:rPr lang="en-US" b="1" dirty="0" smtClean="0">
                <a:solidFill>
                  <a:schemeClr val="accent3">
                    <a:lumMod val="75000"/>
                  </a:schemeClr>
                </a:solidFill>
              </a:rPr>
              <a:t>etached</a:t>
            </a:r>
            <a:r>
              <a:rPr lang="en-US" b="1" dirty="0">
                <a:solidFill>
                  <a:schemeClr val="accent3">
                    <a:lumMod val="75000"/>
                  </a:schemeClr>
                </a:solidFill>
              </a:rPr>
              <a:t>:</a:t>
            </a:r>
            <a:r>
              <a:rPr lang="en-US" dirty="0"/>
              <a:t> Once we close the Hibernate Session, the persistent instance will become a detached instance.</a:t>
            </a:r>
          </a:p>
          <a:p>
            <a:endParaRPr lang="en-US" dirty="0"/>
          </a:p>
        </p:txBody>
      </p:sp>
    </p:spTree>
    <p:extLst>
      <p:ext uri="{BB962C8B-B14F-4D97-AF65-F5344CB8AC3E}">
        <p14:creationId xmlns:p14="http://schemas.microsoft.com/office/powerpoint/2010/main" xmlns="" val="1297639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9EBF6D-C317-4EC8-985C-4D9E46902916}" type="datetime1">
              <a:rPr lang="en-US"/>
              <a:pPr/>
              <a:t>18/01/2018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B30CCD-38D6-4DBF-99BE-1E5B687ED997}" type="slidenum">
              <a:rPr lang="en-US"/>
              <a:pPr/>
              <a:t>20</a:t>
            </a:fld>
            <a:endParaRPr lang="en-US"/>
          </a:p>
        </p:txBody>
      </p:sp>
      <p:sp>
        <p:nvSpPr>
          <p:cNvPr id="182274" name="Rectangle 2"/>
          <p:cNvSpPr>
            <a:spLocks noGrp="1" noChangeArrowheads="1"/>
          </p:cNvSpPr>
          <p:nvPr>
            <p:ph type="title"/>
          </p:nvPr>
        </p:nvSpPr>
        <p:spPr/>
        <p:txBody>
          <a:bodyPr/>
          <a:lstStyle/>
          <a:p>
            <a:r>
              <a:rPr lang="en-US"/>
              <a:t>Named Queries </a:t>
            </a:r>
          </a:p>
        </p:txBody>
      </p:sp>
      <p:sp>
        <p:nvSpPr>
          <p:cNvPr id="182275" name="Rectangle 3"/>
          <p:cNvSpPr>
            <a:spLocks noGrp="1" noChangeArrowheads="1"/>
          </p:cNvSpPr>
          <p:nvPr>
            <p:ph type="body" idx="1"/>
          </p:nvPr>
        </p:nvSpPr>
        <p:spPr/>
        <p:txBody>
          <a:bodyPr>
            <a:normAutofit lnSpcReduction="10000"/>
          </a:bodyPr>
          <a:lstStyle/>
          <a:p>
            <a:pPr>
              <a:lnSpc>
                <a:spcPct val="80000"/>
              </a:lnSpc>
            </a:pPr>
            <a:r>
              <a:rPr lang="en-US" sz="2000" dirty="0"/>
              <a:t>&lt;hibernate-mapping package="</a:t>
            </a:r>
            <a:r>
              <a:rPr lang="en-US" sz="2000" dirty="0" err="1" smtClean="0"/>
              <a:t>com.Aartek.dto</a:t>
            </a:r>
            <a:r>
              <a:rPr lang="en-US" sz="2000" dirty="0"/>
              <a:t>"&gt;</a:t>
            </a:r>
          </a:p>
          <a:p>
            <a:pPr>
              <a:lnSpc>
                <a:spcPct val="80000"/>
              </a:lnSpc>
            </a:pPr>
            <a:r>
              <a:rPr lang="en-US" sz="2000" dirty="0"/>
              <a:t>&lt;class name</a:t>
            </a:r>
            <a:r>
              <a:rPr lang="en-US" sz="2000" dirty="0" smtClean="0"/>
              <a:t>=“</a:t>
            </a:r>
            <a:r>
              <a:rPr lang="en-US" sz="2000" dirty="0" err="1" smtClean="0"/>
              <a:t>partDTO</a:t>
            </a:r>
            <a:r>
              <a:rPr lang="en-US" sz="2000" dirty="0"/>
              <a:t>" table="users"&gt;</a:t>
            </a:r>
          </a:p>
          <a:p>
            <a:pPr>
              <a:lnSpc>
                <a:spcPct val="80000"/>
              </a:lnSpc>
            </a:pPr>
            <a:r>
              <a:rPr lang="en-US" sz="2000" dirty="0"/>
              <a:t>&lt;id name="id" column="ID"&gt;</a:t>
            </a:r>
          </a:p>
          <a:p>
            <a:pPr>
              <a:lnSpc>
                <a:spcPct val="80000"/>
              </a:lnSpc>
            </a:pPr>
            <a:r>
              <a:rPr lang="en-US" sz="2000" dirty="0"/>
              <a:t>&lt;generator class="increment" /&gt;</a:t>
            </a:r>
          </a:p>
          <a:p>
            <a:pPr>
              <a:lnSpc>
                <a:spcPct val="80000"/>
              </a:lnSpc>
            </a:pPr>
            <a:r>
              <a:rPr lang="en-US" sz="2000" dirty="0"/>
              <a:t>&lt;/id&gt;</a:t>
            </a:r>
          </a:p>
          <a:p>
            <a:pPr>
              <a:lnSpc>
                <a:spcPct val="80000"/>
              </a:lnSpc>
            </a:pPr>
            <a:r>
              <a:rPr lang="en-US" sz="2000" dirty="0"/>
              <a:t>&lt;property name="</a:t>
            </a:r>
            <a:r>
              <a:rPr lang="en-US" sz="2000" dirty="0" err="1"/>
              <a:t>lastName</a:t>
            </a:r>
            <a:r>
              <a:rPr lang="en-US" sz="2000" dirty="0"/>
              <a:t>" column="LAST_NAME" /&gt;</a:t>
            </a:r>
          </a:p>
          <a:p>
            <a:pPr>
              <a:lnSpc>
                <a:spcPct val="80000"/>
              </a:lnSpc>
            </a:pPr>
            <a:r>
              <a:rPr lang="en-US" sz="2000" dirty="0"/>
              <a:t>&lt;property name="</a:t>
            </a:r>
            <a:r>
              <a:rPr lang="en-US" sz="2000" dirty="0" err="1"/>
              <a:t>firstName</a:t>
            </a:r>
            <a:r>
              <a:rPr lang="en-US" sz="2000" dirty="0"/>
              <a:t>" column="FIRST_NAME" /&gt;</a:t>
            </a:r>
          </a:p>
          <a:p>
            <a:pPr>
              <a:lnSpc>
                <a:spcPct val="80000"/>
              </a:lnSpc>
            </a:pPr>
            <a:r>
              <a:rPr lang="en-US" sz="2000" dirty="0"/>
              <a:t>&lt;property name="address" column="STREET" /&gt;</a:t>
            </a:r>
          </a:p>
          <a:p>
            <a:pPr>
              <a:lnSpc>
                <a:spcPct val="80000"/>
              </a:lnSpc>
            </a:pPr>
            <a:r>
              <a:rPr lang="en-US" sz="2000" dirty="0"/>
              <a:t>&lt;property name="</a:t>
            </a:r>
            <a:r>
              <a:rPr lang="en-US" sz="2000" dirty="0" err="1"/>
              <a:t>userId</a:t>
            </a:r>
            <a:r>
              <a:rPr lang="en-US" sz="2000" dirty="0"/>
              <a:t>" column="LOGIN_ID" /&gt;</a:t>
            </a:r>
          </a:p>
          <a:p>
            <a:pPr>
              <a:lnSpc>
                <a:spcPct val="80000"/>
              </a:lnSpc>
            </a:pPr>
            <a:r>
              <a:rPr lang="en-US" sz="2000" dirty="0"/>
              <a:t>&lt;property name="password" column="PASSWORD" /&gt;</a:t>
            </a:r>
          </a:p>
          <a:p>
            <a:pPr>
              <a:lnSpc>
                <a:spcPct val="80000"/>
              </a:lnSpc>
            </a:pPr>
            <a:r>
              <a:rPr lang="en-US" sz="2000" dirty="0"/>
              <a:t>&lt;/class&gt;</a:t>
            </a:r>
          </a:p>
          <a:p>
            <a:pPr>
              <a:lnSpc>
                <a:spcPct val="80000"/>
              </a:lnSpc>
            </a:pPr>
            <a:r>
              <a:rPr lang="en-US" sz="2000" dirty="0">
                <a:latin typeface="Courier New" pitchFamily="49" charset="0"/>
              </a:rPr>
              <a:t>&lt;!-- Named Query --&gt;</a:t>
            </a:r>
          </a:p>
          <a:p>
            <a:pPr>
              <a:lnSpc>
                <a:spcPct val="80000"/>
              </a:lnSpc>
            </a:pPr>
            <a:r>
              <a:rPr lang="en-US" sz="2000" dirty="0">
                <a:latin typeface="Courier New" pitchFamily="49" charset="0"/>
              </a:rPr>
              <a:t>&lt;query name="</a:t>
            </a:r>
            <a:r>
              <a:rPr lang="en-US" sz="2000" dirty="0" err="1" smtClean="0">
                <a:solidFill>
                  <a:schemeClr val="hlink"/>
                </a:solidFill>
                <a:latin typeface="Courier New" pitchFamily="49" charset="0"/>
              </a:rPr>
              <a:t>allpart</a:t>
            </a:r>
            <a:r>
              <a:rPr lang="en-US" sz="2000" dirty="0" smtClean="0">
                <a:latin typeface="Courier New" pitchFamily="49" charset="0"/>
              </a:rPr>
              <a:t>"&gt;</a:t>
            </a:r>
            <a:endParaRPr lang="en-US" sz="2000" dirty="0">
              <a:latin typeface="Courier New" pitchFamily="49" charset="0"/>
            </a:endParaRPr>
          </a:p>
          <a:p>
            <a:pPr>
              <a:lnSpc>
                <a:spcPct val="80000"/>
              </a:lnSpc>
            </a:pPr>
            <a:r>
              <a:rPr lang="en-US" sz="2000" b="1" dirty="0">
                <a:latin typeface="Courier New" pitchFamily="49" charset="0"/>
              </a:rPr>
              <a:t>    &lt;![CDATA[  </a:t>
            </a:r>
            <a:r>
              <a:rPr lang="en-US" sz="2000" b="1" dirty="0">
                <a:solidFill>
                  <a:schemeClr val="folHlink"/>
                </a:solidFill>
                <a:latin typeface="Courier New" pitchFamily="49" charset="0"/>
              </a:rPr>
              <a:t>from </a:t>
            </a:r>
            <a:r>
              <a:rPr lang="en-US" sz="2000" b="1" dirty="0" err="1" smtClean="0">
                <a:solidFill>
                  <a:schemeClr val="folHlink"/>
                </a:solidFill>
                <a:latin typeface="Courier New" pitchFamily="49" charset="0"/>
              </a:rPr>
              <a:t>partDTO</a:t>
            </a:r>
            <a:r>
              <a:rPr lang="en-US" sz="2000" b="1" dirty="0" smtClean="0">
                <a:latin typeface="Courier New" pitchFamily="49" charset="0"/>
              </a:rPr>
              <a:t>    </a:t>
            </a:r>
            <a:r>
              <a:rPr lang="en-US" sz="2000" b="1" dirty="0">
                <a:latin typeface="Courier New" pitchFamily="49" charset="0"/>
              </a:rPr>
              <a:t>]]&gt;</a:t>
            </a:r>
          </a:p>
          <a:p>
            <a:pPr>
              <a:lnSpc>
                <a:spcPct val="80000"/>
              </a:lnSpc>
            </a:pPr>
            <a:r>
              <a:rPr lang="en-US" sz="2000" dirty="0">
                <a:latin typeface="Courier New" pitchFamily="49" charset="0"/>
              </a:rPr>
              <a:t>&lt;/query&gt;</a:t>
            </a:r>
          </a:p>
          <a:p>
            <a:pPr>
              <a:lnSpc>
                <a:spcPct val="80000"/>
              </a:lnSpc>
            </a:pPr>
            <a:r>
              <a:rPr lang="en-US" sz="2000" dirty="0"/>
              <a:t>&lt;/hibernate-mapping&gt;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7" dur="500"/>
                                        <p:tgtEl>
                                          <p:spTgt spid="182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2" dur="500"/>
                                        <p:tgtEl>
                                          <p:spTgt spid="182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7" dur="500"/>
                                        <p:tgtEl>
                                          <p:spTgt spid="182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2" dur="500"/>
                                        <p:tgtEl>
                                          <p:spTgt spid="182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7" dur="500"/>
                                        <p:tgtEl>
                                          <p:spTgt spid="182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32" dur="500"/>
                                        <p:tgtEl>
                                          <p:spTgt spid="182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7" dur="500"/>
                                        <p:tgtEl>
                                          <p:spTgt spid="1822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2275">
                                            <p:txEl>
                                              <p:pRg st="7" end="7"/>
                                            </p:txEl>
                                          </p:spTgt>
                                        </p:tgtEl>
                                        <p:attrNameLst>
                                          <p:attrName>style.visibility</p:attrName>
                                        </p:attrNameLst>
                                      </p:cBhvr>
                                      <p:to>
                                        <p:strVal val="visible"/>
                                      </p:to>
                                    </p:set>
                                    <p:animEffect transition="in" filter="blinds(horizontal)">
                                      <p:cBhvr>
                                        <p:cTn id="42" dur="500"/>
                                        <p:tgtEl>
                                          <p:spTgt spid="1822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2275">
                                            <p:txEl>
                                              <p:pRg st="8" end="8"/>
                                            </p:txEl>
                                          </p:spTgt>
                                        </p:tgtEl>
                                        <p:attrNameLst>
                                          <p:attrName>style.visibility</p:attrName>
                                        </p:attrNameLst>
                                      </p:cBhvr>
                                      <p:to>
                                        <p:strVal val="visible"/>
                                      </p:to>
                                    </p:set>
                                    <p:animEffect transition="in" filter="blinds(horizontal)">
                                      <p:cBhvr>
                                        <p:cTn id="47" dur="500"/>
                                        <p:tgtEl>
                                          <p:spTgt spid="1822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2275">
                                            <p:txEl>
                                              <p:pRg st="9" end="9"/>
                                            </p:txEl>
                                          </p:spTgt>
                                        </p:tgtEl>
                                        <p:attrNameLst>
                                          <p:attrName>style.visibility</p:attrName>
                                        </p:attrNameLst>
                                      </p:cBhvr>
                                      <p:to>
                                        <p:strVal val="visible"/>
                                      </p:to>
                                    </p:set>
                                    <p:animEffect transition="in" filter="blinds(horizontal)">
                                      <p:cBhvr>
                                        <p:cTn id="52" dur="500"/>
                                        <p:tgtEl>
                                          <p:spTgt spid="18227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2275">
                                            <p:txEl>
                                              <p:pRg st="10" end="10"/>
                                            </p:txEl>
                                          </p:spTgt>
                                        </p:tgtEl>
                                        <p:attrNameLst>
                                          <p:attrName>style.visibility</p:attrName>
                                        </p:attrNameLst>
                                      </p:cBhvr>
                                      <p:to>
                                        <p:strVal val="visible"/>
                                      </p:to>
                                    </p:set>
                                    <p:animEffect transition="in" filter="blinds(horizontal)">
                                      <p:cBhvr>
                                        <p:cTn id="57" dur="500"/>
                                        <p:tgtEl>
                                          <p:spTgt spid="18227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2275">
                                            <p:txEl>
                                              <p:pRg st="11" end="11"/>
                                            </p:txEl>
                                          </p:spTgt>
                                        </p:tgtEl>
                                        <p:attrNameLst>
                                          <p:attrName>style.visibility</p:attrName>
                                        </p:attrNameLst>
                                      </p:cBhvr>
                                      <p:to>
                                        <p:strVal val="visible"/>
                                      </p:to>
                                    </p:set>
                                    <p:animEffect transition="in" filter="blinds(horizontal)">
                                      <p:cBhvr>
                                        <p:cTn id="62" dur="500"/>
                                        <p:tgtEl>
                                          <p:spTgt spid="18227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2275">
                                            <p:txEl>
                                              <p:pRg st="12" end="12"/>
                                            </p:txEl>
                                          </p:spTgt>
                                        </p:tgtEl>
                                        <p:attrNameLst>
                                          <p:attrName>style.visibility</p:attrName>
                                        </p:attrNameLst>
                                      </p:cBhvr>
                                      <p:to>
                                        <p:strVal val="visible"/>
                                      </p:to>
                                    </p:set>
                                    <p:animEffect transition="in" filter="blinds(horizontal)">
                                      <p:cBhvr>
                                        <p:cTn id="67" dur="500"/>
                                        <p:tgtEl>
                                          <p:spTgt spid="18227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2275">
                                            <p:txEl>
                                              <p:pRg st="13" end="13"/>
                                            </p:txEl>
                                          </p:spTgt>
                                        </p:tgtEl>
                                        <p:attrNameLst>
                                          <p:attrName>style.visibility</p:attrName>
                                        </p:attrNameLst>
                                      </p:cBhvr>
                                      <p:to>
                                        <p:strVal val="visible"/>
                                      </p:to>
                                    </p:set>
                                    <p:animEffect transition="in" filter="blinds(horizontal)">
                                      <p:cBhvr>
                                        <p:cTn id="72" dur="500"/>
                                        <p:tgtEl>
                                          <p:spTgt spid="18227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2275">
                                            <p:txEl>
                                              <p:pRg st="14" end="14"/>
                                            </p:txEl>
                                          </p:spTgt>
                                        </p:tgtEl>
                                        <p:attrNameLst>
                                          <p:attrName>style.visibility</p:attrName>
                                        </p:attrNameLst>
                                      </p:cBhvr>
                                      <p:to>
                                        <p:strVal val="visible"/>
                                      </p:to>
                                    </p:set>
                                    <p:animEffect transition="in" filter="blinds(horizontal)">
                                      <p:cBhvr>
                                        <p:cTn id="77" dur="500"/>
                                        <p:tgtEl>
                                          <p:spTgt spid="18227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2275">
                                            <p:txEl>
                                              <p:pRg st="15" end="15"/>
                                            </p:txEl>
                                          </p:spTgt>
                                        </p:tgtEl>
                                        <p:attrNameLst>
                                          <p:attrName>style.visibility</p:attrName>
                                        </p:attrNameLst>
                                      </p:cBhvr>
                                      <p:to>
                                        <p:strVal val="visible"/>
                                      </p:to>
                                    </p:set>
                                    <p:animEffect transition="in" filter="blinds(horizontal)">
                                      <p:cBhvr>
                                        <p:cTn id="82" dur="500"/>
                                        <p:tgtEl>
                                          <p:spTgt spid="18227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EAAA3D-D88F-4604-BB47-C87A8F44C878}" type="datetime1">
              <a:rPr lang="en-US"/>
              <a:pPr/>
              <a:t>18/01/2018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E583E5-FDA5-4D49-B15F-51FECDE3B263}" type="slidenum">
              <a:rPr lang="en-US"/>
              <a:pPr/>
              <a:t>21</a:t>
            </a:fld>
            <a:endParaRPr lang="en-US" dirty="0"/>
          </a:p>
        </p:txBody>
      </p:sp>
      <p:sp>
        <p:nvSpPr>
          <p:cNvPr id="184322" name="Rectangle 2"/>
          <p:cNvSpPr>
            <a:spLocks noGrp="1" noChangeArrowheads="1"/>
          </p:cNvSpPr>
          <p:nvPr>
            <p:ph type="title"/>
          </p:nvPr>
        </p:nvSpPr>
        <p:spPr/>
        <p:txBody>
          <a:bodyPr/>
          <a:lstStyle/>
          <a:p>
            <a:r>
              <a:rPr lang="en-US"/>
              <a:t>Named Query (Contd)</a:t>
            </a:r>
          </a:p>
        </p:txBody>
      </p:sp>
      <p:sp>
        <p:nvSpPr>
          <p:cNvPr id="184323" name="Rectangle 3"/>
          <p:cNvSpPr>
            <a:spLocks noGrp="1" noChangeArrowheads="1"/>
          </p:cNvSpPr>
          <p:nvPr>
            <p:ph type="body" idx="1"/>
          </p:nvPr>
        </p:nvSpPr>
        <p:spPr>
          <a:xfrm>
            <a:off x="381000" y="1371600"/>
            <a:ext cx="8072438" cy="4876800"/>
          </a:xfrm>
        </p:spPr>
        <p:txBody>
          <a:bodyPr/>
          <a:lstStyle/>
          <a:p>
            <a:r>
              <a:rPr lang="en-US" sz="2800" dirty="0" err="1"/>
              <a:t>SessionFactory</a:t>
            </a:r>
            <a:r>
              <a:rPr lang="en-US" sz="2800" dirty="0"/>
              <a:t> </a:t>
            </a:r>
            <a:r>
              <a:rPr lang="en-US" sz="2800" dirty="0" err="1"/>
              <a:t>sessionFactory</a:t>
            </a:r>
            <a:r>
              <a:rPr lang="en-US" sz="2800" dirty="0"/>
              <a:t> = </a:t>
            </a:r>
            <a:r>
              <a:rPr lang="en-US" sz="2800" b="1" dirty="0"/>
              <a:t>new</a:t>
            </a:r>
            <a:r>
              <a:rPr lang="en-US" sz="2800" dirty="0"/>
              <a:t> Configuration().configure()</a:t>
            </a:r>
          </a:p>
          <a:p>
            <a:r>
              <a:rPr lang="en-US" sz="2800" dirty="0"/>
              <a:t>.</a:t>
            </a:r>
            <a:r>
              <a:rPr lang="en-US" sz="2800" dirty="0" err="1"/>
              <a:t>buildSessionFactory</a:t>
            </a:r>
            <a:r>
              <a:rPr lang="en-US" sz="2800" dirty="0"/>
              <a:t>();</a:t>
            </a:r>
          </a:p>
          <a:p>
            <a:r>
              <a:rPr lang="en-US" sz="2800" dirty="0"/>
              <a:t>Session s = </a:t>
            </a:r>
            <a:r>
              <a:rPr lang="en-US" sz="2800" dirty="0" err="1"/>
              <a:t>sessionFactory.openSession</a:t>
            </a:r>
            <a:r>
              <a:rPr lang="en-US" sz="2800" dirty="0"/>
              <a:t>();</a:t>
            </a:r>
          </a:p>
          <a:p>
            <a:r>
              <a:rPr lang="en-US" sz="2800" b="1" dirty="0" smtClean="0"/>
              <a:t>Query </a:t>
            </a:r>
            <a:r>
              <a:rPr lang="en-US" sz="2800" b="1" dirty="0"/>
              <a:t>q = </a:t>
            </a:r>
            <a:r>
              <a:rPr lang="en-US" sz="2800" b="1" dirty="0" err="1"/>
              <a:t>s.getNamedQuery</a:t>
            </a:r>
            <a:r>
              <a:rPr lang="en-US" sz="2800" b="1" dirty="0"/>
              <a:t>("</a:t>
            </a:r>
            <a:r>
              <a:rPr lang="en-US" sz="2800" b="1" dirty="0" err="1" smtClean="0">
                <a:solidFill>
                  <a:schemeClr val="folHlink"/>
                </a:solidFill>
              </a:rPr>
              <a:t>allpart</a:t>
            </a:r>
            <a:r>
              <a:rPr lang="en-US" sz="2800" b="1" dirty="0" smtClean="0"/>
              <a:t>");</a:t>
            </a:r>
            <a:endParaRPr lang="en-US" sz="2800" b="1" dirty="0"/>
          </a:p>
          <a:p>
            <a:r>
              <a:rPr lang="en-US" sz="2800" dirty="0" smtClean="0"/>
              <a:t>List </a:t>
            </a:r>
            <a:r>
              <a:rPr lang="en-US" sz="2800" dirty="0"/>
              <a:t>l = </a:t>
            </a:r>
            <a:r>
              <a:rPr lang="en-US" sz="2800" dirty="0" err="1"/>
              <a:t>q.list</a:t>
            </a:r>
            <a:r>
              <a:rPr lang="en-US" sz="2800" dirty="0"/>
              <a:t>();</a:t>
            </a:r>
          </a:p>
          <a:p>
            <a:r>
              <a:rPr lang="en-US" sz="2800" dirty="0" err="1"/>
              <a:t>Iterator</a:t>
            </a:r>
            <a:r>
              <a:rPr lang="en-US" sz="2800" dirty="0"/>
              <a:t> it = </a:t>
            </a:r>
            <a:r>
              <a:rPr lang="en-US" sz="2800" dirty="0" err="1"/>
              <a:t>l.iterator</a:t>
            </a:r>
            <a:r>
              <a:rPr lang="en-US" sz="28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Lifecycle Of Objects</a:t>
            </a: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b="1" dirty="0" smtClean="0"/>
              <a:t>Transient ,Persistent and Detached states</a:t>
            </a:r>
            <a:r>
              <a:rPr lang="en-US" b="1" dirty="0"/>
              <a:t>:</a:t>
            </a:r>
          </a:p>
          <a:p>
            <a:r>
              <a:rPr lang="en-US" dirty="0"/>
              <a:t>When ever an object of a </a:t>
            </a:r>
            <a:r>
              <a:rPr lang="en-US" dirty="0" err="1"/>
              <a:t>pojo</a:t>
            </a:r>
            <a:r>
              <a:rPr lang="en-US" dirty="0"/>
              <a:t> class is created then it will be in the Transient </a:t>
            </a:r>
            <a:r>
              <a:rPr lang="en-US" dirty="0" smtClean="0"/>
              <a:t>state.</a:t>
            </a:r>
            <a:endParaRPr lang="en-US" dirty="0"/>
          </a:p>
          <a:p>
            <a:r>
              <a:rPr lang="en-US" dirty="0"/>
              <a:t>When the object is in a Transient state it doesn’t represent any row of the database, i mean not associated with any Session object, </a:t>
            </a:r>
            <a:r>
              <a:rPr lang="en-US" dirty="0" smtClean="0"/>
              <a:t>no </a:t>
            </a:r>
            <a:r>
              <a:rPr lang="en-US" dirty="0"/>
              <a:t>relation with the database its just an normal object</a:t>
            </a:r>
          </a:p>
          <a:p>
            <a:r>
              <a:rPr lang="en-US" dirty="0"/>
              <a:t>If we modify the data of a </a:t>
            </a:r>
            <a:r>
              <a:rPr lang="en-US" dirty="0" err="1"/>
              <a:t>pojo</a:t>
            </a:r>
            <a:r>
              <a:rPr lang="en-US" dirty="0"/>
              <a:t> class object, when it is in transient state then it doesn’t effect on the database table</a:t>
            </a:r>
          </a:p>
          <a:p>
            <a:r>
              <a:rPr lang="en-US" dirty="0"/>
              <a:t>When the object is in persistent state, then it represent one row of the database, if the object is in persistent state then it is associated with the unique </a:t>
            </a:r>
            <a:r>
              <a:rPr lang="en-US" dirty="0" smtClean="0"/>
              <a:t>Session.</a:t>
            </a:r>
            <a:endParaRPr lang="en-US" dirty="0"/>
          </a:p>
          <a:p>
            <a:r>
              <a:rPr lang="en-US" dirty="0"/>
              <a:t>if we want to move an object from persistent to detached state, we need to do either closing that session or need to clear the cache of the </a:t>
            </a:r>
            <a:r>
              <a:rPr lang="en-US" dirty="0" smtClean="0"/>
              <a:t>session</a:t>
            </a:r>
          </a:p>
          <a:p>
            <a:r>
              <a:rPr lang="en-US" dirty="0" smtClean="0"/>
              <a:t>Again new value will be add and attached with the new session.</a:t>
            </a:r>
            <a:endParaRPr lang="en-US" dirty="0"/>
          </a:p>
          <a:p>
            <a:r>
              <a:rPr lang="en-US" dirty="0"/>
              <a:t>if we want to move an object from persistent state into transient state then we need to delete that object permanently from the database</a:t>
            </a:r>
          </a:p>
          <a:p>
            <a:endParaRPr lang="en-US" dirty="0"/>
          </a:p>
        </p:txBody>
      </p:sp>
    </p:spTree>
    <p:extLst>
      <p:ext uri="{BB962C8B-B14F-4D97-AF65-F5344CB8AC3E}">
        <p14:creationId xmlns:p14="http://schemas.microsoft.com/office/powerpoint/2010/main" xmlns="" val="86305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Lifecycle of Objects</a:t>
            </a:r>
            <a:endParaRPr lang="en-US" dirty="0"/>
          </a:p>
        </p:txBody>
      </p:sp>
      <p:sp>
        <p:nvSpPr>
          <p:cNvPr id="3" name="Content Placeholder 2"/>
          <p:cNvSpPr>
            <a:spLocks noGrp="1"/>
          </p:cNvSpPr>
          <p:nvPr>
            <p:ph idx="1"/>
          </p:nvPr>
        </p:nvSpPr>
        <p:spPr/>
        <p:txBody>
          <a:bodyPr/>
          <a:lstStyle/>
          <a:p>
            <a:endParaRPr lang="en-US"/>
          </a:p>
        </p:txBody>
      </p:sp>
      <p:pic>
        <p:nvPicPr>
          <p:cNvPr id="5122" name="Picture 2" descr="C:\Users\ajay.jirati\Desktop\tmp9D36_thumb1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640006"/>
            <a:ext cx="7670800" cy="44227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4570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164839173"/>
              </p:ext>
            </p:extLst>
          </p:nvPr>
        </p:nvGraphicFramePr>
        <p:xfrm>
          <a:off x="304800" y="145461"/>
          <a:ext cx="8534400" cy="6629409"/>
        </p:xfrm>
        <a:graphic>
          <a:graphicData uri="http://schemas.openxmlformats.org/drawingml/2006/table">
            <a:tbl>
              <a:tblPr/>
              <a:tblGrid>
                <a:gridCol w="426718"/>
                <a:gridCol w="8107682"/>
              </a:tblGrid>
              <a:tr h="262259">
                <a:tc>
                  <a:txBody>
                    <a:bodyPr/>
                    <a:lstStyle/>
                    <a:p>
                      <a:r>
                        <a:rPr lang="en-US" sz="500" dirty="0"/>
                        <a:t>S.N.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dirty="0"/>
                        <a:t>Session Methods and Description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Transaction beginTransaction()</a:t>
                      </a:r>
                      <a:r>
                        <a:rPr lang="en-US" sz="500"/>
                        <a:t> </a:t>
                      </a:r>
                      <a:br>
                        <a:rPr lang="en-US" sz="500"/>
                      </a:br>
                      <a:r>
                        <a:rPr lang="en-US" sz="500"/>
                        <a:t>Begin a unit of work and return the associated Transaction object.</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2</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cancelQuery()</a:t>
                      </a:r>
                      <a:r>
                        <a:rPr lang="en-US" sz="500"/>
                        <a:t> </a:t>
                      </a:r>
                      <a:br>
                        <a:rPr lang="en-US" sz="500"/>
                      </a:br>
                      <a:r>
                        <a:rPr lang="en-US" sz="500"/>
                        <a:t>Cancel the execution of the current query.</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3</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clear()</a:t>
                      </a:r>
                      <a:r>
                        <a:rPr lang="en-US" sz="500"/>
                        <a:t> </a:t>
                      </a:r>
                      <a:br>
                        <a:rPr lang="en-US" sz="500"/>
                      </a:br>
                      <a:r>
                        <a:rPr lang="en-US" sz="500"/>
                        <a:t>Completely clear the session.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4</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a:t>Connection close()</a:t>
                      </a:r>
                      <a:r>
                        <a:rPr lang="en-US" sz="500" dirty="0"/>
                        <a:t> </a:t>
                      </a:r>
                      <a:br>
                        <a:rPr lang="en-US" sz="500" dirty="0"/>
                      </a:br>
                      <a:r>
                        <a:rPr lang="en-US" sz="500" dirty="0"/>
                        <a:t>End the session by releasing the JDBC connection and cleaning up.</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990">
                <a:tc>
                  <a:txBody>
                    <a:bodyPr/>
                    <a:lstStyle/>
                    <a:p>
                      <a:r>
                        <a:rPr lang="en-US" sz="500"/>
                        <a:t>5</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Criteria createCriteria(Class persistentClass)</a:t>
                      </a:r>
                      <a:r>
                        <a:rPr lang="en-US" sz="500"/>
                        <a:t> </a:t>
                      </a:r>
                      <a:br>
                        <a:rPr lang="en-US" sz="500"/>
                      </a:br>
                      <a:r>
                        <a:rPr lang="en-US" sz="500"/>
                        <a:t>Create a new Criteria instance, for the given entity class, or a superclass of an entity class.</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6</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Criteria createCriteria(String entityName)</a:t>
                      </a:r>
                      <a:r>
                        <a:rPr lang="en-US" sz="500"/>
                        <a:t> </a:t>
                      </a:r>
                      <a:br>
                        <a:rPr lang="en-US" sz="500"/>
                      </a:br>
                      <a:r>
                        <a:rPr lang="en-US" sz="500"/>
                        <a:t>Create a new Criteria instance, for the given entity name.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7</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Serializable getIdentifier(Object object)</a:t>
                      </a:r>
                      <a:r>
                        <a:rPr lang="en-US" sz="500"/>
                        <a:t> </a:t>
                      </a:r>
                      <a:br>
                        <a:rPr lang="en-US" sz="500"/>
                      </a:br>
                      <a:r>
                        <a:rPr lang="en-US" sz="500"/>
                        <a:t>Return the identifier value of the given entity as associated with this session.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8</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Query createFilter(Object collection, String queryString)</a:t>
                      </a:r>
                      <a:r>
                        <a:rPr lang="en-US" sz="500"/>
                        <a:t> </a:t>
                      </a:r>
                      <a:br>
                        <a:rPr lang="en-US" sz="500"/>
                      </a:br>
                      <a:r>
                        <a:rPr lang="en-US" sz="500"/>
                        <a:t>Create a new instance of Query for the given collection and filter string.</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9</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a:t>Query </a:t>
                      </a:r>
                      <a:r>
                        <a:rPr lang="en-US" sz="500" b="1" dirty="0" err="1"/>
                        <a:t>createQuery</a:t>
                      </a:r>
                      <a:r>
                        <a:rPr lang="en-US" sz="500" b="1" dirty="0"/>
                        <a:t>(String </a:t>
                      </a:r>
                      <a:r>
                        <a:rPr lang="en-US" sz="500" b="1" dirty="0" err="1"/>
                        <a:t>queryString</a:t>
                      </a:r>
                      <a:r>
                        <a:rPr lang="en-US" sz="500" b="1" dirty="0"/>
                        <a:t>)</a:t>
                      </a:r>
                      <a:r>
                        <a:rPr lang="en-US" sz="500" dirty="0"/>
                        <a:t> </a:t>
                      </a:r>
                      <a:br>
                        <a:rPr lang="en-US" sz="500" dirty="0"/>
                      </a:br>
                      <a:r>
                        <a:rPr lang="en-US" sz="500" dirty="0"/>
                        <a:t>Create a new instance of Query for the given HQL query string.</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10</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SQLQuery createSQLQuery(String queryString)</a:t>
                      </a:r>
                      <a:r>
                        <a:rPr lang="en-US" sz="500"/>
                        <a:t> </a:t>
                      </a:r>
                      <a:br>
                        <a:rPr lang="en-US" sz="500"/>
                      </a:br>
                      <a:r>
                        <a:rPr lang="en-US" sz="500"/>
                        <a:t>Create a new instance of SQLQuery for the given SQL query string.</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11</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delete(Object object)</a:t>
                      </a:r>
                      <a:r>
                        <a:rPr lang="en-US" sz="500"/>
                        <a:t> </a:t>
                      </a:r>
                      <a:br>
                        <a:rPr lang="en-US" sz="500"/>
                      </a:br>
                      <a:r>
                        <a:rPr lang="en-US" sz="500"/>
                        <a:t>Remove a persistent instance from the datastore.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12</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delete(String entityName, Object object)</a:t>
                      </a:r>
                      <a:r>
                        <a:rPr lang="en-US" sz="500"/>
                        <a:t> </a:t>
                      </a:r>
                      <a:br>
                        <a:rPr lang="en-US" sz="500"/>
                      </a:br>
                      <a:r>
                        <a:rPr lang="en-US" sz="500"/>
                        <a:t>Remove a persistent instance from the datastore.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990">
                <a:tc>
                  <a:txBody>
                    <a:bodyPr/>
                    <a:lstStyle/>
                    <a:p>
                      <a:r>
                        <a:rPr lang="en-US" sz="500"/>
                        <a:t>13</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Session get(String entityName, Serializable id)</a:t>
                      </a:r>
                      <a:r>
                        <a:rPr lang="en-US" sz="500"/>
                        <a:t> </a:t>
                      </a:r>
                      <a:br>
                        <a:rPr lang="en-US" sz="500"/>
                      </a:br>
                      <a:r>
                        <a:rPr lang="en-US" sz="500"/>
                        <a:t>Return the persistent instance of the given named entity with the given identifier, or null if there is no such persistent instance.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14</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SessionFactory getSessionFactory()</a:t>
                      </a:r>
                      <a:r>
                        <a:rPr lang="en-US" sz="500"/>
                        <a:t> </a:t>
                      </a:r>
                      <a:br>
                        <a:rPr lang="en-US" sz="500"/>
                      </a:br>
                      <a:r>
                        <a:rPr lang="en-US" sz="500"/>
                        <a:t>Get the session factory which created this session.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15</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refresh(Object object)</a:t>
                      </a:r>
                      <a:r>
                        <a:rPr lang="en-US" sz="500"/>
                        <a:t> </a:t>
                      </a:r>
                      <a:br>
                        <a:rPr lang="en-US" sz="500"/>
                      </a:br>
                      <a:r>
                        <a:rPr lang="en-US" sz="500"/>
                        <a:t>Re-read the state of the given instance from the underlying database.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16</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Transaction getTransaction()</a:t>
                      </a:r>
                      <a:r>
                        <a:rPr lang="en-US" sz="500"/>
                        <a:t> </a:t>
                      </a:r>
                      <a:br>
                        <a:rPr lang="en-US" sz="500"/>
                      </a:br>
                      <a:r>
                        <a:rPr lang="en-US" sz="500"/>
                        <a:t>Get the Transaction instance associated with this session.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17</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boolean isConnected()</a:t>
                      </a:r>
                      <a:r>
                        <a:rPr lang="en-US" sz="500"/>
                        <a:t> </a:t>
                      </a:r>
                      <a:br>
                        <a:rPr lang="en-US" sz="500"/>
                      </a:br>
                      <a:r>
                        <a:rPr lang="en-US" sz="500"/>
                        <a:t>Check if the session is currently connected.</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3990">
                <a:tc>
                  <a:txBody>
                    <a:bodyPr/>
                    <a:lstStyle/>
                    <a:p>
                      <a:r>
                        <a:rPr lang="en-US" sz="500"/>
                        <a:t>18</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boolean isDirty()</a:t>
                      </a:r>
                      <a:r>
                        <a:rPr lang="en-US" sz="500"/>
                        <a:t> </a:t>
                      </a:r>
                      <a:br>
                        <a:rPr lang="en-US" sz="500"/>
                      </a:br>
                      <a:r>
                        <a:rPr lang="en-US" sz="500"/>
                        <a:t>Does this session contain any changes which must be synchronized with the database?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19</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boolean isOpen()</a:t>
                      </a:r>
                      <a:r>
                        <a:rPr lang="en-US" sz="500"/>
                        <a:t> </a:t>
                      </a:r>
                      <a:br>
                        <a:rPr lang="en-US" sz="500"/>
                      </a:br>
                      <a:r>
                        <a:rPr lang="en-US" sz="500"/>
                        <a:t>Check if the session is still open.</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20</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Serializable save(Object object)</a:t>
                      </a:r>
                      <a:r>
                        <a:rPr lang="en-US" sz="500"/>
                        <a:t> </a:t>
                      </a:r>
                      <a:br>
                        <a:rPr lang="en-US" sz="500"/>
                      </a:br>
                      <a:r>
                        <a:rPr lang="en-US" sz="500"/>
                        <a:t>Persist the given transient instance, first assigning a generated identifier.</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21</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saveOrUpdate(Object object)</a:t>
                      </a:r>
                      <a:r>
                        <a:rPr lang="en-US" sz="500"/>
                        <a:t> </a:t>
                      </a:r>
                      <a:br>
                        <a:rPr lang="en-US" sz="500"/>
                      </a:br>
                      <a:r>
                        <a:rPr lang="en-US" sz="500"/>
                        <a:t>Either save(Object) or update(Object) the given instance.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22</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a:t>void update(Object object)</a:t>
                      </a:r>
                      <a:r>
                        <a:rPr lang="en-US" sz="500"/>
                        <a:t> </a:t>
                      </a:r>
                      <a:br>
                        <a:rPr lang="en-US" sz="500"/>
                      </a:br>
                      <a:r>
                        <a:rPr lang="en-US" sz="500"/>
                        <a:t>Update the persistent instance with the identifier of the given detached instance.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259">
                <a:tc>
                  <a:txBody>
                    <a:bodyPr/>
                    <a:lstStyle/>
                    <a:p>
                      <a:r>
                        <a:rPr lang="en-US" sz="500"/>
                        <a:t>23</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500" b="1" dirty="0"/>
                        <a:t>void update(String </a:t>
                      </a:r>
                      <a:r>
                        <a:rPr lang="en-US" sz="500" b="1" dirty="0" err="1"/>
                        <a:t>entityName</a:t>
                      </a:r>
                      <a:r>
                        <a:rPr lang="en-US" sz="500" b="1" dirty="0"/>
                        <a:t>, Object object)</a:t>
                      </a:r>
                      <a:r>
                        <a:rPr lang="en-US" sz="500" dirty="0"/>
                        <a:t> </a:t>
                      </a:r>
                      <a:br>
                        <a:rPr lang="en-US" sz="500" dirty="0"/>
                      </a:br>
                      <a:r>
                        <a:rPr lang="en-US" sz="500" dirty="0"/>
                        <a:t>Update the persistent instance with the identifier of the given detached instance.</a:t>
                      </a:r>
                    </a:p>
                  </a:txBody>
                  <a:tcPr marL="13243" marR="13243" marT="13243" marB="132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13868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D0C7F7-2BD9-4FF3-9C3F-B2BBC78E2796}" type="datetime1">
              <a:rPr lang="en-US"/>
              <a:pPr/>
              <a:t>18/01/2018</a:t>
            </a:fld>
            <a:endParaRPr lang="en-US"/>
          </a:p>
        </p:txBody>
      </p:sp>
      <p:sp>
        <p:nvSpPr>
          <p:cNvPr id="5" name="Footer Placeholder 4"/>
          <p:cNvSpPr>
            <a:spLocks noGrp="1"/>
          </p:cNvSpPr>
          <p:nvPr>
            <p:ph type="ftr" sz="quarter" idx="11"/>
          </p:nvPr>
        </p:nvSpPr>
        <p:spPr/>
        <p:txBody>
          <a:bodyPr/>
          <a:lstStyle/>
          <a:p>
            <a:r>
              <a:rPr lang="en-US" dirty="0" smtClean="0"/>
              <a:t>www.aartek.com</a:t>
            </a:r>
            <a:endParaRPr lang="en-US" dirty="0"/>
          </a:p>
        </p:txBody>
      </p:sp>
      <p:sp>
        <p:nvSpPr>
          <p:cNvPr id="6" name="Slide Number Placeholder 5"/>
          <p:cNvSpPr>
            <a:spLocks noGrp="1"/>
          </p:cNvSpPr>
          <p:nvPr>
            <p:ph type="sldNum" sz="quarter" idx="12"/>
          </p:nvPr>
        </p:nvSpPr>
        <p:spPr/>
        <p:txBody>
          <a:bodyPr/>
          <a:lstStyle/>
          <a:p>
            <a:fld id="{C4FD9EDE-5B5D-417F-B191-90F5B1D754A8}" type="slidenum">
              <a:rPr lang="en-US"/>
              <a:pPr/>
              <a:t>7</a:t>
            </a:fld>
            <a:endParaRPr lang="en-US"/>
          </a:p>
        </p:txBody>
      </p:sp>
      <p:sp>
        <p:nvSpPr>
          <p:cNvPr id="68610" name="Rectangle 2"/>
          <p:cNvSpPr>
            <a:spLocks noGrp="1" noChangeArrowheads="1"/>
          </p:cNvSpPr>
          <p:nvPr>
            <p:ph type="title"/>
          </p:nvPr>
        </p:nvSpPr>
        <p:spPr>
          <a:xfrm>
            <a:off x="457200" y="0"/>
            <a:ext cx="8229600" cy="914400"/>
          </a:xfrm>
        </p:spPr>
        <p:txBody>
          <a:bodyPr/>
          <a:lstStyle/>
          <a:p>
            <a:r>
              <a:rPr lang="en-US" dirty="0"/>
              <a:t>Session Factory</a:t>
            </a:r>
          </a:p>
        </p:txBody>
      </p:sp>
      <p:sp>
        <p:nvSpPr>
          <p:cNvPr id="68611" name="Rectangle 3"/>
          <p:cNvSpPr>
            <a:spLocks noGrp="1" noChangeArrowheads="1"/>
          </p:cNvSpPr>
          <p:nvPr>
            <p:ph type="body" idx="1"/>
          </p:nvPr>
        </p:nvSpPr>
        <p:spPr>
          <a:xfrm>
            <a:off x="457200" y="914400"/>
            <a:ext cx="8229600" cy="5211763"/>
          </a:xfrm>
        </p:spPr>
        <p:txBody>
          <a:bodyPr>
            <a:normAutofit/>
          </a:bodyPr>
          <a:lstStyle/>
          <a:p>
            <a:pPr>
              <a:lnSpc>
                <a:spcPct val="90000"/>
              </a:lnSpc>
            </a:pPr>
            <a:r>
              <a:rPr lang="en-US" sz="2000" b="1" dirty="0" err="1" smtClean="0"/>
              <a:t>org.hibernate.SessionFactory</a:t>
            </a:r>
            <a:r>
              <a:rPr lang="en-US" sz="2000" b="1" dirty="0" smtClean="0"/>
              <a:t> </a:t>
            </a:r>
            <a:br>
              <a:rPr lang="en-US" sz="2000" b="1" dirty="0" smtClean="0"/>
            </a:br>
            <a:endParaRPr lang="en-US" sz="2000" b="1" dirty="0" smtClean="0"/>
          </a:p>
          <a:p>
            <a:r>
              <a:rPr lang="en-US" sz="2000" dirty="0" smtClean="0">
                <a:latin typeface="Arial" charset="0"/>
              </a:rPr>
              <a:t>What is a </a:t>
            </a:r>
            <a:r>
              <a:rPr lang="en-US" sz="2000" dirty="0" err="1" smtClean="0">
                <a:latin typeface="Arial" charset="0"/>
              </a:rPr>
              <a:t>SessionFactory</a:t>
            </a:r>
            <a:r>
              <a:rPr lang="en-US" sz="2000" dirty="0" smtClean="0">
                <a:latin typeface="Arial" charset="0"/>
              </a:rPr>
              <a:t>?</a:t>
            </a:r>
          </a:p>
          <a:p>
            <a:r>
              <a:rPr lang="en-US" sz="2000" dirty="0" err="1" smtClean="0">
                <a:latin typeface="Arial" charset="0"/>
              </a:rPr>
              <a:t>SessionFactory</a:t>
            </a:r>
            <a:r>
              <a:rPr lang="en-US" sz="2000" dirty="0" smtClean="0">
                <a:latin typeface="Arial" charset="0"/>
              </a:rPr>
              <a:t> is an interface and extends </a:t>
            </a:r>
            <a:r>
              <a:rPr lang="en-US" sz="2000" dirty="0" err="1" smtClean="0">
                <a:latin typeface="Arial" charset="0"/>
              </a:rPr>
              <a:t>Referenceable</a:t>
            </a:r>
            <a:r>
              <a:rPr lang="en-US" sz="2000" dirty="0" smtClean="0">
                <a:latin typeface="Arial" charset="0"/>
              </a:rPr>
              <a:t>, </a:t>
            </a:r>
            <a:r>
              <a:rPr lang="en-US" sz="2000" dirty="0" err="1" smtClean="0">
                <a:latin typeface="Arial" charset="0"/>
              </a:rPr>
              <a:t>Serializable</a:t>
            </a:r>
            <a:endParaRPr lang="en-US" sz="2000" dirty="0" smtClean="0">
              <a:latin typeface="Arial" charset="0"/>
            </a:endParaRPr>
          </a:p>
          <a:p>
            <a:pPr>
              <a:lnSpc>
                <a:spcPct val="90000"/>
              </a:lnSpc>
            </a:pPr>
            <a:r>
              <a:rPr lang="en-US" sz="2000" dirty="0" err="1" smtClean="0">
                <a:latin typeface="Arial" charset="0"/>
              </a:rPr>
              <a:t>SessionFactory</a:t>
            </a:r>
            <a:r>
              <a:rPr lang="en-US" sz="2000" dirty="0" smtClean="0">
                <a:latin typeface="Arial" charset="0"/>
              </a:rPr>
              <a:t> </a:t>
            </a:r>
            <a:r>
              <a:rPr lang="en-US" sz="2000" dirty="0">
                <a:latin typeface="Arial" charset="0"/>
              </a:rPr>
              <a:t>is created using </a:t>
            </a:r>
            <a:r>
              <a:rPr lang="en-US" sz="2000" dirty="0" err="1">
                <a:latin typeface="Arial" charset="0"/>
              </a:rPr>
              <a:t>config</a:t>
            </a:r>
            <a:r>
              <a:rPr lang="en-US" sz="2000" dirty="0">
                <a:latin typeface="Arial" charset="0"/>
              </a:rPr>
              <a:t> settings in </a:t>
            </a:r>
            <a:r>
              <a:rPr lang="en-US" sz="2000" dirty="0" err="1">
                <a:latin typeface="Arial" charset="0"/>
              </a:rPr>
              <a:t>hibernate.cfg.xml</a:t>
            </a:r>
            <a:endParaRPr lang="en-US" sz="2000" dirty="0">
              <a:latin typeface="Arial" charset="0"/>
            </a:endParaRPr>
          </a:p>
          <a:p>
            <a:pPr lvl="1">
              <a:lnSpc>
                <a:spcPct val="90000"/>
              </a:lnSpc>
            </a:pPr>
            <a:r>
              <a:rPr lang="en-US" sz="2000" dirty="0">
                <a:latin typeface="Arial" charset="0"/>
              </a:rPr>
              <a:t>Should only create one Session Factory per database</a:t>
            </a:r>
          </a:p>
          <a:p>
            <a:pPr lvl="1">
              <a:lnSpc>
                <a:spcPct val="90000"/>
              </a:lnSpc>
            </a:pPr>
            <a:r>
              <a:rPr lang="en-US" sz="2000" dirty="0">
                <a:latin typeface="Arial" charset="0"/>
              </a:rPr>
              <a:t>Can create another one when connecting to an external database</a:t>
            </a:r>
          </a:p>
          <a:p>
            <a:pPr>
              <a:lnSpc>
                <a:spcPct val="90000"/>
              </a:lnSpc>
            </a:pPr>
            <a:r>
              <a:rPr lang="en-US" sz="2400" dirty="0">
                <a:latin typeface="Arial" charset="0"/>
              </a:rPr>
              <a:t>Usually application has single </a:t>
            </a:r>
            <a:r>
              <a:rPr lang="en-US" sz="2400" dirty="0" err="1">
                <a:latin typeface="Arial" charset="0"/>
              </a:rPr>
              <a:t>SessionFactory</a:t>
            </a:r>
            <a:endParaRPr lang="en-US" sz="2400" dirty="0">
              <a:latin typeface="Arial" charset="0"/>
            </a:endParaRPr>
          </a:p>
          <a:p>
            <a:pPr>
              <a:lnSpc>
                <a:spcPct val="90000"/>
              </a:lnSpc>
            </a:pPr>
            <a:r>
              <a:rPr lang="en-US" sz="2400" dirty="0">
                <a:latin typeface="Arial" charset="0"/>
              </a:rPr>
              <a:t>It is Thread Safe</a:t>
            </a:r>
          </a:p>
          <a:p>
            <a:pPr>
              <a:lnSpc>
                <a:spcPct val="90000"/>
              </a:lnSpc>
            </a:pPr>
            <a:r>
              <a:rPr lang="en-US" sz="2400" dirty="0">
                <a:latin typeface="Arial" charset="0"/>
              </a:rPr>
              <a:t>It is immutable</a:t>
            </a:r>
          </a:p>
          <a:p>
            <a:pPr>
              <a:lnSpc>
                <a:spcPct val="90000"/>
              </a:lnSpc>
            </a:pPr>
            <a:r>
              <a:rPr lang="en-US" sz="2400" dirty="0">
                <a:latin typeface="Arial" charset="0"/>
              </a:rPr>
              <a:t>Only one instance is created</a:t>
            </a:r>
          </a:p>
          <a:p>
            <a:pPr>
              <a:lnSpc>
                <a:spcPct val="90000"/>
              </a:lnSpc>
            </a:pPr>
            <a:r>
              <a:rPr lang="en-US" sz="2400" dirty="0">
                <a:latin typeface="Arial" charset="0"/>
              </a:rPr>
              <a:t>Optionally holds second-level cache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animEffect transition="in" filter="blinds(horizontal)">
                                      <p:cBhvr>
                                        <p:cTn id="7" dur="500"/>
                                        <p:tgtEl>
                                          <p:spTgt spid="686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12" dur="500"/>
                                        <p:tgtEl>
                                          <p:spTgt spid="686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17" dur="500"/>
                                        <p:tgtEl>
                                          <p:spTgt spid="686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1">
                                            <p:txEl>
                                              <p:pRg st="2" end="2"/>
                                            </p:txEl>
                                          </p:spTgt>
                                        </p:tgtEl>
                                        <p:attrNameLst>
                                          <p:attrName>style.visibility</p:attrName>
                                        </p:attrNameLst>
                                      </p:cBhvr>
                                      <p:to>
                                        <p:strVal val="visible"/>
                                      </p:to>
                                    </p:set>
                                    <p:animEffect transition="in" filter="blinds(horizontal)">
                                      <p:cBhvr>
                                        <p:cTn id="22" dur="500"/>
                                        <p:tgtEl>
                                          <p:spTgt spid="686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11">
                                            <p:txEl>
                                              <p:pRg st="4" end="4"/>
                                            </p:txEl>
                                          </p:spTgt>
                                        </p:tgtEl>
                                        <p:attrNameLst>
                                          <p:attrName>style.visibility</p:attrName>
                                        </p:attrNameLst>
                                      </p:cBhvr>
                                      <p:to>
                                        <p:strVal val="visible"/>
                                      </p:to>
                                    </p:set>
                                    <p:animEffect transition="in" filter="blinds(horizontal)">
                                      <p:cBhvr>
                                        <p:cTn id="27" dur="500"/>
                                        <p:tgtEl>
                                          <p:spTgt spid="686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611">
                                            <p:txEl>
                                              <p:pRg st="5" end="5"/>
                                            </p:txEl>
                                          </p:spTgt>
                                        </p:tgtEl>
                                        <p:attrNameLst>
                                          <p:attrName>style.visibility</p:attrName>
                                        </p:attrNameLst>
                                      </p:cBhvr>
                                      <p:to>
                                        <p:strVal val="visible"/>
                                      </p:to>
                                    </p:set>
                                    <p:animEffect transition="in" filter="blinds(horizontal)">
                                      <p:cBhvr>
                                        <p:cTn id="32" dur="500"/>
                                        <p:tgtEl>
                                          <p:spTgt spid="686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611">
                                            <p:txEl>
                                              <p:pRg st="6" end="6"/>
                                            </p:txEl>
                                          </p:spTgt>
                                        </p:tgtEl>
                                        <p:attrNameLst>
                                          <p:attrName>style.visibility</p:attrName>
                                        </p:attrNameLst>
                                      </p:cBhvr>
                                      <p:to>
                                        <p:strVal val="visible"/>
                                      </p:to>
                                    </p:set>
                                    <p:animEffect transition="in" filter="blinds(horizontal)">
                                      <p:cBhvr>
                                        <p:cTn id="37" dur="500"/>
                                        <p:tgtEl>
                                          <p:spTgt spid="686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611">
                                            <p:txEl>
                                              <p:pRg st="7" end="7"/>
                                            </p:txEl>
                                          </p:spTgt>
                                        </p:tgtEl>
                                        <p:attrNameLst>
                                          <p:attrName>style.visibility</p:attrName>
                                        </p:attrNameLst>
                                      </p:cBhvr>
                                      <p:to>
                                        <p:strVal val="visible"/>
                                      </p:to>
                                    </p:set>
                                    <p:animEffect transition="in" filter="blinds(horizontal)">
                                      <p:cBhvr>
                                        <p:cTn id="42" dur="500"/>
                                        <p:tgtEl>
                                          <p:spTgt spid="686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611">
                                            <p:txEl>
                                              <p:pRg st="8" end="8"/>
                                            </p:txEl>
                                          </p:spTgt>
                                        </p:tgtEl>
                                        <p:attrNameLst>
                                          <p:attrName>style.visibility</p:attrName>
                                        </p:attrNameLst>
                                      </p:cBhvr>
                                      <p:to>
                                        <p:strVal val="visible"/>
                                      </p:to>
                                    </p:set>
                                    <p:animEffect transition="in" filter="blinds(horizontal)">
                                      <p:cBhvr>
                                        <p:cTn id="47" dur="500"/>
                                        <p:tgtEl>
                                          <p:spTgt spid="686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8611">
                                            <p:txEl>
                                              <p:pRg st="9" end="9"/>
                                            </p:txEl>
                                          </p:spTgt>
                                        </p:tgtEl>
                                        <p:attrNameLst>
                                          <p:attrName>style.visibility</p:attrName>
                                        </p:attrNameLst>
                                      </p:cBhvr>
                                      <p:to>
                                        <p:strVal val="visible"/>
                                      </p:to>
                                    </p:set>
                                    <p:animEffect transition="in" filter="blinds(horizontal)">
                                      <p:cBhvr>
                                        <p:cTn id="52" dur="500"/>
                                        <p:tgtEl>
                                          <p:spTgt spid="686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8611">
                                            <p:txEl>
                                              <p:pRg st="10" end="10"/>
                                            </p:txEl>
                                          </p:spTgt>
                                        </p:tgtEl>
                                        <p:attrNameLst>
                                          <p:attrName>style.visibility</p:attrName>
                                        </p:attrNameLst>
                                      </p:cBhvr>
                                      <p:to>
                                        <p:strVal val="visible"/>
                                      </p:to>
                                    </p:set>
                                    <p:animEffect transition="in" filter="blinds(horizontal)">
                                      <p:cBhvr>
                                        <p:cTn id="57" dur="500"/>
                                        <p:tgtEl>
                                          <p:spTgt spid="68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B2F8BA3F-A4A2-439E-A1C6-F16D90BA16DF}" type="datetime1">
              <a:rPr lang="en-US"/>
              <a:pPr/>
              <a:t>18/01/2018</a:t>
            </a:fld>
            <a:endParaRPr lang="en-US"/>
          </a:p>
        </p:txBody>
      </p:sp>
      <p:sp>
        <p:nvSpPr>
          <p:cNvPr id="6" name="Footer Placeholder 4"/>
          <p:cNvSpPr>
            <a:spLocks noGrp="1"/>
          </p:cNvSpPr>
          <p:nvPr>
            <p:ph type="ftr" sz="quarter" idx="11"/>
          </p:nvPr>
        </p:nvSpPr>
        <p:spPr/>
        <p:txBody>
          <a:bodyPr/>
          <a:lstStyle/>
          <a:p>
            <a:endParaRPr lang="en-US" dirty="0"/>
          </a:p>
        </p:txBody>
      </p:sp>
      <p:sp>
        <p:nvSpPr>
          <p:cNvPr id="7" name="Slide Number Placeholder 5"/>
          <p:cNvSpPr>
            <a:spLocks noGrp="1"/>
          </p:cNvSpPr>
          <p:nvPr>
            <p:ph type="sldNum" sz="quarter" idx="12"/>
          </p:nvPr>
        </p:nvSpPr>
        <p:spPr/>
        <p:txBody>
          <a:bodyPr/>
          <a:lstStyle/>
          <a:p>
            <a:fld id="{1375C49B-14DE-4029-9734-BD464710D055}" type="slidenum">
              <a:rPr lang="en-US"/>
              <a:pPr/>
              <a:t>8</a:t>
            </a:fld>
            <a:endParaRPr lang="en-US"/>
          </a:p>
        </p:txBody>
      </p:sp>
      <p:sp>
        <p:nvSpPr>
          <p:cNvPr id="176130" name="Rectangle 2"/>
          <p:cNvSpPr>
            <a:spLocks noGrp="1" noChangeArrowheads="1"/>
          </p:cNvSpPr>
          <p:nvPr>
            <p:ph type="title"/>
          </p:nvPr>
        </p:nvSpPr>
        <p:spPr/>
        <p:txBody>
          <a:bodyPr/>
          <a:lstStyle/>
          <a:p>
            <a:r>
              <a:rPr lang="en-US"/>
              <a:t>org.hibernate.Session</a:t>
            </a:r>
          </a:p>
        </p:txBody>
      </p:sp>
      <p:sp>
        <p:nvSpPr>
          <p:cNvPr id="176131" name="Rectangle 3"/>
          <p:cNvSpPr>
            <a:spLocks noGrp="1" noChangeArrowheads="1"/>
          </p:cNvSpPr>
          <p:nvPr>
            <p:ph type="body" idx="1"/>
          </p:nvPr>
        </p:nvSpPr>
        <p:spPr/>
        <p:txBody>
          <a:bodyPr/>
          <a:lstStyle/>
          <a:p>
            <a:pPr>
              <a:lnSpc>
                <a:spcPct val="90000"/>
              </a:lnSpc>
            </a:pPr>
            <a:r>
              <a:rPr lang="en-US" sz="2800"/>
              <a:t>A single-threaded, short-lived object representing a conversation between the application and the persistent store.</a:t>
            </a:r>
          </a:p>
          <a:p>
            <a:pPr>
              <a:lnSpc>
                <a:spcPct val="90000"/>
              </a:lnSpc>
            </a:pPr>
            <a:r>
              <a:rPr lang="en-US" sz="2800"/>
              <a:t>Wraps a JDBC connection.</a:t>
            </a:r>
          </a:p>
          <a:p>
            <a:pPr>
              <a:lnSpc>
                <a:spcPct val="90000"/>
              </a:lnSpc>
            </a:pPr>
            <a:r>
              <a:rPr lang="en-US" sz="2800"/>
              <a:t>Factory for Transaction. </a:t>
            </a:r>
          </a:p>
          <a:p>
            <a:pPr>
              <a:lnSpc>
                <a:spcPct val="90000"/>
              </a:lnSpc>
            </a:pPr>
            <a:r>
              <a:rPr lang="en-US" sz="2800"/>
              <a:t>Holds a mandatory (first-level) cache of persistent objects, used when navigating the object graph or looking up objects by identifier. </a:t>
            </a:r>
          </a:p>
          <a:p>
            <a:pPr>
              <a:lnSpc>
                <a:spcPct val="90000"/>
              </a:lnSpc>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B0337D-5D44-4F48-A41C-17D299284C7A}" type="datetime1">
              <a:rPr lang="en-US"/>
              <a:pPr/>
              <a:t>18/01/2018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5B029-9774-4FF7-86D0-66E65E6CD605}" type="slidenum">
              <a:rPr lang="en-US"/>
              <a:pPr/>
              <a:t>9</a:t>
            </a:fld>
            <a:endParaRPr lang="en-US"/>
          </a:p>
        </p:txBody>
      </p:sp>
      <p:sp>
        <p:nvSpPr>
          <p:cNvPr id="41986" name="Rectangle 2"/>
          <p:cNvSpPr>
            <a:spLocks noGrp="1" noChangeArrowheads="1"/>
          </p:cNvSpPr>
          <p:nvPr>
            <p:ph type="title"/>
          </p:nvPr>
        </p:nvSpPr>
        <p:spPr/>
        <p:txBody>
          <a:bodyPr/>
          <a:lstStyle/>
          <a:p>
            <a:r>
              <a:rPr lang="en-US"/>
              <a:t>org.hibernate.Session</a:t>
            </a:r>
          </a:p>
        </p:txBody>
      </p:sp>
      <p:sp>
        <p:nvSpPr>
          <p:cNvPr id="41987" name="Rectangle 3"/>
          <p:cNvSpPr>
            <a:spLocks noGrp="1" noChangeArrowheads="1"/>
          </p:cNvSpPr>
          <p:nvPr>
            <p:ph type="body" idx="1"/>
          </p:nvPr>
        </p:nvSpPr>
        <p:spPr/>
        <p:txBody>
          <a:bodyPr/>
          <a:lstStyle/>
          <a:p>
            <a:pPr>
              <a:lnSpc>
                <a:spcPct val="80000"/>
              </a:lnSpc>
            </a:pPr>
            <a:r>
              <a:rPr lang="en-US" sz="2400" dirty="0" err="1"/>
              <a:t>createQuery</a:t>
            </a:r>
            <a:r>
              <a:rPr lang="en-US" sz="2400" dirty="0"/>
              <a:t> – SELECT statement</a:t>
            </a:r>
          </a:p>
          <a:p>
            <a:pPr>
              <a:lnSpc>
                <a:spcPct val="80000"/>
              </a:lnSpc>
            </a:pPr>
            <a:r>
              <a:rPr lang="en-US" sz="2400" dirty="0"/>
              <a:t>save() – INSERT Statement</a:t>
            </a:r>
          </a:p>
          <a:p>
            <a:pPr>
              <a:lnSpc>
                <a:spcPct val="80000"/>
              </a:lnSpc>
            </a:pPr>
            <a:r>
              <a:rPr lang="en-US" sz="2400" dirty="0"/>
              <a:t>update() – UPDATE Statement</a:t>
            </a:r>
          </a:p>
          <a:p>
            <a:pPr>
              <a:lnSpc>
                <a:spcPct val="80000"/>
              </a:lnSpc>
            </a:pPr>
            <a:r>
              <a:rPr lang="en-US" sz="2400" dirty="0" err="1" smtClean="0"/>
              <a:t>saveOrUpdate</a:t>
            </a:r>
            <a:r>
              <a:rPr lang="en-US" sz="2400" dirty="0" smtClean="0"/>
              <a:t>() , </a:t>
            </a:r>
            <a:r>
              <a:rPr lang="en-US" sz="2400" dirty="0" err="1" smtClean="0"/>
              <a:t>saveOrUpdateall</a:t>
            </a:r>
            <a:r>
              <a:rPr lang="en-US" sz="2400" dirty="0" smtClean="0"/>
              <a:t>()</a:t>
            </a:r>
          </a:p>
          <a:p>
            <a:pPr>
              <a:lnSpc>
                <a:spcPct val="80000"/>
              </a:lnSpc>
            </a:pPr>
            <a:r>
              <a:rPr lang="en-US" sz="2400" dirty="0" smtClean="0"/>
              <a:t>delete</a:t>
            </a:r>
            <a:r>
              <a:rPr lang="en-US" sz="2400" dirty="0"/>
              <a:t>()  - DELETE Statement</a:t>
            </a:r>
          </a:p>
          <a:p>
            <a:pPr>
              <a:lnSpc>
                <a:spcPct val="80000"/>
              </a:lnSpc>
            </a:pPr>
            <a:r>
              <a:rPr lang="en-US" sz="2400" dirty="0" err="1"/>
              <a:t>beginTransaction</a:t>
            </a:r>
            <a:r>
              <a:rPr lang="en-US" sz="2400" dirty="0"/>
              <a:t>() – Returns transaction object</a:t>
            </a:r>
          </a:p>
          <a:p>
            <a:pPr>
              <a:lnSpc>
                <a:spcPct val="80000"/>
              </a:lnSpc>
            </a:pPr>
            <a:r>
              <a:rPr lang="en-US" sz="2400" dirty="0" err="1"/>
              <a:t>createSQLQuery</a:t>
            </a:r>
            <a:r>
              <a:rPr lang="en-US" sz="2400" dirty="0"/>
              <a:t>() – Create DB native </a:t>
            </a:r>
            <a:r>
              <a:rPr lang="en-US" sz="2400" dirty="0" err="1"/>
              <a:t>sql</a:t>
            </a:r>
            <a:r>
              <a:rPr lang="en-US" sz="2400" dirty="0"/>
              <a:t> query </a:t>
            </a:r>
          </a:p>
          <a:p>
            <a:pPr>
              <a:lnSpc>
                <a:spcPct val="80000"/>
              </a:lnSpc>
            </a:pPr>
            <a:r>
              <a:rPr lang="en-US" sz="2400" dirty="0"/>
              <a:t>load(</a:t>
            </a:r>
            <a:r>
              <a:rPr lang="en-US" sz="2400" dirty="0" err="1"/>
              <a:t>dto.class</a:t>
            </a:r>
            <a:r>
              <a:rPr lang="en-US" sz="2400" dirty="0"/>
              <a:t>, </a:t>
            </a:r>
            <a:r>
              <a:rPr lang="en-US" sz="2400" dirty="0" err="1"/>
              <a:t>pk</a:t>
            </a:r>
            <a:r>
              <a:rPr lang="en-US" sz="2400" dirty="0"/>
              <a:t>)  - Loads record</a:t>
            </a:r>
          </a:p>
          <a:p>
            <a:pPr lvl="1">
              <a:lnSpc>
                <a:spcPct val="80000"/>
              </a:lnSpc>
            </a:pPr>
            <a:r>
              <a:rPr lang="en-US" sz="2000" dirty="0"/>
              <a:t>Throws exception if record does not exist</a:t>
            </a:r>
          </a:p>
          <a:p>
            <a:pPr>
              <a:lnSpc>
                <a:spcPct val="80000"/>
              </a:lnSpc>
            </a:pPr>
            <a:r>
              <a:rPr lang="en-US" sz="2400" dirty="0"/>
              <a:t>get(</a:t>
            </a:r>
            <a:r>
              <a:rPr lang="en-US" sz="2400" dirty="0" err="1"/>
              <a:t>dto.class</a:t>
            </a:r>
            <a:r>
              <a:rPr lang="en-US" sz="2400" dirty="0"/>
              <a:t>, </a:t>
            </a:r>
            <a:r>
              <a:rPr lang="en-US" sz="2400" dirty="0" err="1"/>
              <a:t>pk</a:t>
            </a:r>
            <a:r>
              <a:rPr lang="en-US" sz="2400" dirty="0"/>
              <a:t>)  - Get a record</a:t>
            </a:r>
          </a:p>
          <a:p>
            <a:pPr lvl="1">
              <a:lnSpc>
                <a:spcPct val="80000"/>
              </a:lnSpc>
            </a:pPr>
            <a:r>
              <a:rPr lang="en-US" sz="2000" dirty="0"/>
              <a:t>Return null in case record does not exist</a:t>
            </a:r>
          </a:p>
          <a:p>
            <a:pPr>
              <a:lnSpc>
                <a:spcPct val="80000"/>
              </a:lnSpc>
              <a:buFont typeface="Wingdings" pitchFamily="2" charset="2"/>
              <a:buNone/>
            </a:pPr>
            <a:endParaRPr lang="en-US" sz="2400" dirty="0"/>
          </a:p>
          <a:p>
            <a:pPr>
              <a:lnSpc>
                <a:spcPct val="8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98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9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1413</Words>
  <Application>Microsoft Office PowerPoint</Application>
  <PresentationFormat>On-screen Show (4:3)</PresentationFormat>
  <Paragraphs>235</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Hibernate Lifecycle Of Objects </vt:lpstr>
      <vt:lpstr>Lifecycle Of Objects</vt:lpstr>
      <vt:lpstr>Lifecycle Of Objects</vt:lpstr>
      <vt:lpstr>Slide 4</vt:lpstr>
      <vt:lpstr>Lifecycle of Objects</vt:lpstr>
      <vt:lpstr>Slide 6</vt:lpstr>
      <vt:lpstr>Session Factory</vt:lpstr>
      <vt:lpstr>org.hibernate.Session</vt:lpstr>
      <vt:lpstr>org.hibernate.Session</vt:lpstr>
      <vt:lpstr>Cache </vt:lpstr>
      <vt:lpstr>Cache</vt:lpstr>
      <vt:lpstr>First-level cache: </vt:lpstr>
      <vt:lpstr>Second-level cache: </vt:lpstr>
      <vt:lpstr>Cache provider: Your next step after considering the concurrency strategies you will use for your cache candidate classes is to pick a cache provider. Hibernate forces you to choose a single cache provider for the whole application.</vt:lpstr>
      <vt:lpstr>To achieve second level cache : </vt:lpstr>
      <vt:lpstr>Example for second level cache: </vt:lpstr>
      <vt:lpstr>Query-level cache: </vt:lpstr>
      <vt:lpstr>To achieve Query level cache : </vt:lpstr>
      <vt:lpstr>Named Query In hibernate</vt:lpstr>
      <vt:lpstr>Named Queries </vt:lpstr>
      <vt:lpstr>Named Query (Contd)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Jirati</dc:creator>
  <cp:lastModifiedBy>AnkitSakatpuriya</cp:lastModifiedBy>
  <cp:revision>152</cp:revision>
  <dcterms:created xsi:type="dcterms:W3CDTF">2006-08-16T00:00:00Z</dcterms:created>
  <dcterms:modified xsi:type="dcterms:W3CDTF">2018-01-18T11:40:03Z</dcterms:modified>
</cp:coreProperties>
</file>