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6" r:id="rId2"/>
    <p:sldId id="267" r:id="rId3"/>
    <p:sldId id="268" r:id="rId4"/>
    <p:sldId id="256" r:id="rId5"/>
    <p:sldId id="257" r:id="rId6"/>
    <p:sldId id="259" r:id="rId7"/>
    <p:sldId id="265" r:id="rId8"/>
    <p:sldId id="269" r:id="rId9"/>
    <p:sldId id="270" r:id="rId10"/>
    <p:sldId id="271" r:id="rId11"/>
    <p:sldId id="272" r:id="rId12"/>
    <p:sldId id="273" r:id="rId13"/>
    <p:sldId id="275" r:id="rId14"/>
    <p:sldId id="274" r:id="rId15"/>
    <p:sldId id="263" r:id="rId16"/>
    <p:sldId id="264" r:id="rId17"/>
    <p:sldId id="276" r:id="rId18"/>
    <p:sldId id="277" r:id="rId19"/>
    <p:sldId id="279" r:id="rId20"/>
    <p:sldId id="278" r:id="rId21"/>
    <p:sldId id="280"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4660"/>
  </p:normalViewPr>
  <p:slideViewPr>
    <p:cSldViewPr>
      <p:cViewPr varScale="1">
        <p:scale>
          <a:sx n="69" d="100"/>
          <a:sy n="69" d="100"/>
        </p:scale>
        <p:origin x="-150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3A9A4-C652-4AB9-8537-9B3E0CF97829}" type="datetimeFigureOut">
              <a:rPr lang="en-US" smtClean="0"/>
              <a:pPr/>
              <a:t>23/01/2018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0CDD4-4737-4AC1-BE4C-EC8BAEA53F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913CB589-1E51-425D-B891-C430C269885B}" type="datetime1">
              <a:rPr lang="en-US"/>
              <a:pPr/>
              <a:t>23/01/2018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9AB46ECE-9E4E-4DB0-9EAA-5241DB73FD49}" type="slidenum">
              <a:rPr lang="en-US"/>
              <a:pPr/>
              <a:t>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B449C521-1AE6-489C-8BC4-2C05AA830CFF}" type="datetime1">
              <a:rPr lang="en-US"/>
              <a:pPr/>
              <a:t>23/01/2018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E8555465-6927-4570-98BE-0AB7189A4F20}" type="slidenum">
              <a:rPr lang="en-US"/>
              <a:pPr/>
              <a:t>5</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EDFF589E-1078-4AE0-9000-A27FE78294E4}" type="datetime1">
              <a:rPr lang="en-US"/>
              <a:pPr/>
              <a:t>23/01/2018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9BF9A146-6F89-406F-802C-5EF41192057F}" type="slidenum">
              <a:rPr lang="en-US"/>
              <a:pPr/>
              <a:t>6</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CFC12856-9C28-4AC2-8B7A-AA819137CB1E}" type="datetime1">
              <a:rPr lang="en-US"/>
              <a:pPr/>
              <a:t>23/01/2018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D6013346-C790-4156-A770-0FC8AEB69889}" type="slidenum">
              <a:rPr lang="en-US"/>
              <a:pPr/>
              <a:t>21</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3C57115A-CF1A-4CCA-8468-504A86CB9987}" type="datetime1">
              <a:rPr lang="en-US"/>
              <a:pPr/>
              <a:t>23/01/2018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613EE8B0-17E7-42D0-BB69-8DCD6F858037}" type="slidenum">
              <a:rPr lang="en-US"/>
              <a:pPr/>
              <a:t>22</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FAF1D6F1-046C-4DD4-A069-94725DF13EDA}" type="datetime1">
              <a:rPr lang="en-US"/>
              <a:pPr/>
              <a:t>23/01/2018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DF789E1A-8F60-400F-B20E-DA5FBFF90CD4}" type="slidenum">
              <a:rPr lang="en-US"/>
              <a:pPr/>
              <a:t>23</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646"/>
            <a:ext cx="8229600" cy="639762"/>
          </a:xfrm>
        </p:spPr>
        <p:txBody>
          <a:bodyPr>
            <a:normAutofit fontScale="90000"/>
          </a:bodyPr>
          <a:lstStyle/>
          <a:p>
            <a:r>
              <a:rPr lang="en-US" dirty="0" smtClean="0"/>
              <a:t>Difference between load() and get()</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b="1" dirty="0" smtClean="0"/>
              <a:t>load() </a:t>
            </a:r>
            <a:br>
              <a:rPr lang="en-US" b="1" dirty="0" smtClean="0"/>
            </a:br>
            <a:r>
              <a:rPr lang="en-US" dirty="0" smtClean="0"/>
              <a:t>Use this method if it is sure that the objects exist.</a:t>
            </a:r>
          </a:p>
          <a:p>
            <a:r>
              <a:rPr lang="en-US" dirty="0" smtClean="0"/>
              <a:t>The load() method throws an </a:t>
            </a:r>
            <a:r>
              <a:rPr lang="en-US" dirty="0" err="1" smtClean="0"/>
              <a:t>exception,when</a:t>
            </a:r>
            <a:r>
              <a:rPr lang="en-US" dirty="0" smtClean="0"/>
              <a:t> the unique id could not found in the database. </a:t>
            </a:r>
          </a:p>
          <a:p>
            <a:r>
              <a:rPr lang="en-US" dirty="0" smtClean="0"/>
              <a:t>The load() method returns proxy by default and the data base will not be effected until the invocation of the proxy. </a:t>
            </a:r>
          </a:p>
          <a:p>
            <a:pPr>
              <a:lnSpc>
                <a:spcPct val="80000"/>
              </a:lnSpc>
            </a:pPr>
            <a:endParaRPr lang="en-US" sz="2400" dirty="0" smtClean="0"/>
          </a:p>
          <a:p>
            <a:pPr>
              <a:lnSpc>
                <a:spcPct val="80000"/>
              </a:lnSpc>
            </a:pPr>
            <a:r>
              <a:rPr lang="en-US" sz="2400" dirty="0" smtClean="0"/>
              <a:t>load(</a:t>
            </a:r>
            <a:r>
              <a:rPr lang="en-US" sz="2400" dirty="0" err="1" smtClean="0"/>
              <a:t>dto.class</a:t>
            </a:r>
            <a:r>
              <a:rPr lang="en-US" sz="2400" dirty="0" smtClean="0"/>
              <a:t>, </a:t>
            </a:r>
            <a:r>
              <a:rPr lang="en-US" sz="2400" dirty="0" err="1" smtClean="0"/>
              <a:t>pk</a:t>
            </a:r>
            <a:r>
              <a:rPr lang="en-US" sz="2400" dirty="0" smtClean="0"/>
              <a:t>)  - Loads record</a:t>
            </a:r>
          </a:p>
          <a:p>
            <a:pPr lvl="1">
              <a:lnSpc>
                <a:spcPct val="80000"/>
              </a:lnSpc>
            </a:pPr>
            <a:r>
              <a:rPr lang="en-US" sz="2000" dirty="0" smtClean="0"/>
              <a:t>Throws exception if record does not exist</a:t>
            </a:r>
          </a:p>
          <a:p>
            <a:endParaRPr lang="en-US" b="1" dirty="0" smtClean="0"/>
          </a:p>
          <a:p>
            <a:r>
              <a:rPr lang="en-US" b="1" dirty="0" smtClean="0"/>
              <a:t>get() </a:t>
            </a:r>
            <a:br>
              <a:rPr lang="en-US" b="1" dirty="0" smtClean="0"/>
            </a:br>
            <a:r>
              <a:rPr lang="en-US" dirty="0" smtClean="0"/>
              <a:t>Use this method if it is not sure that the objects exist.</a:t>
            </a:r>
          </a:p>
          <a:p>
            <a:r>
              <a:rPr lang="en-US" dirty="0" smtClean="0"/>
              <a:t>Returns null when the unique id is unavailable in the database. </a:t>
            </a:r>
          </a:p>
          <a:p>
            <a:r>
              <a:rPr lang="en-US" dirty="0" smtClean="0"/>
              <a:t>The data base will be effected immediately. </a:t>
            </a:r>
          </a:p>
          <a:p>
            <a:pPr>
              <a:lnSpc>
                <a:spcPct val="80000"/>
              </a:lnSpc>
            </a:pPr>
            <a:endParaRPr lang="en-US" sz="2400" dirty="0" smtClean="0"/>
          </a:p>
          <a:p>
            <a:pPr>
              <a:lnSpc>
                <a:spcPct val="80000"/>
              </a:lnSpc>
            </a:pPr>
            <a:r>
              <a:rPr lang="en-US" sz="2400" dirty="0" smtClean="0"/>
              <a:t>get(</a:t>
            </a:r>
            <a:r>
              <a:rPr lang="en-US" sz="2400" dirty="0" err="1" smtClean="0"/>
              <a:t>dto.class</a:t>
            </a:r>
            <a:r>
              <a:rPr lang="en-US" sz="2400" dirty="0" smtClean="0"/>
              <a:t>, </a:t>
            </a:r>
            <a:r>
              <a:rPr lang="en-US" sz="2400" dirty="0" err="1" smtClean="0"/>
              <a:t>pk</a:t>
            </a:r>
            <a:r>
              <a:rPr lang="en-US" sz="2400" dirty="0" smtClean="0"/>
              <a:t>)  - Get a record</a:t>
            </a:r>
          </a:p>
          <a:p>
            <a:pPr lvl="1">
              <a:lnSpc>
                <a:spcPct val="80000"/>
              </a:lnSpc>
            </a:pPr>
            <a:r>
              <a:rPr lang="en-US" sz="2000" dirty="0" smtClean="0"/>
              <a:t>Return null in case record does not exist</a:t>
            </a:r>
            <a:endParaRPr lang="en-US" dirty="0" smtClean="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tag</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assigned</a:t>
            </a:r>
          </a:p>
          <a:p>
            <a:r>
              <a:rPr lang="en-US" dirty="0" smtClean="0"/>
              <a:t>This generator supports in all the databases</a:t>
            </a:r>
          </a:p>
          <a:p>
            <a:r>
              <a:rPr lang="en-US" dirty="0" smtClean="0"/>
              <a:t>This is the default generator class used by the hibernate, if we do not specify &lt;generator –&gt; element under id element then hibernate by default assumes it as “assigned”</a:t>
            </a:r>
          </a:p>
          <a:p>
            <a:r>
              <a:rPr lang="en-US" dirty="0" smtClean="0"/>
              <a:t>If generator class is assigned, then the programmer is responsible for assigning the primary key value to object which is going to save into the database</a:t>
            </a:r>
          </a:p>
          <a:p>
            <a:r>
              <a:rPr lang="en-US" dirty="0" smtClean="0"/>
              <a:t>&lt;id name="</a:t>
            </a:r>
            <a:r>
              <a:rPr lang="en-US" dirty="0" err="1" smtClean="0"/>
              <a:t>prodId</a:t>
            </a:r>
            <a:r>
              <a:rPr lang="en-US" dirty="0" smtClean="0"/>
              <a:t>" column="</a:t>
            </a:r>
            <a:r>
              <a:rPr lang="en-US" dirty="0" err="1" smtClean="0"/>
              <a:t>pid</a:t>
            </a:r>
            <a:r>
              <a:rPr lang="en-US" dirty="0" smtClean="0"/>
              <a:t>"&gt;</a:t>
            </a:r>
          </a:p>
          <a:p>
            <a:r>
              <a:rPr lang="en-US" dirty="0" smtClean="0"/>
              <a:t>&lt;generator /&gt;</a:t>
            </a:r>
          </a:p>
          <a:p>
            <a:r>
              <a:rPr lang="en-US" dirty="0" smtClean="0"/>
              <a:t>&lt;/id&gt;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tag</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increment</a:t>
            </a:r>
          </a:p>
          <a:p>
            <a:r>
              <a:rPr lang="en-US" dirty="0" smtClean="0"/>
              <a:t>This generator supports in all the databases, database independent</a:t>
            </a:r>
          </a:p>
          <a:p>
            <a:r>
              <a:rPr lang="en-US" dirty="0" smtClean="0"/>
              <a:t>This generator is used for generating the id value for the new record by using the formula</a:t>
            </a:r>
          </a:p>
          <a:p>
            <a:r>
              <a:rPr lang="en-US" dirty="0" smtClean="0">
                <a:solidFill>
                  <a:srgbClr val="FF0000"/>
                </a:solidFill>
              </a:rPr>
              <a:t>Max of id value in Database + 1</a:t>
            </a:r>
          </a:p>
          <a:p>
            <a:r>
              <a:rPr lang="en-US" dirty="0" smtClean="0"/>
              <a:t>if we manually assigned the value for primary key for an object, then hibernate doesn’t considers that value and uses </a:t>
            </a:r>
            <a:r>
              <a:rPr lang="en-US" b="1" dirty="0" smtClean="0"/>
              <a:t>max value of id in database + 1</a:t>
            </a:r>
            <a:r>
              <a:rPr lang="en-US" dirty="0" smtClean="0"/>
              <a:t> concept only </a:t>
            </a:r>
          </a:p>
          <a:p>
            <a:r>
              <a:rPr lang="en-US" dirty="0" smtClean="0"/>
              <a:t>If there is no record initially in the database, then for the first time this will saves primary key value as 1, as…</a:t>
            </a:r>
          </a:p>
          <a:p>
            <a:r>
              <a:rPr lang="en-US" dirty="0" smtClean="0"/>
              <a:t>max of id value in database + 1</a:t>
            </a:r>
            <a:br>
              <a:rPr lang="en-US" dirty="0" smtClean="0"/>
            </a:br>
            <a:r>
              <a:rPr lang="en-US" dirty="0" smtClean="0"/>
              <a:t>0 + 1</a:t>
            </a:r>
            <a:br>
              <a:rPr lang="en-US" dirty="0" smtClean="0"/>
            </a:br>
            <a:r>
              <a:rPr lang="en-US" dirty="0" smtClean="0"/>
              <a:t>result -&gt; 1</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Generator tag</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47500" lnSpcReduction="20000"/>
          </a:bodyPr>
          <a:lstStyle/>
          <a:p>
            <a:r>
              <a:rPr lang="en-US" b="1" dirty="0" smtClean="0"/>
              <a:t>sequence</a:t>
            </a:r>
          </a:p>
          <a:p>
            <a:r>
              <a:rPr lang="en-US" dirty="0" smtClean="0"/>
              <a:t>Not has the support with </a:t>
            </a:r>
            <a:r>
              <a:rPr lang="en-US" dirty="0" err="1" smtClean="0"/>
              <a:t>MySql</a:t>
            </a:r>
            <a:endParaRPr lang="en-US" dirty="0" smtClean="0"/>
          </a:p>
          <a:p>
            <a:r>
              <a:rPr lang="en-US" dirty="0" smtClean="0"/>
              <a:t>This generator class is database dependent it means, we cannot use this generator class for all the database, we should know whether the database supports sequence or not before we are working with it</a:t>
            </a:r>
          </a:p>
          <a:p>
            <a:r>
              <a:rPr lang="en-US" dirty="0" smtClean="0"/>
              <a:t>while inserting a new record in a database, hibernate gets next value from the sequence under assigns that value for the new record</a:t>
            </a:r>
          </a:p>
          <a:p>
            <a:r>
              <a:rPr lang="en-US" dirty="0" smtClean="0"/>
              <a:t>If programmer has created a sequence in the database then that sequence name should be passed as the generator</a:t>
            </a:r>
          </a:p>
          <a:p>
            <a:r>
              <a:rPr lang="en-US" dirty="0" smtClean="0"/>
              <a:t>&lt;id name="</a:t>
            </a:r>
            <a:r>
              <a:rPr lang="en-US" dirty="0" err="1" smtClean="0"/>
              <a:t>productId</a:t>
            </a:r>
            <a:r>
              <a:rPr lang="en-US" dirty="0" smtClean="0"/>
              <a:t>" column="</a:t>
            </a:r>
            <a:r>
              <a:rPr lang="en-US" dirty="0" err="1" smtClean="0"/>
              <a:t>pid</a:t>
            </a:r>
            <a:r>
              <a:rPr lang="en-US" dirty="0" smtClean="0"/>
              <a:t>"&gt;</a:t>
            </a:r>
          </a:p>
          <a:p>
            <a:r>
              <a:rPr lang="en-US" dirty="0" smtClean="0"/>
              <a:t>&lt;generator&gt;</a:t>
            </a:r>
          </a:p>
          <a:p>
            <a:r>
              <a:rPr lang="en-US" dirty="0" smtClean="0"/>
              <a:t>&lt;</a:t>
            </a:r>
            <a:r>
              <a:rPr lang="en-US" dirty="0" err="1" smtClean="0"/>
              <a:t>param</a:t>
            </a:r>
            <a:r>
              <a:rPr lang="en-US" dirty="0" smtClean="0"/>
              <a:t> name="sequence"&gt;</a:t>
            </a:r>
            <a:r>
              <a:rPr lang="en-US" dirty="0" err="1" smtClean="0"/>
              <a:t>MySequence</a:t>
            </a:r>
            <a:r>
              <a:rPr lang="en-US" dirty="0" smtClean="0"/>
              <a:t>&lt;/</a:t>
            </a:r>
            <a:r>
              <a:rPr lang="en-US" dirty="0" err="1" smtClean="0"/>
              <a:t>param</a:t>
            </a:r>
            <a:r>
              <a:rPr lang="en-US" dirty="0" smtClean="0"/>
              <a:t>&gt;</a:t>
            </a:r>
          </a:p>
          <a:p>
            <a:r>
              <a:rPr lang="en-US" dirty="0" smtClean="0"/>
              <a:t>&lt;/</a:t>
            </a:r>
            <a:r>
              <a:rPr lang="en-US" dirty="0" err="1" smtClean="0"/>
              <a:t>genetator</a:t>
            </a:r>
            <a:r>
              <a:rPr lang="en-US" dirty="0" smtClean="0"/>
              <a:t>&gt;</a:t>
            </a:r>
          </a:p>
          <a:p>
            <a:r>
              <a:rPr lang="en-US" dirty="0" smtClean="0"/>
              <a:t>&lt;/id&gt;</a:t>
            </a:r>
          </a:p>
          <a:p>
            <a:r>
              <a:rPr lang="en-US" dirty="0" smtClean="0"/>
              <a:t>If the programmer has not passed any sequence name, then hibernate creates its own sequence with name “</a:t>
            </a:r>
            <a:r>
              <a:rPr lang="en-US" b="1" dirty="0" smtClean="0"/>
              <a:t>Hibernate-Sequence</a:t>
            </a:r>
            <a:r>
              <a:rPr lang="en-US" dirty="0" smtClean="0"/>
              <a:t>” and gets next value from that sequence, and than assigns that id value for new record</a:t>
            </a:r>
          </a:p>
          <a:p>
            <a:r>
              <a:rPr lang="en-US" dirty="0" smtClean="0"/>
              <a:t>But remember, if hibernate </a:t>
            </a:r>
            <a:r>
              <a:rPr lang="en-US" dirty="0" err="1" smtClean="0"/>
              <a:t>want’s</a:t>
            </a:r>
            <a:r>
              <a:rPr lang="en-US" dirty="0" smtClean="0"/>
              <a:t> to create its own sequence, in hibernate configuration file, </a:t>
            </a:r>
            <a:r>
              <a:rPr lang="en-US" b="1" dirty="0" smtClean="0"/>
              <a:t>hbm2ddl.auto</a:t>
            </a:r>
            <a:r>
              <a:rPr lang="en-US" dirty="0" smtClean="0"/>
              <a:t> property must be set enabled</a:t>
            </a:r>
          </a:p>
          <a:p>
            <a:r>
              <a:rPr lang="en-US" dirty="0" err="1" smtClean="0"/>
              <a:t>sql</a:t>
            </a:r>
            <a:r>
              <a:rPr lang="en-US" dirty="0" smtClean="0"/>
              <a:t>&gt; create sequence </a:t>
            </a:r>
            <a:r>
              <a:rPr lang="en-US" dirty="0" err="1" smtClean="0"/>
              <a:t>MySequence</a:t>
            </a:r>
            <a:r>
              <a:rPr lang="en-US" dirty="0" smtClean="0"/>
              <a:t> incremented by 5;</a:t>
            </a:r>
          </a:p>
          <a:p>
            <a:r>
              <a:rPr lang="en-US" dirty="0" smtClean="0"/>
              <a:t>first it will starts with 1 by default</a:t>
            </a:r>
          </a:p>
          <a:p>
            <a:r>
              <a:rPr lang="en-US" dirty="0" smtClean="0"/>
              <a:t>though you send the primary key value., hibernate uses this sequence concept only</a:t>
            </a:r>
          </a:p>
          <a:p>
            <a:r>
              <a:rPr lang="en-US" dirty="0" smtClean="0"/>
              <a:t>But if we not create any sequence, then first 1 and increments by 1..bla </a:t>
            </a:r>
            <a:r>
              <a:rPr lang="en-US" dirty="0" err="1" smtClean="0"/>
              <a:t>bla</a:t>
            </a:r>
            <a:r>
              <a:rPr lang="en-US" dirty="0" smtClean="0"/>
              <a:t>. in this case hibernate creating right..? so ensure we have hbm2ddl.auto enabled in the configuration file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tag</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Hilo</a:t>
            </a:r>
          </a:p>
          <a:p>
            <a:r>
              <a:rPr lang="en-US" dirty="0" smtClean="0"/>
              <a:t>It generates unique IDs for database </a:t>
            </a:r>
            <a:r>
              <a:rPr lang="en-US" dirty="0" err="1" smtClean="0"/>
              <a:t>table.The</a:t>
            </a:r>
            <a:r>
              <a:rPr lang="en-US" dirty="0" smtClean="0"/>
              <a:t> IDs won’t necessarily be </a:t>
            </a:r>
            <a:r>
              <a:rPr lang="en-US" dirty="0" err="1" smtClean="0"/>
              <a:t>sequencial.The</a:t>
            </a:r>
            <a:r>
              <a:rPr lang="en-US" dirty="0" smtClean="0"/>
              <a:t> generator must have access to secondary </a:t>
            </a:r>
            <a:r>
              <a:rPr lang="en-US" dirty="0" err="1" smtClean="0"/>
              <a:t>table.The</a:t>
            </a:r>
            <a:r>
              <a:rPr lang="en-US" dirty="0" smtClean="0"/>
              <a:t> default table is hibernate-unique-key and required column is next-</a:t>
            </a:r>
            <a:r>
              <a:rPr lang="en-US" dirty="0" err="1" smtClean="0"/>
              <a:t>value.We</a:t>
            </a:r>
            <a:r>
              <a:rPr lang="en-US" dirty="0" smtClean="0"/>
              <a:t> need to insert one row in the table as below example. </a:t>
            </a:r>
            <a:r>
              <a:rPr lang="en-US" b="1" dirty="0" smtClean="0"/>
              <a:t>Example</a:t>
            </a:r>
          </a:p>
          <a:p>
            <a:r>
              <a:rPr lang="en-US" dirty="0" smtClean="0"/>
              <a:t>create table hibernate-unique-key( next-value </a:t>
            </a:r>
            <a:r>
              <a:rPr lang="en-US" dirty="0" err="1" smtClean="0"/>
              <a:t>int</a:t>
            </a:r>
            <a:r>
              <a:rPr lang="en-US" dirty="0" smtClean="0"/>
              <a:t>);</a:t>
            </a:r>
            <a:br>
              <a:rPr lang="en-US" dirty="0" smtClean="0"/>
            </a:br>
            <a:r>
              <a:rPr lang="en-US" dirty="0" smtClean="0"/>
              <a:t>insert into hibernate-unique-key values(100); </a:t>
            </a:r>
            <a:r>
              <a:rPr lang="en-US" b="1" dirty="0" smtClean="0"/>
              <a:t>Syntax</a:t>
            </a:r>
          </a:p>
          <a:p>
            <a:r>
              <a:rPr lang="en-US" dirty="0" smtClean="0"/>
              <a:t>&lt;generator class="</a:t>
            </a:r>
            <a:r>
              <a:rPr lang="en-US" dirty="0" err="1" smtClean="0"/>
              <a:t>hilo</a:t>
            </a:r>
            <a:r>
              <a:rPr lang="en-US" dirty="0" smtClean="0"/>
              <a:t>"/&gt; //it will use hibernate-unique-key table</a:t>
            </a:r>
            <a:br>
              <a:rPr lang="en-US" dirty="0" smtClean="0"/>
            </a:br>
            <a:r>
              <a:rPr lang="en-US" dirty="0" smtClean="0"/>
              <a:t>&lt;generator class="</a:t>
            </a:r>
            <a:r>
              <a:rPr lang="en-US" dirty="0" err="1" smtClean="0"/>
              <a:t>hilo</a:t>
            </a:r>
            <a:r>
              <a:rPr lang="en-US" dirty="0" smtClean="0"/>
              <a:t>"&gt;</a:t>
            </a:r>
            <a:br>
              <a:rPr lang="en-US" dirty="0" smtClean="0"/>
            </a:br>
            <a:r>
              <a:rPr lang="en-US" dirty="0" smtClean="0"/>
              <a:t>&lt;</a:t>
            </a:r>
            <a:r>
              <a:rPr lang="en-US" dirty="0" err="1" smtClean="0"/>
              <a:t>param</a:t>
            </a:r>
            <a:r>
              <a:rPr lang="en-US" dirty="0" smtClean="0"/>
              <a:t> name="table"&gt;TABLE_NAME&lt;/</a:t>
            </a:r>
            <a:r>
              <a:rPr lang="en-US" dirty="0" err="1" smtClean="0"/>
              <a:t>param</a:t>
            </a:r>
            <a:r>
              <a:rPr lang="en-US" dirty="0" smtClean="0"/>
              <a:t>&gt;</a:t>
            </a:r>
            <a:br>
              <a:rPr lang="en-US" dirty="0" smtClean="0"/>
            </a:br>
            <a:r>
              <a:rPr lang="en-US" dirty="0" smtClean="0"/>
              <a:t>&lt;</a:t>
            </a:r>
            <a:r>
              <a:rPr lang="en-US" dirty="0" err="1" smtClean="0"/>
              <a:t>param</a:t>
            </a:r>
            <a:r>
              <a:rPr lang="en-US" dirty="0" smtClean="0"/>
              <a:t> name="column"&gt;COLUMN_NAME&lt;/</a:t>
            </a:r>
            <a:r>
              <a:rPr lang="en-US" dirty="0" err="1" smtClean="0"/>
              <a:t>param</a:t>
            </a:r>
            <a:r>
              <a:rPr lang="en-US" dirty="0" smtClean="0"/>
              <a:t>&gt;</a:t>
            </a:r>
            <a:br>
              <a:rPr lang="en-US" dirty="0" smtClean="0"/>
            </a:br>
            <a:r>
              <a:rPr lang="en-US" dirty="0" smtClean="0"/>
              <a:t>&lt;</a:t>
            </a:r>
            <a:r>
              <a:rPr lang="en-US" dirty="0" err="1" smtClean="0"/>
              <a:t>param</a:t>
            </a:r>
            <a:r>
              <a:rPr lang="en-US" dirty="0" smtClean="0"/>
              <a:t> name="max to"&gt;500&lt;/</a:t>
            </a:r>
            <a:r>
              <a:rPr lang="en-US" dirty="0" err="1" smtClean="0"/>
              <a:t>param</a:t>
            </a:r>
            <a:r>
              <a:rPr lang="en-US" dirty="0" smtClean="0"/>
              <a:t>&gt;</a:t>
            </a:r>
            <a:br>
              <a:rPr lang="en-US" dirty="0" smtClean="0"/>
            </a:br>
            <a:r>
              <a:rPr lang="en-US" dirty="0" smtClean="0"/>
              <a:t>&lt;/generator&gt;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tag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native</a:t>
            </a:r>
          </a:p>
          <a:p>
            <a:r>
              <a:rPr lang="en-US" dirty="0" smtClean="0"/>
              <a:t>when we use this generator class, it first checks whether the database supports identify or not, if not checks for sequence and if not, then </a:t>
            </a:r>
            <a:r>
              <a:rPr lang="en-US" dirty="0" err="1" smtClean="0"/>
              <a:t>hilo</a:t>
            </a:r>
            <a:r>
              <a:rPr lang="en-US" dirty="0" smtClean="0"/>
              <a:t> will be used finally the order will be..</a:t>
            </a:r>
          </a:p>
          <a:p>
            <a:pPr lvl="1"/>
            <a:r>
              <a:rPr lang="en-US" dirty="0" smtClean="0"/>
              <a:t>identify</a:t>
            </a:r>
          </a:p>
          <a:p>
            <a:pPr lvl="1"/>
            <a:r>
              <a:rPr lang="en-US" dirty="0" smtClean="0"/>
              <a:t>sequence</a:t>
            </a:r>
          </a:p>
          <a:p>
            <a:pPr lvl="1"/>
            <a:r>
              <a:rPr lang="en-US" dirty="0" err="1" smtClean="0"/>
              <a:t>hilo</a:t>
            </a:r>
            <a:endParaRPr lang="en-US" dirty="0" smtClean="0"/>
          </a:p>
          <a:p>
            <a:r>
              <a:rPr lang="en-US" dirty="0" smtClean="0"/>
              <a:t>For example, if we are connecting with oracle, if we use generator class as native then it is equal to the generator class sequence.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75222"/>
            <a:ext cx="8229600" cy="944562"/>
          </a:xfrm>
        </p:spPr>
        <p:txBody>
          <a:bodyPr>
            <a:normAutofit fontScale="90000"/>
          </a:bodyPr>
          <a:lstStyle/>
          <a:p>
            <a:r>
              <a:rPr lang="en-US" b="1" dirty="0" smtClean="0"/>
              <a:t>Importance Of Wrapper And Primitive Types In Hibernate</a:t>
            </a:r>
            <a:br>
              <a:rPr lang="en-US" b="1" dirty="0" smtClean="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The main advantages of wrapper types over primitives in the hibernates, will see with an example</a:t>
            </a:r>
          </a:p>
          <a:p>
            <a:r>
              <a:rPr lang="en-US" dirty="0" smtClean="0"/>
              <a:t>Files required to execute this program..</a:t>
            </a:r>
          </a:p>
          <a:p>
            <a:pPr lvl="1"/>
            <a:r>
              <a:rPr lang="en-US" dirty="0" smtClean="0"/>
              <a:t>Product.java (My POJO class)</a:t>
            </a:r>
          </a:p>
          <a:p>
            <a:pPr lvl="1"/>
            <a:r>
              <a:rPr lang="en-US" dirty="0" err="1" smtClean="0"/>
              <a:t>Product.hbm.xml</a:t>
            </a:r>
            <a:r>
              <a:rPr lang="en-US" dirty="0" smtClean="0"/>
              <a:t>  (Xml mapping file )</a:t>
            </a:r>
          </a:p>
          <a:p>
            <a:pPr lvl="1"/>
            <a:r>
              <a:rPr lang="en-US" dirty="0" err="1" smtClean="0"/>
              <a:t>hibernate.cfg.xml</a:t>
            </a:r>
            <a:r>
              <a:rPr lang="en-US" dirty="0" smtClean="0"/>
              <a:t>  (Xml configuration file)</a:t>
            </a:r>
          </a:p>
          <a:p>
            <a:pPr lvl="1"/>
            <a:r>
              <a:rPr lang="en-US" dirty="0" smtClean="0"/>
              <a:t>ClientProgram.java (java file to write our hibernate logic)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410"/>
            <a:ext cx="8229600" cy="1143000"/>
          </a:xfrm>
        </p:spPr>
        <p:txBody>
          <a:bodyPr>
            <a:normAutofit fontScale="90000"/>
          </a:bodyPr>
          <a:lstStyle/>
          <a:p>
            <a:r>
              <a:rPr lang="en-US" b="1" dirty="0" smtClean="0"/>
              <a:t>Importance Of Wrapper And Primitive</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smtClean="0">
                <a:solidFill>
                  <a:srgbClr val="FF0000"/>
                </a:solidFill>
              </a:rPr>
              <a:t>Product.java</a:t>
            </a:r>
          </a:p>
          <a:p>
            <a:r>
              <a:rPr lang="en-US" dirty="0" smtClean="0"/>
              <a:t>public class Product {</a:t>
            </a:r>
          </a:p>
          <a:p>
            <a:r>
              <a:rPr lang="en-US" dirty="0" smtClean="0"/>
              <a:t>     private </a:t>
            </a:r>
            <a:r>
              <a:rPr lang="en-US" dirty="0" err="1" smtClean="0"/>
              <a:t>int</a:t>
            </a:r>
            <a:r>
              <a:rPr lang="en-US" dirty="0" smtClean="0"/>
              <a:t> </a:t>
            </a:r>
            <a:r>
              <a:rPr lang="en-US" dirty="0" err="1" smtClean="0"/>
              <a:t>productId</a:t>
            </a:r>
            <a:r>
              <a:rPr lang="en-US" dirty="0" smtClean="0"/>
              <a:t>;</a:t>
            </a:r>
          </a:p>
          <a:p>
            <a:r>
              <a:rPr lang="en-US" dirty="0" smtClean="0"/>
              <a:t>    private String </a:t>
            </a:r>
            <a:r>
              <a:rPr lang="en-US" dirty="0" err="1" smtClean="0"/>
              <a:t>proName</a:t>
            </a:r>
            <a:r>
              <a:rPr lang="en-US" dirty="0" smtClean="0"/>
              <a:t>;</a:t>
            </a:r>
          </a:p>
          <a:p>
            <a:r>
              <a:rPr lang="en-US" dirty="0" smtClean="0"/>
              <a:t>    private double price;</a:t>
            </a:r>
          </a:p>
          <a:p>
            <a:pPr lvl="2">
              <a:buNone/>
            </a:pPr>
            <a:r>
              <a:rPr lang="en-US" dirty="0" smtClean="0"/>
              <a:t>public void </a:t>
            </a:r>
            <a:r>
              <a:rPr lang="en-US" dirty="0" err="1" smtClean="0"/>
              <a:t>setPrice</a:t>
            </a:r>
            <a:r>
              <a:rPr lang="en-US" dirty="0" smtClean="0"/>
              <a:t>(double price)</a:t>
            </a:r>
          </a:p>
          <a:p>
            <a:pPr lvl="2">
              <a:buNone/>
            </a:pPr>
            <a:r>
              <a:rPr lang="en-US" dirty="0" smtClean="0"/>
              <a:t>    {</a:t>
            </a:r>
          </a:p>
          <a:p>
            <a:pPr lvl="2">
              <a:buNone/>
            </a:pPr>
            <a:r>
              <a:rPr lang="en-US" dirty="0" smtClean="0"/>
              <a:t>        </a:t>
            </a:r>
            <a:r>
              <a:rPr lang="en-US" dirty="0" err="1" smtClean="0"/>
              <a:t>this.price</a:t>
            </a:r>
            <a:r>
              <a:rPr lang="en-US" dirty="0" smtClean="0"/>
              <a:t> = price;</a:t>
            </a:r>
          </a:p>
          <a:p>
            <a:pPr lvl="2">
              <a:buNone/>
            </a:pPr>
            <a:r>
              <a:rPr lang="en-US" dirty="0" smtClean="0"/>
              <a:t>    }</a:t>
            </a:r>
          </a:p>
          <a:p>
            <a:pPr lvl="2">
              <a:buNone/>
            </a:pPr>
            <a:r>
              <a:rPr lang="en-US" dirty="0" smtClean="0"/>
              <a:t>    public double </a:t>
            </a:r>
            <a:r>
              <a:rPr lang="en-US" dirty="0" err="1" smtClean="0"/>
              <a:t>getPrice</a:t>
            </a:r>
            <a:r>
              <a:rPr lang="en-US" dirty="0" smtClean="0"/>
              <a:t>()</a:t>
            </a:r>
          </a:p>
          <a:p>
            <a:pPr lvl="2">
              <a:buNone/>
            </a:pPr>
            <a:r>
              <a:rPr lang="en-US" dirty="0" smtClean="0"/>
              <a:t>    {</a:t>
            </a:r>
          </a:p>
          <a:p>
            <a:pPr lvl="2">
              <a:buNone/>
            </a:pPr>
            <a:r>
              <a:rPr lang="en-US" dirty="0" smtClean="0"/>
              <a:t>        return price;</a:t>
            </a:r>
          </a:p>
          <a:p>
            <a:pPr lvl="2">
              <a:buNone/>
            </a:pPr>
            <a:r>
              <a:rPr lang="en-US" dirty="0" smtClean="0"/>
              <a:t>    }</a:t>
            </a:r>
          </a:p>
          <a:p>
            <a:pPr lvl="2">
              <a:buNone/>
            </a:pPr>
            <a:r>
              <a:rPr lang="en-US" dirty="0" smtClean="0"/>
              <a:t>…………….</a:t>
            </a:r>
          </a:p>
          <a:p>
            <a:pPr lvl="2">
              <a:buNone/>
            </a:pP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34"/>
            <a:ext cx="8229600" cy="1143000"/>
          </a:xfrm>
        </p:spPr>
        <p:txBody>
          <a:bodyPr>
            <a:normAutofit fontScale="90000"/>
          </a:bodyPr>
          <a:lstStyle/>
          <a:p>
            <a:r>
              <a:rPr lang="en-US" b="1" dirty="0" smtClean="0"/>
              <a:t>Importance Of Wrapper And Primitive</a:t>
            </a:r>
            <a:endParaRPr lang="en-US" dirty="0"/>
          </a:p>
        </p:txBody>
      </p:sp>
      <p:sp>
        <p:nvSpPr>
          <p:cNvPr id="3" name="Content Placeholder 2"/>
          <p:cNvSpPr>
            <a:spLocks noGrp="1"/>
          </p:cNvSpPr>
          <p:nvPr>
            <p:ph idx="1"/>
          </p:nvPr>
        </p:nvSpPr>
        <p:spPr>
          <a:xfrm>
            <a:off x="457200" y="914400"/>
            <a:ext cx="8229600" cy="5562600"/>
          </a:xfrm>
        </p:spPr>
        <p:txBody>
          <a:bodyPr>
            <a:normAutofit fontScale="25000" lnSpcReduction="20000"/>
          </a:bodyPr>
          <a:lstStyle/>
          <a:p>
            <a:r>
              <a:rPr lang="en-US" sz="7200" dirty="0" smtClean="0">
                <a:solidFill>
                  <a:srgbClr val="FF0000"/>
                </a:solidFill>
              </a:rPr>
              <a:t>ClientProgram.java</a:t>
            </a:r>
            <a:r>
              <a:rPr lang="en-US" sz="5600" dirty="0" smtClean="0"/>
              <a:t> </a:t>
            </a:r>
          </a:p>
          <a:p>
            <a:r>
              <a:rPr lang="en-US" sz="5600" dirty="0" smtClean="0"/>
              <a:t> public static void main(String[] </a:t>
            </a:r>
            <a:r>
              <a:rPr lang="en-US" sz="5600" dirty="0" err="1" smtClean="0"/>
              <a:t>args</a:t>
            </a:r>
            <a:r>
              <a:rPr lang="en-US" sz="5600" dirty="0" smtClean="0"/>
              <a:t>)</a:t>
            </a:r>
          </a:p>
          <a:p>
            <a:r>
              <a:rPr lang="en-US" sz="5600" dirty="0" smtClean="0"/>
              <a:t>    {</a:t>
            </a:r>
          </a:p>
          <a:p>
            <a:r>
              <a:rPr lang="en-US" sz="5600" dirty="0" smtClean="0"/>
              <a:t> </a:t>
            </a:r>
          </a:p>
          <a:p>
            <a:r>
              <a:rPr lang="en-US" sz="5600" dirty="0" smtClean="0"/>
              <a:t>        Configuration </a:t>
            </a:r>
            <a:r>
              <a:rPr lang="en-US" sz="5600" dirty="0" err="1" smtClean="0"/>
              <a:t>cfg</a:t>
            </a:r>
            <a:r>
              <a:rPr lang="en-US" sz="5600" dirty="0" smtClean="0"/>
              <a:t> = new Configuration();</a:t>
            </a:r>
          </a:p>
          <a:p>
            <a:r>
              <a:rPr lang="en-US" sz="5600" dirty="0" smtClean="0"/>
              <a:t>        </a:t>
            </a:r>
            <a:r>
              <a:rPr lang="en-US" sz="5600" dirty="0" err="1" smtClean="0"/>
              <a:t>cfg.configure</a:t>
            </a:r>
            <a:r>
              <a:rPr lang="en-US" sz="5600" dirty="0" smtClean="0"/>
              <a:t>("</a:t>
            </a:r>
            <a:r>
              <a:rPr lang="en-US" sz="5600" dirty="0" err="1" smtClean="0"/>
              <a:t>hibernate.cfg.xml</a:t>
            </a:r>
            <a:r>
              <a:rPr lang="en-US" sz="5600" dirty="0" smtClean="0"/>
              <a:t>"); </a:t>
            </a:r>
          </a:p>
          <a:p>
            <a:r>
              <a:rPr lang="en-US" sz="5600" dirty="0" smtClean="0"/>
              <a:t> </a:t>
            </a:r>
          </a:p>
          <a:p>
            <a:r>
              <a:rPr lang="en-US" sz="5600" dirty="0" smtClean="0"/>
              <a:t>        </a:t>
            </a:r>
            <a:r>
              <a:rPr lang="en-US" sz="5600" dirty="0" err="1" smtClean="0"/>
              <a:t>SessionFactory</a:t>
            </a:r>
            <a:r>
              <a:rPr lang="en-US" sz="5600" dirty="0" smtClean="0"/>
              <a:t> factory = </a:t>
            </a:r>
            <a:r>
              <a:rPr lang="en-US" sz="5600" dirty="0" err="1" smtClean="0"/>
              <a:t>cfg.buildSessionFactory</a:t>
            </a:r>
            <a:r>
              <a:rPr lang="en-US" sz="5600" dirty="0" smtClean="0"/>
              <a:t>();</a:t>
            </a:r>
          </a:p>
          <a:p>
            <a:r>
              <a:rPr lang="en-US" sz="5600" dirty="0" smtClean="0"/>
              <a:t>        Session </a:t>
            </a:r>
            <a:r>
              <a:rPr lang="en-US" sz="5600" dirty="0" err="1" smtClean="0"/>
              <a:t>session</a:t>
            </a:r>
            <a:r>
              <a:rPr lang="en-US" sz="5600" dirty="0" smtClean="0"/>
              <a:t> = </a:t>
            </a:r>
            <a:r>
              <a:rPr lang="en-US" sz="5600" dirty="0" err="1" smtClean="0"/>
              <a:t>factory.openSession</a:t>
            </a:r>
            <a:r>
              <a:rPr lang="en-US" sz="5600" dirty="0" smtClean="0"/>
              <a:t>();</a:t>
            </a:r>
          </a:p>
          <a:p>
            <a:r>
              <a:rPr lang="en-US" sz="5600" dirty="0" smtClean="0"/>
              <a:t>        Product p=new Product(); </a:t>
            </a:r>
          </a:p>
          <a:p>
            <a:r>
              <a:rPr lang="en-US" sz="5600" dirty="0" smtClean="0"/>
              <a:t> </a:t>
            </a:r>
          </a:p>
          <a:p>
            <a:r>
              <a:rPr lang="en-US" sz="5600" dirty="0" smtClean="0"/>
              <a:t>        </a:t>
            </a:r>
            <a:r>
              <a:rPr lang="en-US" sz="5600" dirty="0" err="1" smtClean="0"/>
              <a:t>p.setProductId</a:t>
            </a:r>
            <a:r>
              <a:rPr lang="en-US" sz="5600" dirty="0" smtClean="0"/>
              <a:t>(105);</a:t>
            </a:r>
          </a:p>
          <a:p>
            <a:r>
              <a:rPr lang="en-US" sz="5600" dirty="0" smtClean="0"/>
              <a:t>        </a:t>
            </a:r>
            <a:r>
              <a:rPr lang="en-US" sz="5600" dirty="0" err="1" smtClean="0"/>
              <a:t>p.setProName</a:t>
            </a:r>
            <a:r>
              <a:rPr lang="en-US" sz="5600" dirty="0" smtClean="0"/>
              <a:t>("watch");</a:t>
            </a:r>
          </a:p>
          <a:p>
            <a:r>
              <a:rPr lang="en-US" sz="5600" dirty="0" smtClean="0"/>
              <a:t>      </a:t>
            </a:r>
            <a:r>
              <a:rPr lang="en-US" sz="5600" dirty="0" smtClean="0">
                <a:solidFill>
                  <a:srgbClr val="FF0000"/>
                </a:solidFill>
              </a:rPr>
              <a:t>  //</a:t>
            </a:r>
            <a:r>
              <a:rPr lang="en-US" sz="5600" dirty="0" err="1" smtClean="0">
                <a:solidFill>
                  <a:srgbClr val="FF0000"/>
                </a:solidFill>
              </a:rPr>
              <a:t>p.setPrice</a:t>
            </a:r>
            <a:r>
              <a:rPr lang="en-US" sz="5600" dirty="0" smtClean="0">
                <a:solidFill>
                  <a:srgbClr val="FF0000"/>
                </a:solidFill>
              </a:rPr>
              <a:t>(35000);       see am not setting any value to Price</a:t>
            </a:r>
          </a:p>
          <a:p>
            <a:r>
              <a:rPr lang="en-US" sz="5600" dirty="0" smtClean="0"/>
              <a:t> </a:t>
            </a:r>
          </a:p>
          <a:p>
            <a:r>
              <a:rPr lang="en-US" sz="5600" dirty="0" smtClean="0"/>
              <a:t>        Transaction </a:t>
            </a:r>
            <a:r>
              <a:rPr lang="en-US" sz="5600" dirty="0" err="1" smtClean="0"/>
              <a:t>tx</a:t>
            </a:r>
            <a:r>
              <a:rPr lang="en-US" sz="5600" dirty="0" smtClean="0"/>
              <a:t> = </a:t>
            </a:r>
            <a:r>
              <a:rPr lang="en-US" sz="5600" dirty="0" err="1" smtClean="0"/>
              <a:t>session.beginTransaction</a:t>
            </a:r>
            <a:r>
              <a:rPr lang="en-US" sz="5600" dirty="0" smtClean="0"/>
              <a:t>();</a:t>
            </a:r>
          </a:p>
          <a:p>
            <a:r>
              <a:rPr lang="en-US" sz="5600" dirty="0" smtClean="0"/>
              <a:t>        </a:t>
            </a:r>
            <a:r>
              <a:rPr lang="en-US" sz="5600" dirty="0" err="1" smtClean="0"/>
              <a:t>session.save</a:t>
            </a:r>
            <a:r>
              <a:rPr lang="en-US" sz="5600" dirty="0" smtClean="0"/>
              <a:t>(p);</a:t>
            </a:r>
          </a:p>
          <a:p>
            <a:r>
              <a:rPr lang="en-US" sz="5600" dirty="0" smtClean="0"/>
              <a:t>        </a:t>
            </a:r>
            <a:r>
              <a:rPr lang="en-US" sz="5600" dirty="0" err="1" smtClean="0"/>
              <a:t>System.out.println</a:t>
            </a:r>
            <a:r>
              <a:rPr lang="en-US" sz="5600" dirty="0" smtClean="0"/>
              <a:t>("Object saved successfully.....!!");</a:t>
            </a:r>
          </a:p>
          <a:p>
            <a:r>
              <a:rPr lang="en-US" sz="5600" dirty="0" smtClean="0"/>
              <a:t>        </a:t>
            </a:r>
            <a:r>
              <a:rPr lang="en-US" sz="5600" dirty="0" err="1" smtClean="0"/>
              <a:t>tx.commit</a:t>
            </a:r>
            <a:r>
              <a:rPr lang="en-US" sz="5600" dirty="0" smtClean="0"/>
              <a:t>();</a:t>
            </a:r>
          </a:p>
          <a:p>
            <a:r>
              <a:rPr lang="en-US" sz="5600" dirty="0" smtClean="0"/>
              <a:t>        </a:t>
            </a:r>
            <a:r>
              <a:rPr lang="en-US" sz="5600" dirty="0" err="1" smtClean="0"/>
              <a:t>session.close</a:t>
            </a:r>
            <a:r>
              <a:rPr lang="en-US" sz="5600" dirty="0" smtClean="0"/>
              <a:t>();</a:t>
            </a:r>
          </a:p>
          <a:p>
            <a:r>
              <a:rPr lang="en-US" sz="5600" dirty="0" smtClean="0"/>
              <a:t>        </a:t>
            </a:r>
            <a:r>
              <a:rPr lang="en-US" sz="5600" dirty="0" err="1" smtClean="0"/>
              <a:t>factory.close</a:t>
            </a:r>
            <a:r>
              <a:rPr lang="en-US" sz="5600" dirty="0" smtClean="0"/>
              <a:t>();</a:t>
            </a:r>
          </a:p>
          <a:p>
            <a:r>
              <a:rPr lang="en-US" sz="5600" dirty="0" smtClean="0"/>
              <a:t>    }</a:t>
            </a:r>
          </a:p>
          <a:p>
            <a:endParaRPr lang="en-US" dirty="0" smtClean="0"/>
          </a:p>
          <a:p>
            <a:r>
              <a:rPr lang="en-US" sz="5500" dirty="0" smtClean="0">
                <a:solidFill>
                  <a:srgbClr val="FF0000"/>
                </a:solidFill>
              </a:rPr>
              <a:t>But once you execute this program in the database it will saves the price as </a:t>
            </a:r>
            <a:r>
              <a:rPr lang="en-US" sz="9600" dirty="0" smtClean="0">
                <a:solidFill>
                  <a:srgbClr val="FF0000"/>
                </a:solidFill>
              </a:rPr>
              <a:t>0</a:t>
            </a:r>
            <a:r>
              <a:rPr lang="en-US" sz="5500" dirty="0" smtClean="0">
                <a:solidFill>
                  <a:srgbClr val="FF0000"/>
                </a:solidFill>
              </a:rPr>
              <a:t>(zero), so misunderstanding of data will happen like watch price is </a:t>
            </a:r>
            <a:r>
              <a:rPr lang="en-US" sz="7200" dirty="0" smtClean="0">
                <a:solidFill>
                  <a:srgbClr val="FF0000"/>
                </a:solidFill>
              </a:rPr>
              <a:t>zero</a:t>
            </a:r>
            <a:endParaRPr lang="en-US" sz="5500" dirty="0" smtClean="0">
              <a:solidFill>
                <a:srgbClr val="FF0000"/>
              </a:solidFill>
            </a:endParaRPr>
          </a:p>
          <a:p>
            <a:endParaRPr lang="en-US" dirty="0"/>
          </a:p>
        </p:txBody>
      </p:sp>
      <p:sp>
        <p:nvSpPr>
          <p:cNvPr id="2050" name="AutoShape 2" descr="http://www.java4s.com/wp-content/themes/strPro4Tut/java4s/bg00000.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4"/>
            <a:ext cx="8229600" cy="1143000"/>
          </a:xfrm>
        </p:spPr>
        <p:txBody>
          <a:bodyPr>
            <a:normAutofit fontScale="90000"/>
          </a:bodyPr>
          <a:lstStyle/>
          <a:p>
            <a:r>
              <a:rPr lang="en-US" b="1" dirty="0" smtClean="0"/>
              <a:t>Importance Of Wrapper And Primitive</a:t>
            </a:r>
            <a:endParaRPr lang="en-US" dirty="0"/>
          </a:p>
        </p:txBody>
      </p:sp>
      <p:sp>
        <p:nvSpPr>
          <p:cNvPr id="3" name="Content Placeholder 2"/>
          <p:cNvSpPr>
            <a:spLocks noGrp="1"/>
          </p:cNvSpPr>
          <p:nvPr>
            <p:ph idx="1"/>
          </p:nvPr>
        </p:nvSpPr>
        <p:spPr>
          <a:xfrm>
            <a:off x="457200" y="990600"/>
            <a:ext cx="8229600" cy="5135563"/>
          </a:xfrm>
        </p:spPr>
        <p:txBody>
          <a:bodyPr>
            <a:normAutofit fontScale="47500" lnSpcReduction="20000"/>
          </a:bodyPr>
          <a:lstStyle/>
          <a:p>
            <a:r>
              <a:rPr lang="en-US" dirty="0" smtClean="0"/>
              <a:t>public class Product{</a:t>
            </a:r>
          </a:p>
          <a:p>
            <a:r>
              <a:rPr lang="en-US" dirty="0" smtClean="0"/>
              <a:t>      Integer </a:t>
            </a:r>
            <a:r>
              <a:rPr lang="en-US" dirty="0" err="1" smtClean="0"/>
              <a:t>productId</a:t>
            </a:r>
            <a:r>
              <a:rPr lang="en-US" dirty="0" smtClean="0"/>
              <a:t>;</a:t>
            </a:r>
          </a:p>
          <a:p>
            <a:r>
              <a:rPr lang="en-US" dirty="0" smtClean="0"/>
              <a:t>      String </a:t>
            </a:r>
            <a:r>
              <a:rPr lang="en-US" dirty="0" err="1" smtClean="0"/>
              <a:t>proName</a:t>
            </a:r>
            <a:r>
              <a:rPr lang="en-US" dirty="0" smtClean="0"/>
              <a:t>;</a:t>
            </a:r>
          </a:p>
          <a:p>
            <a:r>
              <a:rPr lang="en-US" dirty="0" smtClean="0"/>
              <a:t>      Integer price;</a:t>
            </a:r>
          </a:p>
          <a:p>
            <a:r>
              <a:rPr lang="en-US" dirty="0" smtClean="0"/>
              <a:t> public Integer </a:t>
            </a:r>
            <a:r>
              <a:rPr lang="en-US" dirty="0" err="1" smtClean="0"/>
              <a:t>getProductId</a:t>
            </a:r>
            <a:r>
              <a:rPr lang="en-US" dirty="0" smtClean="0"/>
              <a:t>() {</a:t>
            </a:r>
          </a:p>
          <a:p>
            <a:r>
              <a:rPr lang="en-US" dirty="0" smtClean="0"/>
              <a:t>        return </a:t>
            </a:r>
            <a:r>
              <a:rPr lang="en-US" dirty="0" err="1" smtClean="0"/>
              <a:t>productId</a:t>
            </a:r>
            <a:r>
              <a:rPr lang="en-US" dirty="0" smtClean="0"/>
              <a:t>;</a:t>
            </a:r>
          </a:p>
          <a:p>
            <a:r>
              <a:rPr lang="en-US" dirty="0" smtClean="0"/>
              <a:t>    }</a:t>
            </a:r>
          </a:p>
          <a:p>
            <a:r>
              <a:rPr lang="en-US" dirty="0" smtClean="0"/>
              <a:t>    public void </a:t>
            </a:r>
            <a:r>
              <a:rPr lang="en-US" dirty="0" err="1" smtClean="0"/>
              <a:t>setProductId</a:t>
            </a:r>
            <a:r>
              <a:rPr lang="en-US" dirty="0" smtClean="0"/>
              <a:t>(Integer </a:t>
            </a:r>
            <a:r>
              <a:rPr lang="en-US" dirty="0" err="1" smtClean="0"/>
              <a:t>productId</a:t>
            </a:r>
            <a:r>
              <a:rPr lang="en-US" dirty="0" smtClean="0"/>
              <a:t>) {</a:t>
            </a:r>
          </a:p>
          <a:p>
            <a:r>
              <a:rPr lang="en-US" dirty="0" smtClean="0"/>
              <a:t>        </a:t>
            </a:r>
            <a:r>
              <a:rPr lang="en-US" dirty="0" err="1" smtClean="0"/>
              <a:t>this.productId</a:t>
            </a:r>
            <a:r>
              <a:rPr lang="en-US" dirty="0" smtClean="0"/>
              <a:t> = </a:t>
            </a:r>
            <a:r>
              <a:rPr lang="en-US" dirty="0" err="1" smtClean="0"/>
              <a:t>productId</a:t>
            </a:r>
            <a:r>
              <a:rPr lang="en-US" dirty="0" smtClean="0"/>
              <a:t>;</a:t>
            </a:r>
          </a:p>
          <a:p>
            <a:r>
              <a:rPr lang="en-US" dirty="0" smtClean="0"/>
              <a:t>    }</a:t>
            </a:r>
          </a:p>
          <a:p>
            <a:r>
              <a:rPr lang="en-US" dirty="0" smtClean="0"/>
              <a:t>    public String </a:t>
            </a:r>
            <a:r>
              <a:rPr lang="en-US" dirty="0" err="1" smtClean="0"/>
              <a:t>getProName</a:t>
            </a:r>
            <a:r>
              <a:rPr lang="en-US" dirty="0" smtClean="0"/>
              <a:t>() {</a:t>
            </a:r>
          </a:p>
          <a:p>
            <a:r>
              <a:rPr lang="en-US" dirty="0" smtClean="0"/>
              <a:t>        return </a:t>
            </a:r>
            <a:r>
              <a:rPr lang="en-US" dirty="0" err="1" smtClean="0"/>
              <a:t>proName</a:t>
            </a:r>
            <a:r>
              <a:rPr lang="en-US" dirty="0" smtClean="0"/>
              <a:t>;</a:t>
            </a:r>
          </a:p>
          <a:p>
            <a:r>
              <a:rPr lang="en-US" dirty="0" smtClean="0"/>
              <a:t>    }</a:t>
            </a:r>
          </a:p>
          <a:p>
            <a:r>
              <a:rPr lang="en-US" dirty="0" smtClean="0"/>
              <a:t>---------------------</a:t>
            </a:r>
          </a:p>
          <a:p>
            <a:r>
              <a:rPr lang="en-US" dirty="0" smtClean="0"/>
              <a:t>---------------------</a:t>
            </a:r>
          </a:p>
          <a:p>
            <a:endParaRPr lang="en-US" dirty="0" smtClean="0"/>
          </a:p>
          <a:p>
            <a:endParaRPr lang="en-US" dirty="0" smtClean="0"/>
          </a:p>
          <a:p>
            <a:endParaRPr lang="en-US" dirty="0" smtClean="0"/>
          </a:p>
          <a:p>
            <a:r>
              <a:rPr lang="en-US" dirty="0" smtClean="0">
                <a:solidFill>
                  <a:srgbClr val="FF0000"/>
                </a:solidFill>
              </a:rPr>
              <a:t>See in this case if we forget to write the setter for the price, in the database its not inserting any thing [ actually it has to insert </a:t>
            </a:r>
            <a:r>
              <a:rPr lang="en-US" sz="3800" dirty="0" smtClean="0">
                <a:solidFill>
                  <a:schemeClr val="bg2">
                    <a:lumMod val="10000"/>
                  </a:schemeClr>
                </a:solidFill>
              </a:rPr>
              <a:t>NULL value</a:t>
            </a:r>
            <a:r>
              <a:rPr lang="en-US" dirty="0" smtClean="0">
                <a:solidFill>
                  <a:srgbClr val="FF0000"/>
                </a:solidFill>
              </a:rPr>
              <a:t>, as of now leave it ],  no way of data misunderstanding.</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Composite primary keys means having more than one primary key.</a:t>
            </a:r>
          </a:p>
          <a:p>
            <a:r>
              <a:rPr lang="en-US" dirty="0" smtClean="0"/>
              <a:t>If the table has a primary key then in the hibernate mapping file we need to configure that column by using &lt;id /&gt; element right..!</a:t>
            </a:r>
          </a:p>
          <a:p>
            <a:r>
              <a:rPr lang="en-US" dirty="0" smtClean="0"/>
              <a:t>Even though the database table doesn’t have any primary key, we must configure one column as id (one primary key is must)</a:t>
            </a:r>
          </a:p>
          <a:p>
            <a:r>
              <a:rPr lang="en-US" dirty="0" smtClean="0"/>
              <a:t>If the database table has more than one column as primary key then we call it as composite primary key, so if the table has multiple primary key columns , in order to configure these primary key columns in the hibernate mapping file.</a:t>
            </a:r>
          </a:p>
          <a:p>
            <a:r>
              <a:rPr lang="en-US" dirty="0" smtClean="0"/>
              <a:t> we need to use one new element called </a:t>
            </a:r>
          </a:p>
          <a:p>
            <a:r>
              <a:rPr lang="en-US" b="1" dirty="0" smtClean="0"/>
              <a:t>&lt;composite-id</a:t>
            </a:r>
            <a:r>
              <a:rPr lang="en-US" dirty="0" smtClean="0"/>
              <a:t> …..&gt; </a:t>
            </a:r>
            <a:r>
              <a:rPr lang="en-US" b="1" dirty="0" smtClean="0"/>
              <a:t>&lt;/composite-id&gt;</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230"/>
            <a:ext cx="8229600" cy="868362"/>
          </a:xfrm>
        </p:spPr>
        <p:txBody>
          <a:bodyPr>
            <a:normAutofit fontScale="90000"/>
          </a:bodyPr>
          <a:lstStyle/>
          <a:p>
            <a:r>
              <a:rPr lang="en-US" b="1" dirty="0" smtClean="0"/>
              <a:t>Difference Between Merge() and Update()</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sz="2000" dirty="0" smtClean="0"/>
              <a:t>Both update() and merge() methods in hibernate are used to convert the object which is in detached state into persistence state.</a:t>
            </a:r>
          </a:p>
          <a:p>
            <a:r>
              <a:rPr lang="en-US" sz="2300" b="1" dirty="0" smtClean="0"/>
              <a:t>In clientprogram.java</a:t>
            </a:r>
          </a:p>
          <a:p>
            <a:r>
              <a:rPr lang="en-US" sz="2000" dirty="0" smtClean="0"/>
              <a:t>-----</a:t>
            </a:r>
          </a:p>
          <a:p>
            <a:r>
              <a:rPr lang="en-US" sz="2000" dirty="0" err="1" smtClean="0"/>
              <a:t>SessionFactory</a:t>
            </a:r>
            <a:r>
              <a:rPr lang="en-US" sz="2000" dirty="0" smtClean="0"/>
              <a:t> factory = </a:t>
            </a:r>
            <a:r>
              <a:rPr lang="en-US" sz="2000" dirty="0" err="1" smtClean="0"/>
              <a:t>cfg.buildSessionFactory</a:t>
            </a:r>
            <a:r>
              <a:rPr lang="en-US" sz="2000" dirty="0" smtClean="0"/>
              <a:t>();</a:t>
            </a:r>
          </a:p>
          <a:p>
            <a:r>
              <a:rPr lang="en-US" sz="2000" dirty="0" smtClean="0"/>
              <a:t>Session session1 = </a:t>
            </a:r>
            <a:r>
              <a:rPr lang="en-US" sz="2000" dirty="0" err="1" smtClean="0"/>
              <a:t>factory.openSession</a:t>
            </a:r>
            <a:r>
              <a:rPr lang="en-US" sz="2000" dirty="0" smtClean="0"/>
              <a:t>();</a:t>
            </a:r>
          </a:p>
          <a:p>
            <a:r>
              <a:rPr lang="en-US" sz="2000" dirty="0" smtClean="0"/>
              <a:t> </a:t>
            </a:r>
          </a:p>
          <a:p>
            <a:r>
              <a:rPr lang="en-US" sz="2000" dirty="0" smtClean="0"/>
              <a:t>Student s1 = null;</a:t>
            </a:r>
          </a:p>
          <a:p>
            <a:r>
              <a:rPr lang="en-US" sz="2000" dirty="0" smtClean="0"/>
              <a:t>Object o = session1.get(</a:t>
            </a:r>
            <a:r>
              <a:rPr lang="en-US" sz="2000" dirty="0" err="1" smtClean="0"/>
              <a:t>Student.class</a:t>
            </a:r>
            <a:r>
              <a:rPr lang="en-US" sz="2000" dirty="0" smtClean="0"/>
              <a:t>, new Integer(101));</a:t>
            </a:r>
          </a:p>
          <a:p>
            <a:r>
              <a:rPr lang="en-US" sz="2000" dirty="0" smtClean="0"/>
              <a:t>s1 = (Student)o;</a:t>
            </a:r>
          </a:p>
          <a:p>
            <a:r>
              <a:rPr lang="en-US" sz="2000" dirty="0" smtClean="0"/>
              <a:t>session1.close();</a:t>
            </a:r>
          </a:p>
          <a:p>
            <a:r>
              <a:rPr lang="en-US" sz="2000" dirty="0" smtClean="0"/>
              <a:t> </a:t>
            </a:r>
          </a:p>
          <a:p>
            <a:r>
              <a:rPr lang="en-US" sz="2000" dirty="0" smtClean="0"/>
              <a:t>s1.setMarks(97);</a:t>
            </a:r>
          </a:p>
          <a:p>
            <a:r>
              <a:rPr lang="en-US" sz="2000" dirty="0" smtClean="0"/>
              <a:t> </a:t>
            </a:r>
          </a:p>
          <a:p>
            <a:r>
              <a:rPr lang="en-US" sz="2000" dirty="0" smtClean="0"/>
              <a:t>Session session2 = </a:t>
            </a:r>
            <a:r>
              <a:rPr lang="en-US" sz="2000" dirty="0" err="1" smtClean="0"/>
              <a:t>factory.openSession</a:t>
            </a:r>
            <a:r>
              <a:rPr lang="en-US" sz="2000" dirty="0" smtClean="0"/>
              <a:t>();</a:t>
            </a:r>
          </a:p>
          <a:p>
            <a:r>
              <a:rPr lang="en-US" sz="2000" dirty="0" smtClean="0"/>
              <a:t>Student s2 = null;</a:t>
            </a:r>
          </a:p>
          <a:p>
            <a:r>
              <a:rPr lang="en-US" sz="2000" dirty="0" smtClean="0"/>
              <a:t>Object o1 = session2.get(</a:t>
            </a:r>
            <a:r>
              <a:rPr lang="en-US" sz="2000" dirty="0" err="1" smtClean="0"/>
              <a:t>Student.class</a:t>
            </a:r>
            <a:r>
              <a:rPr lang="en-US" sz="2000" dirty="0" smtClean="0"/>
              <a:t>, new Integer(101));</a:t>
            </a:r>
          </a:p>
          <a:p>
            <a:r>
              <a:rPr lang="en-US" sz="2000" dirty="0" smtClean="0"/>
              <a:t>s2 = (Student)o1;</a:t>
            </a:r>
          </a:p>
          <a:p>
            <a:r>
              <a:rPr lang="en-US" sz="2000" dirty="0" smtClean="0"/>
              <a:t>Transaction </a:t>
            </a:r>
            <a:r>
              <a:rPr lang="en-US" sz="2000" dirty="0" err="1" smtClean="0"/>
              <a:t>tx</a:t>
            </a:r>
            <a:r>
              <a:rPr lang="en-US" sz="2000" dirty="0" smtClean="0"/>
              <a:t>=session2.beginTransaction();</a:t>
            </a:r>
          </a:p>
          <a:p>
            <a:r>
              <a:rPr lang="en-US" sz="2000" dirty="0" smtClean="0"/>
              <a:t> </a:t>
            </a:r>
          </a:p>
          <a:p>
            <a:r>
              <a:rPr lang="en-US" sz="2000" dirty="0" smtClean="0">
                <a:solidFill>
                  <a:srgbClr val="FF0000"/>
                </a:solidFill>
              </a:rPr>
              <a:t>session2.merge(s1)</a:t>
            </a:r>
            <a:r>
              <a:rPr lang="en-US" sz="2000" dirty="0" smtClean="0"/>
              <a:t>;</a:t>
            </a:r>
          </a:p>
          <a:p>
            <a:endParaRPr lang="en-US" sz="2000" dirty="0" smtClean="0"/>
          </a:p>
          <a:p>
            <a:endParaRPr lang="en-US" sz="2000" dirty="0" smtClean="0"/>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282"/>
            <a:ext cx="8229600" cy="1143000"/>
          </a:xfrm>
        </p:spPr>
        <p:txBody>
          <a:bodyPr/>
          <a:lstStyle/>
          <a:p>
            <a:r>
              <a:rPr lang="en-US" dirty="0" smtClean="0"/>
              <a:t>Composite key</a:t>
            </a:r>
            <a:endParaRPr lang="en-US" dirty="0"/>
          </a:p>
        </p:txBody>
      </p:sp>
      <p:sp>
        <p:nvSpPr>
          <p:cNvPr id="3" name="Content Placeholder 2"/>
          <p:cNvSpPr>
            <a:spLocks noGrp="1"/>
          </p:cNvSpPr>
          <p:nvPr>
            <p:ph idx="1"/>
          </p:nvPr>
        </p:nvSpPr>
        <p:spPr>
          <a:xfrm>
            <a:off x="457200" y="762000"/>
            <a:ext cx="8229600" cy="5364163"/>
          </a:xfrm>
        </p:spPr>
        <p:txBody>
          <a:bodyPr>
            <a:normAutofit fontScale="62500" lnSpcReduction="20000"/>
          </a:bodyPr>
          <a:lstStyle/>
          <a:p>
            <a:r>
              <a:rPr lang="en-US" dirty="0" smtClean="0"/>
              <a:t>&lt;hibernate-mapping&gt;</a:t>
            </a:r>
          </a:p>
          <a:p>
            <a:r>
              <a:rPr lang="en-US" dirty="0" smtClean="0"/>
              <a:t>&lt;class name="</a:t>
            </a:r>
            <a:r>
              <a:rPr lang="en-US" dirty="0" err="1" smtClean="0"/>
              <a:t>str.Product</a:t>
            </a:r>
            <a:r>
              <a:rPr lang="en-US" dirty="0" smtClean="0"/>
              <a:t>" table="products"&gt;</a:t>
            </a:r>
          </a:p>
          <a:p>
            <a:r>
              <a:rPr lang="en-US" dirty="0" smtClean="0"/>
              <a:t> </a:t>
            </a:r>
            <a:r>
              <a:rPr lang="en-US" dirty="0" smtClean="0">
                <a:solidFill>
                  <a:srgbClr val="FF0000"/>
                </a:solidFill>
              </a:rPr>
              <a:t>&lt;composite-id&gt;</a:t>
            </a:r>
          </a:p>
          <a:p>
            <a:r>
              <a:rPr lang="en-US" dirty="0" smtClean="0"/>
              <a:t>&lt;key-property name="</a:t>
            </a:r>
            <a:r>
              <a:rPr lang="en-US" dirty="0" err="1" smtClean="0"/>
              <a:t>productId</a:t>
            </a:r>
            <a:r>
              <a:rPr lang="en-US" dirty="0" smtClean="0"/>
              <a:t>" column="</a:t>
            </a:r>
            <a:r>
              <a:rPr lang="en-US" dirty="0" err="1" smtClean="0"/>
              <a:t>pid</a:t>
            </a:r>
            <a:r>
              <a:rPr lang="en-US" dirty="0" smtClean="0"/>
              <a:t>"  /&gt;</a:t>
            </a:r>
          </a:p>
          <a:p>
            <a:r>
              <a:rPr lang="en-US" dirty="0" smtClean="0"/>
              <a:t>&lt;key-property name="</a:t>
            </a:r>
            <a:r>
              <a:rPr lang="en-US" dirty="0" err="1" smtClean="0"/>
              <a:t>proName</a:t>
            </a:r>
            <a:r>
              <a:rPr lang="en-US" dirty="0" smtClean="0"/>
              <a:t>" column="</a:t>
            </a:r>
            <a:r>
              <a:rPr lang="en-US" dirty="0" err="1" smtClean="0"/>
              <a:t>pname</a:t>
            </a:r>
            <a:r>
              <a:rPr lang="en-US" dirty="0" smtClean="0"/>
              <a:t>" length="10" /&gt;</a:t>
            </a:r>
          </a:p>
          <a:p>
            <a:r>
              <a:rPr lang="en-US" dirty="0" smtClean="0">
                <a:solidFill>
                  <a:srgbClr val="FF0000"/>
                </a:solidFill>
              </a:rPr>
              <a:t>&lt;/composite-id&gt;</a:t>
            </a:r>
          </a:p>
          <a:p>
            <a:r>
              <a:rPr lang="en-US" dirty="0" smtClean="0"/>
              <a:t> &lt;property name="price"/&gt;</a:t>
            </a:r>
          </a:p>
          <a:p>
            <a:r>
              <a:rPr lang="en-US" dirty="0" smtClean="0"/>
              <a:t> &lt;/class&gt;</a:t>
            </a:r>
          </a:p>
          <a:p>
            <a:r>
              <a:rPr lang="en-US" dirty="0" smtClean="0"/>
              <a:t>&lt;/hibernate-mapping&gt;</a:t>
            </a:r>
          </a:p>
          <a:p>
            <a:endParaRPr lang="en-US" dirty="0" smtClean="0"/>
          </a:p>
          <a:p>
            <a:r>
              <a:rPr lang="en-US" dirty="0" smtClean="0">
                <a:solidFill>
                  <a:srgbClr val="FF0000"/>
                </a:solidFill>
              </a:rPr>
              <a:t>But remember, if we want to use the composite primary keys we must implement our </a:t>
            </a:r>
            <a:r>
              <a:rPr lang="en-US" dirty="0" err="1" smtClean="0">
                <a:solidFill>
                  <a:srgbClr val="FF0000"/>
                </a:solidFill>
              </a:rPr>
              <a:t>pojo</a:t>
            </a:r>
            <a:r>
              <a:rPr lang="en-US" dirty="0" smtClean="0">
                <a:solidFill>
                  <a:srgbClr val="FF0000"/>
                </a:solidFill>
              </a:rPr>
              <a:t> class with </a:t>
            </a:r>
            <a:r>
              <a:rPr lang="en-US" sz="3400" b="1" dirty="0" err="1" smtClean="0">
                <a:solidFill>
                  <a:srgbClr val="FF0000"/>
                </a:solidFill>
              </a:rPr>
              <a:t>Serializable</a:t>
            </a:r>
            <a:r>
              <a:rPr lang="en-US" sz="3400" dirty="0" smtClean="0">
                <a:solidFill>
                  <a:srgbClr val="FF0000"/>
                </a:solidFill>
              </a:rPr>
              <a:t> interface</a:t>
            </a:r>
          </a:p>
          <a:p>
            <a:endParaRPr lang="en-US" sz="3400" dirty="0" smtClean="0">
              <a:solidFill>
                <a:srgbClr val="FF0000"/>
              </a:solidFill>
            </a:endParaRPr>
          </a:p>
          <a:p>
            <a:r>
              <a:rPr lang="en-US" dirty="0" smtClean="0"/>
              <a:t>public class </a:t>
            </a:r>
            <a:r>
              <a:rPr lang="en-US" dirty="0" err="1" smtClean="0"/>
              <a:t>productDTO</a:t>
            </a:r>
            <a:r>
              <a:rPr lang="en-US" dirty="0" smtClean="0"/>
              <a:t> implements </a:t>
            </a:r>
            <a:r>
              <a:rPr lang="en-US" dirty="0" err="1" smtClean="0"/>
              <a:t>java.io.Serializable</a:t>
            </a:r>
            <a:r>
              <a:rPr lang="en-US" dirty="0" smtClean="0"/>
              <a:t>{</a:t>
            </a:r>
          </a:p>
          <a:p>
            <a:r>
              <a:rPr lang="en-US" sz="3400" dirty="0" smtClean="0"/>
              <a:t>------------</a:t>
            </a:r>
          </a:p>
          <a:p>
            <a:r>
              <a:rPr lang="en-US" sz="3400" dirty="0" smtClean="0"/>
              <a:t>----------------</a:t>
            </a:r>
          </a:p>
          <a:p>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CD52BB-E583-443F-A7A1-2DC67456FC9A}" type="datetime1">
              <a:rPr lang="en-US"/>
              <a:pPr/>
              <a:t>23/01/2018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FF229-7309-4AE8-B7C0-94A1436CBF84}" type="slidenum">
              <a:rPr lang="en-US"/>
              <a:pPr/>
              <a:t>21</a:t>
            </a:fld>
            <a:endParaRPr lang="en-US"/>
          </a:p>
        </p:txBody>
      </p:sp>
      <p:sp>
        <p:nvSpPr>
          <p:cNvPr id="81922" name="Rectangle 2"/>
          <p:cNvSpPr>
            <a:spLocks noGrp="1" noChangeArrowheads="1"/>
          </p:cNvSpPr>
          <p:nvPr>
            <p:ph type="title"/>
          </p:nvPr>
        </p:nvSpPr>
        <p:spPr/>
        <p:txBody>
          <a:bodyPr/>
          <a:lstStyle/>
          <a:p>
            <a:r>
              <a:rPr lang="en-US" b="1">
                <a:latin typeface="Arial" charset="0"/>
              </a:rPr>
              <a:t>Optimizing Data Access</a:t>
            </a:r>
          </a:p>
        </p:txBody>
      </p:sp>
      <p:sp>
        <p:nvSpPr>
          <p:cNvPr id="81923" name="Rectangle 3"/>
          <p:cNvSpPr>
            <a:spLocks noGrp="1" noChangeArrowheads="1"/>
          </p:cNvSpPr>
          <p:nvPr>
            <p:ph type="body" idx="1"/>
          </p:nvPr>
        </p:nvSpPr>
        <p:spPr/>
        <p:txBody>
          <a:bodyPr/>
          <a:lstStyle/>
          <a:p>
            <a:pPr>
              <a:lnSpc>
                <a:spcPct val="90000"/>
              </a:lnSpc>
            </a:pPr>
            <a:r>
              <a:rPr lang="en-US" sz="2400"/>
              <a:t>Lazy Fetching</a:t>
            </a:r>
          </a:p>
          <a:p>
            <a:pPr lvl="1">
              <a:lnSpc>
                <a:spcPct val="90000"/>
              </a:lnSpc>
            </a:pPr>
            <a:r>
              <a:rPr lang="en-US" sz="2000"/>
              <a:t>&lt;set name="</a:t>
            </a:r>
            <a:r>
              <a:rPr lang="en-US" sz="2000">
                <a:solidFill>
                  <a:schemeClr val="folHlink"/>
                </a:solidFill>
              </a:rPr>
              <a:t>bids</a:t>
            </a:r>
            <a:r>
              <a:rPr lang="en-US" sz="2000"/>
              <a:t>" cascade="</a:t>
            </a:r>
            <a:r>
              <a:rPr lang="en-US" sz="2000">
                <a:solidFill>
                  <a:schemeClr val="folHlink"/>
                </a:solidFill>
              </a:rPr>
              <a:t>all</a:t>
            </a:r>
            <a:r>
              <a:rPr lang="en-US" sz="2000"/>
              <a:t>" lazy="</a:t>
            </a:r>
            <a:r>
              <a:rPr lang="en-US" sz="2000">
                <a:solidFill>
                  <a:schemeClr val="folHlink"/>
                </a:solidFill>
              </a:rPr>
              <a:t>true</a:t>
            </a:r>
            <a:r>
              <a:rPr lang="en-US" sz="2000"/>
              <a:t>"&gt;</a:t>
            </a:r>
          </a:p>
          <a:p>
            <a:pPr>
              <a:lnSpc>
                <a:spcPct val="90000"/>
              </a:lnSpc>
            </a:pPr>
            <a:endParaRPr lang="en-US" sz="2400"/>
          </a:p>
          <a:p>
            <a:pPr>
              <a:lnSpc>
                <a:spcPct val="90000"/>
              </a:lnSpc>
            </a:pPr>
            <a:r>
              <a:rPr lang="en-US" sz="2400"/>
              <a:t>Eager (Outer Join) Fetching</a:t>
            </a:r>
          </a:p>
          <a:p>
            <a:pPr lvl="1">
              <a:lnSpc>
                <a:spcPct val="90000"/>
              </a:lnSpc>
            </a:pPr>
            <a:r>
              <a:rPr lang="en-US" sz="2000"/>
              <a:t>&lt;set name="</a:t>
            </a:r>
            <a:r>
              <a:rPr lang="en-US" sz="2000">
                <a:solidFill>
                  <a:schemeClr val="folHlink"/>
                </a:solidFill>
              </a:rPr>
              <a:t>bids</a:t>
            </a:r>
            <a:r>
              <a:rPr lang="en-US" sz="2000"/>
              <a:t>" cascade="</a:t>
            </a:r>
            <a:r>
              <a:rPr lang="en-US" sz="2000">
                <a:solidFill>
                  <a:schemeClr val="folHlink"/>
                </a:solidFill>
              </a:rPr>
              <a:t>all</a:t>
            </a:r>
            <a:r>
              <a:rPr lang="en-US" sz="2000"/>
              <a:t>" fetch="</a:t>
            </a:r>
            <a:r>
              <a:rPr lang="en-US" sz="2000">
                <a:solidFill>
                  <a:schemeClr val="folHlink"/>
                </a:solidFill>
              </a:rPr>
              <a:t>join</a:t>
            </a:r>
            <a:r>
              <a:rPr lang="en-US" sz="2000"/>
              <a:t>"&gt;</a:t>
            </a:r>
          </a:p>
          <a:p>
            <a:pPr lvl="1">
              <a:lnSpc>
                <a:spcPct val="90000"/>
              </a:lnSpc>
            </a:pPr>
            <a:r>
              <a:rPr lang="en-US" sz="2000"/>
              <a:t>Allows a whole graph of objects connected by many-to-one, one-to-many, many-to-many and one-to-one associations to be retrieved in a single SQL SELECT </a:t>
            </a:r>
          </a:p>
          <a:p>
            <a:pPr>
              <a:lnSpc>
                <a:spcPct val="90000"/>
              </a:lnSpc>
            </a:pPr>
            <a:r>
              <a:rPr lang="en-US" sz="2400"/>
              <a:t>Batch Fetching</a:t>
            </a:r>
          </a:p>
          <a:p>
            <a:pPr lvl="1">
              <a:lnSpc>
                <a:spcPct val="90000"/>
              </a:lnSpc>
            </a:pPr>
            <a:r>
              <a:rPr lang="en-US" sz="2000"/>
              <a:t>Hibernate retrieves a batch of entity instances or collections in a single SELECT, by specifying a list of primary keys or foreign keys. </a:t>
            </a:r>
          </a:p>
          <a:p>
            <a:pPr>
              <a:lnSpc>
                <a:spcPct val="90000"/>
              </a:lnSpc>
              <a:buFont typeface="Wingdings" pitchFamily="2" charset="2"/>
              <a:buNone/>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17" dur="500"/>
                                        <p:tgtEl>
                                          <p:spTgt spid="819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23">
                                            <p:txEl>
                                              <p:pRg st="4" end="4"/>
                                            </p:txEl>
                                          </p:spTgt>
                                        </p:tgtEl>
                                        <p:attrNameLst>
                                          <p:attrName>style.visibility</p:attrName>
                                        </p:attrNameLst>
                                      </p:cBhvr>
                                      <p:to>
                                        <p:strVal val="visible"/>
                                      </p:to>
                                    </p:set>
                                    <p:animEffect transition="in" filter="blinds(horizontal)">
                                      <p:cBhvr>
                                        <p:cTn id="22" dur="500"/>
                                        <p:tgtEl>
                                          <p:spTgt spid="819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animEffect transition="in" filter="blinds(horizontal)">
                                      <p:cBhvr>
                                        <p:cTn id="27" dur="500"/>
                                        <p:tgtEl>
                                          <p:spTgt spid="819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23">
                                            <p:txEl>
                                              <p:pRg st="6" end="6"/>
                                            </p:txEl>
                                          </p:spTgt>
                                        </p:tgtEl>
                                        <p:attrNameLst>
                                          <p:attrName>style.visibility</p:attrName>
                                        </p:attrNameLst>
                                      </p:cBhvr>
                                      <p:to>
                                        <p:strVal val="visible"/>
                                      </p:to>
                                    </p:set>
                                    <p:animEffect transition="in" filter="blinds(horizontal)">
                                      <p:cBhvr>
                                        <p:cTn id="32" dur="500"/>
                                        <p:tgtEl>
                                          <p:spTgt spid="819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923">
                                            <p:txEl>
                                              <p:pRg st="7" end="7"/>
                                            </p:txEl>
                                          </p:spTgt>
                                        </p:tgtEl>
                                        <p:attrNameLst>
                                          <p:attrName>style.visibility</p:attrName>
                                        </p:attrNameLst>
                                      </p:cBhvr>
                                      <p:to>
                                        <p:strVal val="visible"/>
                                      </p:to>
                                    </p:set>
                                    <p:animEffect transition="in" filter="blinds(horizontal)">
                                      <p:cBhvr>
                                        <p:cTn id="37" dur="500"/>
                                        <p:tgtEl>
                                          <p:spTgt spid="81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1EE554-6BE5-4402-9A29-FB42E3F41271}" type="datetime1">
              <a:rPr lang="en-US"/>
              <a:pPr/>
              <a:t>23/01/2018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14DD60-DB84-48CD-8976-D6F725A2F5B6}" type="slidenum">
              <a:rPr lang="en-US"/>
              <a:pPr/>
              <a:t>22</a:t>
            </a:fld>
            <a:endParaRPr lang="en-US"/>
          </a:p>
        </p:txBody>
      </p:sp>
      <p:sp>
        <p:nvSpPr>
          <p:cNvPr id="82946" name="Rectangle 2"/>
          <p:cNvSpPr>
            <a:spLocks noGrp="1" noChangeArrowheads="1"/>
          </p:cNvSpPr>
          <p:nvPr>
            <p:ph type="title"/>
          </p:nvPr>
        </p:nvSpPr>
        <p:spPr/>
        <p:txBody>
          <a:bodyPr/>
          <a:lstStyle/>
          <a:p>
            <a:r>
              <a:rPr lang="en-US" b="1">
                <a:latin typeface="Arial" charset="0"/>
              </a:rPr>
              <a:t>Transparent Lazy Fetching</a:t>
            </a:r>
          </a:p>
        </p:txBody>
      </p:sp>
      <p:sp>
        <p:nvSpPr>
          <p:cNvPr id="82947" name="Rectangle 3"/>
          <p:cNvSpPr>
            <a:spLocks noGrp="1" noChangeArrowheads="1"/>
          </p:cNvSpPr>
          <p:nvPr>
            <p:ph type="body" idx="1"/>
          </p:nvPr>
        </p:nvSpPr>
        <p:spPr/>
        <p:txBody>
          <a:bodyPr/>
          <a:lstStyle/>
          <a:p>
            <a:r>
              <a:rPr lang="en-US" sz="2800">
                <a:latin typeface="Arial" charset="0"/>
              </a:rPr>
              <a:t>AuctionItem item = (AuctionItem) session.get(ActionItem.class, 1);</a:t>
            </a:r>
          </a:p>
          <a:p>
            <a:r>
              <a:rPr lang="en-US" sz="2800">
                <a:latin typeface="Arial" charset="0"/>
              </a:rPr>
              <a:t>SELECT … FROM AUCTION_ITEM WHERE ID = 1</a:t>
            </a:r>
          </a:p>
          <a:p>
            <a:endParaRPr lang="en-US" sz="2800">
              <a:latin typeface="Arial" charset="0"/>
            </a:endParaRPr>
          </a:p>
          <a:p>
            <a:r>
              <a:rPr lang="en-US" sz="2800">
                <a:latin typeface="Arial" charset="0"/>
              </a:rPr>
              <a:t>Set bids = item.getBids().;</a:t>
            </a:r>
          </a:p>
          <a:p>
            <a:r>
              <a:rPr lang="en-US" sz="2800">
                <a:latin typeface="Arial" charset="0"/>
              </a:rPr>
              <a:t>//Iterator iter = bids.iterate();</a:t>
            </a:r>
          </a:p>
          <a:p>
            <a:r>
              <a:rPr lang="en-US" sz="2800">
                <a:latin typeface="Arial" charset="0"/>
              </a:rPr>
              <a:t>SELECT … FROM BID WHERE ITEM_ID = ?</a:t>
            </a:r>
          </a:p>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subTnLst>
                                    <p:animClr>
                                      <p:cBhvr override="childStyle">
                                        <p:cTn dur="1" fill="hold" display="0" masterRel="nextClick" afterEffect="1"/>
                                        <p:tgtEl>
                                          <p:spTgt spid="8294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subTnLst>
                                    <p:animClr>
                                      <p:cBhvr override="childStyle">
                                        <p:cTn dur="1" fill="hold" display="0" masterRel="nextClick" afterEffect="1"/>
                                        <p:tgtEl>
                                          <p:spTgt spid="82947">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3" end="3"/>
                                            </p:txEl>
                                          </p:spTgt>
                                        </p:tgtEl>
                                        <p:attrNameLst>
                                          <p:attrName>style.visibility</p:attrName>
                                        </p:attrNameLst>
                                      </p:cBhvr>
                                      <p:to>
                                        <p:strVal val="visible"/>
                                      </p:to>
                                    </p:set>
                                  </p:childTnLst>
                                  <p:subTnLst>
                                    <p:animClr>
                                      <p:cBhvr override="childStyle">
                                        <p:cTn dur="1" fill="hold" display="0" masterRel="nextClick" afterEffect="1"/>
                                        <p:tgtEl>
                                          <p:spTgt spid="82947">
                                            <p:txEl>
                                              <p:pRg st="3" end="3"/>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childTnLst>
                                  <p:subTnLst>
                                    <p:animClr>
                                      <p:cBhvr override="childStyle">
                                        <p:cTn dur="1" fill="hold" display="0" masterRel="nextClick" afterEffect="1"/>
                                        <p:tgtEl>
                                          <p:spTgt spid="82947">
                                            <p:txEl>
                                              <p:pRg st="4" end="4"/>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5" end="5"/>
                                            </p:txEl>
                                          </p:spTgt>
                                        </p:tgtEl>
                                        <p:attrNameLst>
                                          <p:attrName>style.visibility</p:attrName>
                                        </p:attrNameLst>
                                      </p:cBhvr>
                                      <p:to>
                                        <p:strVal val="visible"/>
                                      </p:to>
                                    </p:set>
                                  </p:childTnLst>
                                  <p:subTnLst>
                                    <p:animClr>
                                      <p:cBhvr override="childStyle">
                                        <p:cTn dur="1" fill="hold" display="0" masterRel="nextClick" afterEffect="1"/>
                                        <p:tgtEl>
                                          <p:spTgt spid="82947">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71EE17-73F5-4B4D-BFAD-27712CC87667}" type="datetime1">
              <a:rPr lang="en-US"/>
              <a:pPr/>
              <a:t>23/01/2018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C99D0-0199-4AA7-A60C-F12B8149EF84}" type="slidenum">
              <a:rPr lang="en-US"/>
              <a:pPr/>
              <a:t>23</a:t>
            </a:fld>
            <a:endParaRPr lang="en-US"/>
          </a:p>
        </p:txBody>
      </p:sp>
      <p:sp>
        <p:nvSpPr>
          <p:cNvPr id="244738" name="Rectangle 2"/>
          <p:cNvSpPr>
            <a:spLocks noGrp="1" noChangeArrowheads="1"/>
          </p:cNvSpPr>
          <p:nvPr>
            <p:ph type="title"/>
          </p:nvPr>
        </p:nvSpPr>
        <p:spPr/>
        <p:txBody>
          <a:bodyPr/>
          <a:lstStyle/>
          <a:p>
            <a:r>
              <a:rPr lang="en-US" b="1">
                <a:latin typeface="Arial" charset="0"/>
              </a:rPr>
              <a:t>Transparent Eager Fetching</a:t>
            </a:r>
          </a:p>
        </p:txBody>
      </p:sp>
      <p:sp>
        <p:nvSpPr>
          <p:cNvPr id="244739" name="Rectangle 3"/>
          <p:cNvSpPr>
            <a:spLocks noGrp="1" noChangeArrowheads="1"/>
          </p:cNvSpPr>
          <p:nvPr>
            <p:ph type="body" idx="1"/>
          </p:nvPr>
        </p:nvSpPr>
        <p:spPr/>
        <p:txBody>
          <a:bodyPr/>
          <a:lstStyle/>
          <a:p>
            <a:r>
              <a:rPr lang="en-US">
                <a:latin typeface="Arial" charset="0"/>
              </a:rPr>
              <a:t>AuctionItem item = (AuctionItem) session.get(ActionItem.class, 1);</a:t>
            </a:r>
          </a:p>
          <a:p>
            <a:r>
              <a:rPr lang="en-US">
                <a:latin typeface="Arial" charset="0"/>
              </a:rPr>
              <a:t>SELECT i.*, b.* FROM AUCTION_ITEM i, BID b WHERE ITEM_ID = 1 AND</a:t>
            </a:r>
          </a:p>
          <a:p>
            <a:r>
              <a:rPr lang="en-US">
                <a:latin typeface="Arial" charset="0"/>
              </a:rPr>
              <a:t>i.ID = b.ITEM_ID</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childTnLst>
                                  <p:subTnLst>
                                    <p:animClr>
                                      <p:cBhvr override="childStyle">
                                        <p:cTn dur="1" fill="hold" display="0" masterRel="nextClick" afterEffect="1"/>
                                        <p:tgtEl>
                                          <p:spTgt spid="24473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739">
                                            <p:txEl>
                                              <p:pRg st="1" end="1"/>
                                            </p:txEl>
                                          </p:spTgt>
                                        </p:tgtEl>
                                        <p:attrNameLst>
                                          <p:attrName>style.visibility</p:attrName>
                                        </p:attrNameLst>
                                      </p:cBhvr>
                                      <p:to>
                                        <p:strVal val="visible"/>
                                      </p:to>
                                    </p:set>
                                  </p:childTnLst>
                                  <p:subTnLst>
                                    <p:animClr>
                                      <p:cBhvr override="childStyle">
                                        <p:cTn dur="1" fill="hold" display="0" masterRel="nextClick" afterEffect="1"/>
                                        <p:tgtEl>
                                          <p:spTgt spid="244739">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739">
                                            <p:txEl>
                                              <p:pRg st="2" end="2"/>
                                            </p:txEl>
                                          </p:spTgt>
                                        </p:tgtEl>
                                        <p:attrNameLst>
                                          <p:attrName>style.visibility</p:attrName>
                                        </p:attrNameLst>
                                      </p:cBhvr>
                                      <p:to>
                                        <p:strVal val="visible"/>
                                      </p:to>
                                    </p:set>
                                  </p:childTnLst>
                                  <p:subTnLst>
                                    <p:animClr>
                                      <p:cBhvr override="childStyle">
                                        <p:cTn dur="1" fill="hold" display="0" masterRel="nextClick" afterEffect="1"/>
                                        <p:tgtEl>
                                          <p:spTgt spid="244739">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Explaination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See from line numbers 6 – 9, we just loaded one object s1 into session1 cache and closed session1 at line number 9, so now object s1 in the session1 cache will be destroyed as session1 cache will expires when ever we say session1.close()</a:t>
            </a:r>
          </a:p>
          <a:p>
            <a:r>
              <a:rPr lang="en-US" dirty="0" smtClean="0"/>
              <a:t>Now s1 object will be in some RAM location, not in the session1 cache</a:t>
            </a:r>
          </a:p>
          <a:p>
            <a:r>
              <a:rPr lang="en-US" dirty="0" smtClean="0"/>
              <a:t>Hear s1 is in detached state, and at line number 11 we modified that detached object s1,</a:t>
            </a:r>
          </a:p>
          <a:p>
            <a:r>
              <a:rPr lang="en-US" dirty="0" smtClean="0"/>
              <a:t> now if we call </a:t>
            </a:r>
            <a:r>
              <a:rPr lang="en-US" dirty="0" smtClean="0">
                <a:solidFill>
                  <a:srgbClr val="FF0000"/>
                </a:solidFill>
              </a:rPr>
              <a:t>update() </a:t>
            </a:r>
            <a:r>
              <a:rPr lang="en-US" dirty="0" smtClean="0"/>
              <a:t>method then hibernate </a:t>
            </a:r>
            <a:r>
              <a:rPr lang="en-US" dirty="0" smtClean="0">
                <a:solidFill>
                  <a:srgbClr val="FF0000"/>
                </a:solidFill>
              </a:rPr>
              <a:t>will throws an error</a:t>
            </a:r>
            <a:r>
              <a:rPr lang="en-US" dirty="0" smtClean="0"/>
              <a:t>, because we can update the object in the session only</a:t>
            </a:r>
          </a:p>
          <a:p>
            <a:r>
              <a:rPr lang="en-US" dirty="0" smtClean="0"/>
              <a:t>So we opened another session [session2] at line number 13,  and again loaded the same student object from the database, but with name s2</a:t>
            </a:r>
          </a:p>
          <a:p>
            <a:r>
              <a:rPr lang="en-US" dirty="0" smtClean="0"/>
              <a:t>so in this session2, we called </a:t>
            </a:r>
            <a:r>
              <a:rPr lang="en-US" b="1" dirty="0" smtClean="0"/>
              <a:t>session2.merge(s1)</a:t>
            </a:r>
            <a:r>
              <a:rPr lang="en-US" dirty="0" smtClean="0"/>
              <a:t>; now into s2 object s1 changes will be merged and saved into the database</a:t>
            </a:r>
          </a:p>
          <a:p>
            <a:endParaRPr lang="en-US" dirty="0" smtClean="0"/>
          </a:p>
          <a:p>
            <a:r>
              <a:rPr lang="en-US" dirty="0" smtClean="0">
                <a:solidFill>
                  <a:srgbClr val="FF0000"/>
                </a:solidFill>
              </a:rPr>
              <a:t>update and merge methods will come into picture when ever we loaded the same object again and again into the database.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96A57841-CF01-4DD8-8CD7-C1BDC9AD2AD3}" type="datetime1">
              <a:rPr lang="en-US"/>
              <a:pPr/>
              <a:t>23/01/2018</a:t>
            </a:fld>
            <a:endParaRPr lang="en-US"/>
          </a:p>
        </p:txBody>
      </p:sp>
      <p:sp>
        <p:nvSpPr>
          <p:cNvPr id="7" name="Footer Placeholder 4"/>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12"/>
          </p:nvPr>
        </p:nvSpPr>
        <p:spPr/>
        <p:txBody>
          <a:bodyPr/>
          <a:lstStyle/>
          <a:p>
            <a:fld id="{4D7EC002-2742-4080-8076-259783BFF53F}" type="slidenum">
              <a:rPr lang="en-US"/>
              <a:pPr/>
              <a:t>4</a:t>
            </a:fld>
            <a:endParaRPr lang="en-US"/>
          </a:p>
        </p:txBody>
      </p:sp>
      <p:sp>
        <p:nvSpPr>
          <p:cNvPr id="27650" name="Rectangle 2"/>
          <p:cNvSpPr>
            <a:spLocks noGrp="1" noChangeArrowheads="1"/>
          </p:cNvSpPr>
          <p:nvPr>
            <p:ph type="title"/>
          </p:nvPr>
        </p:nvSpPr>
        <p:spPr/>
        <p:txBody>
          <a:bodyPr/>
          <a:lstStyle/>
          <a:p>
            <a:r>
              <a:rPr lang="en-US"/>
              <a:t>Authenticate User</a:t>
            </a:r>
          </a:p>
        </p:txBody>
      </p:sp>
      <p:sp>
        <p:nvSpPr>
          <p:cNvPr id="27651" name="Rectangle 3"/>
          <p:cNvSpPr>
            <a:spLocks noGrp="1" noChangeArrowheads="1"/>
          </p:cNvSpPr>
          <p:nvPr>
            <p:ph type="body" idx="1"/>
          </p:nvPr>
        </p:nvSpPr>
        <p:spPr>
          <a:xfrm>
            <a:off x="304800" y="1295400"/>
            <a:ext cx="8302625" cy="4953000"/>
          </a:xfrm>
        </p:spPr>
        <p:txBody>
          <a:bodyPr/>
          <a:lstStyle/>
          <a:p>
            <a:pPr>
              <a:lnSpc>
                <a:spcPct val="90000"/>
              </a:lnSpc>
              <a:buFont typeface="Wingdings" pitchFamily="2" charset="2"/>
              <a:buNone/>
            </a:pPr>
            <a:r>
              <a:rPr lang="en-US" sz="2400" b="1" dirty="0"/>
              <a:t>public</a:t>
            </a:r>
            <a:r>
              <a:rPr lang="en-US" sz="2400" dirty="0"/>
              <a:t> </a:t>
            </a:r>
            <a:r>
              <a:rPr lang="en-US" sz="2400" dirty="0" err="1"/>
              <a:t>UserDTO</a:t>
            </a:r>
            <a:r>
              <a:rPr lang="en-US" sz="2400" dirty="0"/>
              <a:t> authenticate(</a:t>
            </a:r>
            <a:r>
              <a:rPr lang="en-US" sz="2400" dirty="0" err="1"/>
              <a:t>UserDTO</a:t>
            </a:r>
            <a:r>
              <a:rPr lang="en-US" sz="2400" dirty="0"/>
              <a:t> </a:t>
            </a:r>
            <a:r>
              <a:rPr lang="en-US" sz="2400" dirty="0" err="1"/>
              <a:t>userDto</a:t>
            </a:r>
            <a:r>
              <a:rPr lang="en-US" sz="2400" dirty="0"/>
              <a:t>) </a:t>
            </a:r>
            <a:r>
              <a:rPr lang="en-US" sz="2400" b="1" dirty="0"/>
              <a:t>throws</a:t>
            </a:r>
            <a:r>
              <a:rPr lang="en-US" sz="2400" dirty="0"/>
              <a:t> </a:t>
            </a:r>
            <a:r>
              <a:rPr lang="en-US" sz="2400" dirty="0" err="1"/>
              <a:t>UserNotFoundException</a:t>
            </a:r>
            <a:r>
              <a:rPr lang="en-US" sz="2400" dirty="0"/>
              <a:t>{</a:t>
            </a:r>
          </a:p>
          <a:p>
            <a:pPr>
              <a:lnSpc>
                <a:spcPct val="90000"/>
              </a:lnSpc>
              <a:buFont typeface="Wingdings" pitchFamily="2" charset="2"/>
              <a:buNone/>
            </a:pPr>
            <a:endParaRPr lang="en-US" sz="2400" dirty="0"/>
          </a:p>
          <a:p>
            <a:pPr>
              <a:lnSpc>
                <a:spcPct val="90000"/>
              </a:lnSpc>
              <a:buFont typeface="Wingdings" pitchFamily="2" charset="2"/>
              <a:buNone/>
            </a:pPr>
            <a:r>
              <a:rPr lang="en-US" sz="2400" dirty="0"/>
              <a:t>	  </a:t>
            </a:r>
            <a:r>
              <a:rPr lang="en-US" sz="2400" dirty="0" err="1"/>
              <a:t>SessionFactory</a:t>
            </a:r>
            <a:r>
              <a:rPr lang="en-US" sz="2400" dirty="0"/>
              <a:t> </a:t>
            </a:r>
            <a:r>
              <a:rPr lang="en-US" sz="2400" dirty="0" err="1"/>
              <a:t>sessionFactory</a:t>
            </a:r>
            <a:r>
              <a:rPr lang="en-US" sz="2400" dirty="0"/>
              <a:t> = </a:t>
            </a:r>
            <a:r>
              <a:rPr lang="en-US" sz="2400" b="1" dirty="0"/>
              <a:t>new</a:t>
            </a:r>
            <a:r>
              <a:rPr lang="en-US" sz="2400" dirty="0"/>
              <a:t> Configuration().configure()</a:t>
            </a:r>
          </a:p>
          <a:p>
            <a:pPr lvl="1">
              <a:lnSpc>
                <a:spcPct val="90000"/>
              </a:lnSpc>
              <a:buFontTx/>
              <a:buNone/>
            </a:pPr>
            <a:r>
              <a:rPr lang="en-US" sz="2400" dirty="0"/>
              <a:t>.</a:t>
            </a:r>
            <a:r>
              <a:rPr lang="en-US" sz="2400" dirty="0" err="1"/>
              <a:t>buildSessionFactory</a:t>
            </a:r>
            <a:r>
              <a:rPr lang="en-US" sz="2400" dirty="0"/>
              <a:t>(); </a:t>
            </a:r>
            <a:r>
              <a:rPr lang="en-US" sz="2400" dirty="0">
                <a:solidFill>
                  <a:srgbClr val="006600"/>
                </a:solidFill>
              </a:rPr>
              <a:t>//Load Factory</a:t>
            </a:r>
          </a:p>
          <a:p>
            <a:pPr lvl="1">
              <a:lnSpc>
                <a:spcPct val="90000"/>
              </a:lnSpc>
              <a:buFontTx/>
              <a:buNone/>
            </a:pPr>
            <a:r>
              <a:rPr lang="en-US" sz="2400" dirty="0"/>
              <a:t>Session s = </a:t>
            </a:r>
            <a:r>
              <a:rPr lang="en-US" sz="2400" dirty="0" err="1"/>
              <a:t>sessionFactory.openSession</a:t>
            </a:r>
            <a:r>
              <a:rPr lang="en-US" sz="2400" dirty="0"/>
              <a:t>(); </a:t>
            </a:r>
            <a:r>
              <a:rPr lang="en-US" sz="2400" dirty="0">
                <a:solidFill>
                  <a:srgbClr val="006600"/>
                </a:solidFill>
              </a:rPr>
              <a:t>//Create Session</a:t>
            </a:r>
            <a:endParaRPr lang="en-US" sz="2400" dirty="0"/>
          </a:p>
          <a:p>
            <a:pPr lvl="1">
              <a:lnSpc>
                <a:spcPct val="90000"/>
              </a:lnSpc>
              <a:buFontTx/>
              <a:buNone/>
            </a:pPr>
            <a:endParaRPr lang="en-US" sz="2400" dirty="0"/>
          </a:p>
          <a:p>
            <a:pPr lvl="1">
              <a:lnSpc>
                <a:spcPct val="90000"/>
              </a:lnSpc>
              <a:buFontTx/>
              <a:buNone/>
            </a:pPr>
            <a:r>
              <a:rPr lang="en-US" sz="2400" b="1" dirty="0"/>
              <a:t>Query q</a:t>
            </a:r>
            <a:r>
              <a:rPr lang="en-US" sz="2400" dirty="0"/>
              <a:t> = </a:t>
            </a:r>
            <a:r>
              <a:rPr lang="en-US" sz="2400" dirty="0" err="1"/>
              <a:t>s.createQuery</a:t>
            </a:r>
            <a:r>
              <a:rPr lang="en-US" sz="2400" dirty="0"/>
              <a:t>("</a:t>
            </a:r>
            <a:r>
              <a:rPr lang="en-US" sz="2400" dirty="0">
                <a:solidFill>
                  <a:schemeClr val="tx2"/>
                </a:solidFill>
              </a:rPr>
              <a:t>from </a:t>
            </a:r>
            <a:r>
              <a:rPr lang="en-US" sz="2400" dirty="0" err="1">
                <a:solidFill>
                  <a:schemeClr val="tx2"/>
                </a:solidFill>
              </a:rPr>
              <a:t>UserDTO</a:t>
            </a:r>
            <a:r>
              <a:rPr lang="en-US" sz="2400" dirty="0">
                <a:solidFill>
                  <a:schemeClr val="tx2"/>
                </a:solidFill>
              </a:rPr>
              <a:t> where  </a:t>
            </a:r>
            <a:r>
              <a:rPr lang="en-US" sz="2400" dirty="0" err="1">
                <a:solidFill>
                  <a:schemeClr val="tx2"/>
                </a:solidFill>
              </a:rPr>
              <a:t>userId</a:t>
            </a:r>
            <a:r>
              <a:rPr lang="en-US" sz="2400" dirty="0">
                <a:solidFill>
                  <a:schemeClr val="tx2"/>
                </a:solidFill>
              </a:rPr>
              <a:t> = ? and password = ?</a:t>
            </a:r>
            <a:r>
              <a:rPr lang="en-US" sz="2400" dirty="0"/>
              <a:t> ");</a:t>
            </a:r>
          </a:p>
          <a:p>
            <a:pPr lvl="1">
              <a:lnSpc>
                <a:spcPct val="90000"/>
              </a:lnSpc>
              <a:buFontTx/>
              <a:buNone/>
            </a:pPr>
            <a:r>
              <a:rPr lang="en-US" sz="2400" dirty="0" err="1"/>
              <a:t>q.setString</a:t>
            </a:r>
            <a:r>
              <a:rPr lang="en-US" sz="2400" dirty="0"/>
              <a:t>(0, </a:t>
            </a:r>
            <a:r>
              <a:rPr lang="en-US" sz="2400" dirty="0" err="1"/>
              <a:t>userDto.getUserId</a:t>
            </a:r>
            <a:r>
              <a:rPr lang="en-US" sz="2400" dirty="0"/>
              <a:t>());</a:t>
            </a:r>
          </a:p>
          <a:p>
            <a:pPr lvl="1">
              <a:lnSpc>
                <a:spcPct val="90000"/>
              </a:lnSpc>
              <a:buFontTx/>
              <a:buNone/>
            </a:pPr>
            <a:r>
              <a:rPr lang="en-US" sz="2400" dirty="0" err="1"/>
              <a:t>q.setString</a:t>
            </a:r>
            <a:r>
              <a:rPr lang="en-US" sz="2400" dirty="0"/>
              <a:t>(1, </a:t>
            </a:r>
            <a:r>
              <a:rPr lang="en-US" sz="2400" dirty="0" err="1"/>
              <a:t>userDto.getPassword</a:t>
            </a:r>
            <a:r>
              <a:rPr lang="en-US" sz="2400" dirty="0"/>
              <a:t>());</a:t>
            </a:r>
          </a:p>
          <a:p>
            <a:pPr lvl="1">
              <a:lnSpc>
                <a:spcPct val="90000"/>
              </a:lnSpc>
              <a:buFontTx/>
              <a:buNone/>
            </a:pPr>
            <a:endParaRPr lang="en-US" sz="2000" dirty="0"/>
          </a:p>
        </p:txBody>
      </p:sp>
      <p:sp>
        <p:nvSpPr>
          <p:cNvPr id="27652" name="AutoShape 4"/>
          <p:cNvSpPr>
            <a:spLocks/>
          </p:cNvSpPr>
          <p:nvPr/>
        </p:nvSpPr>
        <p:spPr bwMode="auto">
          <a:xfrm>
            <a:off x="6096000" y="5181600"/>
            <a:ext cx="914400" cy="609600"/>
          </a:xfrm>
          <a:prstGeom prst="borderCallout1">
            <a:avLst>
              <a:gd name="adj1" fmla="val 18750"/>
              <a:gd name="adj2" fmla="val -8333"/>
              <a:gd name="adj3" fmla="val -75000"/>
              <a:gd name="adj4" fmla="val -55556"/>
            </a:avLst>
          </a:prstGeom>
          <a:solidFill>
            <a:srgbClr val="FFFF99"/>
          </a:solidFill>
          <a:ln w="9525">
            <a:solidFill>
              <a:schemeClr val="tx1"/>
            </a:solidFill>
            <a:miter lim="800000"/>
            <a:headEnd/>
            <a:tailEnd/>
          </a:ln>
          <a:effectLst/>
        </p:spPr>
        <p:txBody>
          <a:bodyPr/>
          <a:lstStyle/>
          <a:p>
            <a:pPr algn="ctr"/>
            <a:r>
              <a:rPr lang="en-US" b="0"/>
              <a:t>Class</a:t>
            </a:r>
          </a:p>
          <a:p>
            <a:pPr algn="ctr"/>
            <a:r>
              <a:rPr lang="en-US" b="0"/>
              <a:t>Name</a:t>
            </a:r>
          </a:p>
        </p:txBody>
      </p:sp>
      <p:sp>
        <p:nvSpPr>
          <p:cNvPr id="27653" name="AutoShape 5"/>
          <p:cNvSpPr>
            <a:spLocks/>
          </p:cNvSpPr>
          <p:nvPr/>
        </p:nvSpPr>
        <p:spPr bwMode="auto">
          <a:xfrm>
            <a:off x="7543800" y="5105400"/>
            <a:ext cx="1295400" cy="609600"/>
          </a:xfrm>
          <a:prstGeom prst="borderCallout1">
            <a:avLst>
              <a:gd name="adj1" fmla="val 18750"/>
              <a:gd name="adj2" fmla="val -5884"/>
              <a:gd name="adj3" fmla="val -56509"/>
              <a:gd name="adj4" fmla="val -5884"/>
            </a:avLst>
          </a:prstGeom>
          <a:solidFill>
            <a:srgbClr val="FFFF99"/>
          </a:solidFill>
          <a:ln w="9525">
            <a:solidFill>
              <a:schemeClr val="tx1"/>
            </a:solidFill>
            <a:miter lim="800000"/>
            <a:headEnd/>
            <a:tailEnd/>
          </a:ln>
          <a:effectLst/>
        </p:spPr>
        <p:txBody>
          <a:bodyPr/>
          <a:lstStyle/>
          <a:p>
            <a:pPr algn="ctr"/>
            <a:r>
              <a:rPr lang="en-US" b="0" dirty="0"/>
              <a:t>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2" dur="500"/>
                                        <p:tgtEl>
                                          <p:spTgt spid="276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7" dur="500"/>
                                        <p:tgtEl>
                                          <p:spTgt spid="276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2" dur="500"/>
                                        <p:tgtEl>
                                          <p:spTgt spid="276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7" dur="500"/>
                                        <p:tgtEl>
                                          <p:spTgt spid="2765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32" dur="500"/>
                                        <p:tgtEl>
                                          <p:spTgt spid="2765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37" dur="500"/>
                                        <p:tgtEl>
                                          <p:spTgt spid="2765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652"/>
                                        </p:tgtEl>
                                        <p:attrNameLst>
                                          <p:attrName>style.visibility</p:attrName>
                                        </p:attrNameLst>
                                      </p:cBhvr>
                                      <p:to>
                                        <p:strVal val="visible"/>
                                      </p:to>
                                    </p:set>
                                    <p:animEffect transition="in" filter="blinds(horizontal)">
                                      <p:cBhvr>
                                        <p:cTn id="42" dur="500"/>
                                        <p:tgtEl>
                                          <p:spTgt spid="276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53"/>
                                        </p:tgtEl>
                                        <p:attrNameLst>
                                          <p:attrName>style.visibility</p:attrName>
                                        </p:attrNameLst>
                                      </p:cBhvr>
                                      <p:to>
                                        <p:strVal val="visible"/>
                                      </p:to>
                                    </p:set>
                                    <p:animEffect transition="in" filter="blinds(horizontal)">
                                      <p:cBhvr>
                                        <p:cTn id="4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76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7B73EF-C69B-436D-A302-14F4F61E2D69}" type="datetime1">
              <a:rPr lang="en-US"/>
              <a:pPr/>
              <a:t>23/01/2018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A05DF8-610D-4DB0-9DA5-CE9FB2C06F95}" type="slidenum">
              <a:rPr lang="en-US"/>
              <a:pPr/>
              <a:t>5</a:t>
            </a:fld>
            <a:endParaRPr lang="en-US"/>
          </a:p>
        </p:txBody>
      </p:sp>
      <p:sp>
        <p:nvSpPr>
          <p:cNvPr id="186370" name="Rectangle 2"/>
          <p:cNvSpPr>
            <a:spLocks noGrp="1" noChangeArrowheads="1"/>
          </p:cNvSpPr>
          <p:nvPr>
            <p:ph type="title"/>
          </p:nvPr>
        </p:nvSpPr>
        <p:spPr/>
        <p:txBody>
          <a:bodyPr/>
          <a:lstStyle/>
          <a:p>
            <a:r>
              <a:rPr lang="en-US"/>
              <a:t>Authenticate User</a:t>
            </a:r>
          </a:p>
        </p:txBody>
      </p:sp>
      <p:sp>
        <p:nvSpPr>
          <p:cNvPr id="186371" name="Rectangle 3"/>
          <p:cNvSpPr>
            <a:spLocks noGrp="1" noChangeArrowheads="1"/>
          </p:cNvSpPr>
          <p:nvPr>
            <p:ph type="body" idx="1"/>
          </p:nvPr>
        </p:nvSpPr>
        <p:spPr>
          <a:xfrm>
            <a:off x="304800" y="1295400"/>
            <a:ext cx="8302625" cy="4953000"/>
          </a:xfrm>
        </p:spPr>
        <p:txBody>
          <a:bodyPr/>
          <a:lstStyle/>
          <a:p>
            <a:pPr>
              <a:lnSpc>
                <a:spcPct val="80000"/>
              </a:lnSpc>
              <a:buFont typeface="Wingdings" pitchFamily="2" charset="2"/>
              <a:buNone/>
            </a:pPr>
            <a:r>
              <a:rPr lang="en-US" sz="2400" b="1"/>
              <a:t>…</a:t>
            </a:r>
            <a:endParaRPr lang="en-US" sz="2800"/>
          </a:p>
          <a:p>
            <a:pPr lvl="1">
              <a:lnSpc>
                <a:spcPct val="80000"/>
              </a:lnSpc>
              <a:buFontTx/>
              <a:buNone/>
            </a:pPr>
            <a:endParaRPr lang="en-US" sz="2400"/>
          </a:p>
          <a:p>
            <a:pPr lvl="1">
              <a:lnSpc>
                <a:spcPct val="80000"/>
              </a:lnSpc>
              <a:buFontTx/>
              <a:buNone/>
            </a:pPr>
            <a:r>
              <a:rPr lang="en-US" sz="2400" b="1"/>
              <a:t>List list = q.list();</a:t>
            </a:r>
          </a:p>
          <a:p>
            <a:pPr lvl="1">
              <a:lnSpc>
                <a:spcPct val="80000"/>
              </a:lnSpc>
              <a:buFontTx/>
              <a:buNone/>
            </a:pPr>
            <a:endParaRPr lang="en-US" sz="2400" b="1"/>
          </a:p>
          <a:p>
            <a:pPr lvl="1">
              <a:lnSpc>
                <a:spcPct val="80000"/>
              </a:lnSpc>
              <a:buFontTx/>
              <a:buNone/>
            </a:pPr>
            <a:r>
              <a:rPr lang="en-US" sz="2400" b="1"/>
              <a:t>if</a:t>
            </a:r>
            <a:r>
              <a:rPr lang="en-US" sz="2400"/>
              <a:t> (list.size() == 1) { </a:t>
            </a:r>
          </a:p>
          <a:p>
            <a:pPr lvl="1">
              <a:lnSpc>
                <a:spcPct val="80000"/>
              </a:lnSpc>
              <a:buFontTx/>
              <a:buNone/>
            </a:pPr>
            <a:r>
              <a:rPr lang="en-US" sz="2400"/>
              <a:t>    userDto = (UserDTO) list.get(0);</a:t>
            </a:r>
          </a:p>
          <a:p>
            <a:pPr lvl="1">
              <a:lnSpc>
                <a:spcPct val="80000"/>
              </a:lnSpc>
              <a:buFontTx/>
              <a:buNone/>
            </a:pPr>
            <a:r>
              <a:rPr lang="en-US" sz="2400"/>
              <a:t>}</a:t>
            </a:r>
            <a:r>
              <a:rPr lang="en-US" sz="2400" b="1"/>
              <a:t>else</a:t>
            </a:r>
            <a:r>
              <a:rPr lang="en-US" sz="2400"/>
              <a:t>{  </a:t>
            </a:r>
          </a:p>
          <a:p>
            <a:pPr lvl="1">
              <a:lnSpc>
                <a:spcPct val="80000"/>
              </a:lnSpc>
              <a:buFontTx/>
              <a:buNone/>
            </a:pPr>
            <a:r>
              <a:rPr lang="en-US" sz="2400" b="1"/>
              <a:t>	throw</a:t>
            </a:r>
            <a:r>
              <a:rPr lang="en-US" sz="2400"/>
              <a:t> </a:t>
            </a:r>
            <a:r>
              <a:rPr lang="en-US" sz="2400" b="1"/>
              <a:t>new</a:t>
            </a:r>
            <a:r>
              <a:rPr lang="en-US" sz="2400"/>
              <a:t> UserNotFoundException("login.invalid.user");</a:t>
            </a:r>
          </a:p>
          <a:p>
            <a:pPr>
              <a:lnSpc>
                <a:spcPct val="80000"/>
              </a:lnSpc>
              <a:buFont typeface="Wingdings" pitchFamily="2" charset="2"/>
              <a:buNone/>
            </a:pPr>
            <a:r>
              <a:rPr lang="en-US" sz="2400"/>
              <a:t>	 }</a:t>
            </a:r>
          </a:p>
          <a:p>
            <a:pPr>
              <a:lnSpc>
                <a:spcPct val="80000"/>
              </a:lnSpc>
              <a:buFont typeface="Wingdings" pitchFamily="2" charset="2"/>
              <a:buNone/>
            </a:pPr>
            <a:r>
              <a:rPr lang="en-US" sz="2400"/>
              <a:t>	s.close();</a:t>
            </a:r>
          </a:p>
          <a:p>
            <a:pPr>
              <a:lnSpc>
                <a:spcPct val="80000"/>
              </a:lnSpc>
              <a:buFont typeface="Wingdings" pitchFamily="2" charset="2"/>
              <a:buNone/>
            </a:pPr>
            <a:r>
              <a:rPr lang="en-US" sz="2400" b="1"/>
              <a:t>	return</a:t>
            </a:r>
            <a:r>
              <a:rPr lang="en-US" sz="2400"/>
              <a:t> userDto;</a:t>
            </a:r>
          </a:p>
          <a:p>
            <a:pPr>
              <a:lnSpc>
                <a:spcPct val="80000"/>
              </a:lnSpc>
              <a:buFont typeface="Wingdings" pitchFamily="2" charset="2"/>
              <a:buNone/>
            </a:pPr>
            <a:r>
              <a:rPr 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linds(horizontal)">
                                      <p:cBhvr>
                                        <p:cTn id="7" dur="5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blinds(horizontal)">
                                      <p:cBhvr>
                                        <p:cTn id="12" dur="5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17" dur="500"/>
                                        <p:tgtEl>
                                          <p:spTgt spid="1863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6371">
                                            <p:txEl>
                                              <p:pRg st="5" end="5"/>
                                            </p:txEl>
                                          </p:spTgt>
                                        </p:tgtEl>
                                        <p:attrNameLst>
                                          <p:attrName>style.visibility</p:attrName>
                                        </p:attrNameLst>
                                      </p:cBhvr>
                                      <p:to>
                                        <p:strVal val="visible"/>
                                      </p:to>
                                    </p:set>
                                    <p:animEffect transition="in" filter="blinds(horizontal)">
                                      <p:cBhvr>
                                        <p:cTn id="22" dur="500"/>
                                        <p:tgtEl>
                                          <p:spTgt spid="1863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6371">
                                            <p:txEl>
                                              <p:pRg st="6" end="6"/>
                                            </p:txEl>
                                          </p:spTgt>
                                        </p:tgtEl>
                                        <p:attrNameLst>
                                          <p:attrName>style.visibility</p:attrName>
                                        </p:attrNameLst>
                                      </p:cBhvr>
                                      <p:to>
                                        <p:strVal val="visible"/>
                                      </p:to>
                                    </p:set>
                                    <p:animEffect transition="in" filter="blinds(horizontal)">
                                      <p:cBhvr>
                                        <p:cTn id="27" dur="500"/>
                                        <p:tgtEl>
                                          <p:spTgt spid="1863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6371">
                                            <p:txEl>
                                              <p:pRg st="7" end="7"/>
                                            </p:txEl>
                                          </p:spTgt>
                                        </p:tgtEl>
                                        <p:attrNameLst>
                                          <p:attrName>style.visibility</p:attrName>
                                        </p:attrNameLst>
                                      </p:cBhvr>
                                      <p:to>
                                        <p:strVal val="visible"/>
                                      </p:to>
                                    </p:set>
                                    <p:animEffect transition="in" filter="blinds(horizontal)">
                                      <p:cBhvr>
                                        <p:cTn id="32" dur="500"/>
                                        <p:tgtEl>
                                          <p:spTgt spid="1863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6371">
                                            <p:txEl>
                                              <p:pRg st="8" end="8"/>
                                            </p:txEl>
                                          </p:spTgt>
                                        </p:tgtEl>
                                        <p:attrNameLst>
                                          <p:attrName>style.visibility</p:attrName>
                                        </p:attrNameLst>
                                      </p:cBhvr>
                                      <p:to>
                                        <p:strVal val="visible"/>
                                      </p:to>
                                    </p:set>
                                    <p:animEffect transition="in" filter="blinds(horizontal)">
                                      <p:cBhvr>
                                        <p:cTn id="37" dur="500"/>
                                        <p:tgtEl>
                                          <p:spTgt spid="18637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6371">
                                            <p:txEl>
                                              <p:pRg st="9" end="9"/>
                                            </p:txEl>
                                          </p:spTgt>
                                        </p:tgtEl>
                                        <p:attrNameLst>
                                          <p:attrName>style.visibility</p:attrName>
                                        </p:attrNameLst>
                                      </p:cBhvr>
                                      <p:to>
                                        <p:strVal val="visible"/>
                                      </p:to>
                                    </p:set>
                                    <p:animEffect transition="in" filter="blinds(horizontal)">
                                      <p:cBhvr>
                                        <p:cTn id="42" dur="500"/>
                                        <p:tgtEl>
                                          <p:spTgt spid="18637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6371">
                                            <p:txEl>
                                              <p:pRg st="10" end="10"/>
                                            </p:txEl>
                                          </p:spTgt>
                                        </p:tgtEl>
                                        <p:attrNameLst>
                                          <p:attrName>style.visibility</p:attrName>
                                        </p:attrNameLst>
                                      </p:cBhvr>
                                      <p:to>
                                        <p:strVal val="visible"/>
                                      </p:to>
                                    </p:set>
                                    <p:animEffect transition="in" filter="blinds(horizontal)">
                                      <p:cBhvr>
                                        <p:cTn id="47" dur="500"/>
                                        <p:tgtEl>
                                          <p:spTgt spid="18637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6371">
                                            <p:txEl>
                                              <p:pRg st="11" end="11"/>
                                            </p:txEl>
                                          </p:spTgt>
                                        </p:tgtEl>
                                        <p:attrNameLst>
                                          <p:attrName>style.visibility</p:attrName>
                                        </p:attrNameLst>
                                      </p:cBhvr>
                                      <p:to>
                                        <p:strVal val="visible"/>
                                      </p:to>
                                    </p:set>
                                    <p:animEffect transition="in" filter="blinds(horizontal)">
                                      <p:cBhvr>
                                        <p:cTn id="52" dur="5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3"/>
          <p:cNvSpPr>
            <a:spLocks noGrp="1"/>
          </p:cNvSpPr>
          <p:nvPr>
            <p:ph type="dt" sz="half" idx="10"/>
          </p:nvPr>
        </p:nvSpPr>
        <p:spPr/>
        <p:txBody>
          <a:bodyPr/>
          <a:lstStyle/>
          <a:p>
            <a:fld id="{D0C16462-1663-4849-99D0-B18443857FC3}" type="datetime1">
              <a:rPr lang="en-US"/>
              <a:pPr/>
              <a:t>23/01/2018</a:t>
            </a:fld>
            <a:endParaRPr lang="en-US"/>
          </a:p>
        </p:txBody>
      </p:sp>
      <p:sp>
        <p:nvSpPr>
          <p:cNvPr id="43" name="Footer Placeholder 4"/>
          <p:cNvSpPr>
            <a:spLocks noGrp="1"/>
          </p:cNvSpPr>
          <p:nvPr>
            <p:ph type="ftr" sz="quarter" idx="11"/>
          </p:nvPr>
        </p:nvSpPr>
        <p:spPr/>
        <p:txBody>
          <a:bodyPr/>
          <a:lstStyle/>
          <a:p>
            <a:endParaRPr lang="en-US" dirty="0"/>
          </a:p>
        </p:txBody>
      </p:sp>
      <p:sp>
        <p:nvSpPr>
          <p:cNvPr id="44" name="Slide Number Placeholder 5"/>
          <p:cNvSpPr>
            <a:spLocks noGrp="1"/>
          </p:cNvSpPr>
          <p:nvPr>
            <p:ph type="sldNum" sz="quarter" idx="12"/>
          </p:nvPr>
        </p:nvSpPr>
        <p:spPr/>
        <p:txBody>
          <a:bodyPr/>
          <a:lstStyle/>
          <a:p>
            <a:fld id="{1D797271-878F-4E94-A6C8-28341846B475}" type="slidenum">
              <a:rPr lang="en-US"/>
              <a:pPr/>
              <a:t>6</a:t>
            </a:fld>
            <a:endParaRPr lang="en-US"/>
          </a:p>
        </p:txBody>
      </p:sp>
      <p:sp>
        <p:nvSpPr>
          <p:cNvPr id="158722" name="Rectangle 2"/>
          <p:cNvSpPr>
            <a:spLocks noGrp="1" noChangeArrowheads="1"/>
          </p:cNvSpPr>
          <p:nvPr>
            <p:ph type="title"/>
          </p:nvPr>
        </p:nvSpPr>
        <p:spPr/>
        <p:txBody>
          <a:bodyPr/>
          <a:lstStyle/>
          <a:p>
            <a:r>
              <a:rPr lang="en-US" dirty="0"/>
              <a:t>Sequence Diagram</a:t>
            </a:r>
          </a:p>
        </p:txBody>
      </p:sp>
      <p:grpSp>
        <p:nvGrpSpPr>
          <p:cNvPr id="2" name="Group 3"/>
          <p:cNvGrpSpPr>
            <a:grpSpLocks/>
          </p:cNvGrpSpPr>
          <p:nvPr/>
        </p:nvGrpSpPr>
        <p:grpSpPr bwMode="auto">
          <a:xfrm>
            <a:off x="152400" y="2286000"/>
            <a:ext cx="990600" cy="3429000"/>
            <a:chOff x="144" y="1440"/>
            <a:chExt cx="624" cy="2160"/>
          </a:xfrm>
        </p:grpSpPr>
        <p:sp>
          <p:nvSpPr>
            <p:cNvPr id="158724" name="Rectangle 4"/>
            <p:cNvSpPr>
              <a:spLocks noChangeArrowheads="1"/>
            </p:cNvSpPr>
            <p:nvPr/>
          </p:nvSpPr>
          <p:spPr bwMode="auto">
            <a:xfrm>
              <a:off x="144" y="1440"/>
              <a:ext cx="624" cy="288"/>
            </a:xfrm>
            <a:prstGeom prst="rect">
              <a:avLst/>
            </a:prstGeom>
            <a:noFill/>
            <a:ln w="9525">
              <a:solidFill>
                <a:schemeClr val="tx1"/>
              </a:solidFill>
              <a:miter lim="800000"/>
              <a:headEnd/>
              <a:tailEnd/>
            </a:ln>
            <a:effectLst/>
          </p:spPr>
          <p:txBody>
            <a:bodyPr wrap="none" anchor="ctr"/>
            <a:lstStyle/>
            <a:p>
              <a:pPr algn="ctr"/>
              <a:r>
                <a:rPr lang="en-US" sz="1400" b="0"/>
                <a:t>TestUser</a:t>
              </a:r>
            </a:p>
          </p:txBody>
        </p:sp>
        <p:sp>
          <p:nvSpPr>
            <p:cNvPr id="158725" name="Line 5"/>
            <p:cNvSpPr>
              <a:spLocks noChangeShapeType="1"/>
            </p:cNvSpPr>
            <p:nvPr/>
          </p:nvSpPr>
          <p:spPr bwMode="auto">
            <a:xfrm>
              <a:off x="432" y="1728"/>
              <a:ext cx="0" cy="1872"/>
            </a:xfrm>
            <a:prstGeom prst="line">
              <a:avLst/>
            </a:prstGeom>
            <a:noFill/>
            <a:ln w="9525">
              <a:solidFill>
                <a:schemeClr val="tx1"/>
              </a:solidFill>
              <a:prstDash val="dash"/>
              <a:round/>
              <a:headEnd/>
              <a:tailEnd/>
            </a:ln>
            <a:effectLst/>
          </p:spPr>
          <p:txBody>
            <a:bodyPr/>
            <a:lstStyle/>
            <a:p>
              <a:endParaRPr lang="en-US"/>
            </a:p>
          </p:txBody>
        </p:sp>
      </p:grpSp>
      <p:grpSp>
        <p:nvGrpSpPr>
          <p:cNvPr id="3" name="Group 6"/>
          <p:cNvGrpSpPr>
            <a:grpSpLocks/>
          </p:cNvGrpSpPr>
          <p:nvPr/>
        </p:nvGrpSpPr>
        <p:grpSpPr bwMode="auto">
          <a:xfrm>
            <a:off x="1295400" y="2286000"/>
            <a:ext cx="990600" cy="3429000"/>
            <a:chOff x="144" y="1440"/>
            <a:chExt cx="624" cy="2160"/>
          </a:xfrm>
        </p:grpSpPr>
        <p:sp>
          <p:nvSpPr>
            <p:cNvPr id="158727" name="Rectangle 7"/>
            <p:cNvSpPr>
              <a:spLocks noChangeArrowheads="1"/>
            </p:cNvSpPr>
            <p:nvPr/>
          </p:nvSpPr>
          <p:spPr bwMode="auto">
            <a:xfrm>
              <a:off x="144" y="1440"/>
              <a:ext cx="624" cy="288"/>
            </a:xfrm>
            <a:prstGeom prst="rect">
              <a:avLst/>
            </a:prstGeom>
            <a:noFill/>
            <a:ln w="9525">
              <a:solidFill>
                <a:schemeClr val="tx1"/>
              </a:solidFill>
              <a:miter lim="800000"/>
              <a:headEnd/>
              <a:tailEnd/>
            </a:ln>
            <a:effectLst/>
          </p:spPr>
          <p:txBody>
            <a:bodyPr wrap="none" anchor="ctr"/>
            <a:lstStyle/>
            <a:p>
              <a:pPr algn="ctr"/>
              <a:r>
                <a:rPr lang="en-US" sz="1400" b="0"/>
                <a:t>UserDTO</a:t>
              </a:r>
            </a:p>
          </p:txBody>
        </p:sp>
        <p:sp>
          <p:nvSpPr>
            <p:cNvPr id="158728" name="Line 8"/>
            <p:cNvSpPr>
              <a:spLocks noChangeShapeType="1"/>
            </p:cNvSpPr>
            <p:nvPr/>
          </p:nvSpPr>
          <p:spPr bwMode="auto">
            <a:xfrm>
              <a:off x="432" y="1728"/>
              <a:ext cx="0" cy="1872"/>
            </a:xfrm>
            <a:prstGeom prst="line">
              <a:avLst/>
            </a:prstGeom>
            <a:noFill/>
            <a:ln w="9525">
              <a:solidFill>
                <a:schemeClr val="tx1"/>
              </a:solidFill>
              <a:prstDash val="dash"/>
              <a:round/>
              <a:headEnd/>
              <a:tailEnd/>
            </a:ln>
            <a:effectLst/>
          </p:spPr>
          <p:txBody>
            <a:bodyPr/>
            <a:lstStyle/>
            <a:p>
              <a:endParaRPr lang="en-US"/>
            </a:p>
          </p:txBody>
        </p:sp>
      </p:grpSp>
      <p:grpSp>
        <p:nvGrpSpPr>
          <p:cNvPr id="4" name="Group 9"/>
          <p:cNvGrpSpPr>
            <a:grpSpLocks/>
          </p:cNvGrpSpPr>
          <p:nvPr/>
        </p:nvGrpSpPr>
        <p:grpSpPr bwMode="auto">
          <a:xfrm>
            <a:off x="2362200" y="2286000"/>
            <a:ext cx="1219200" cy="3429000"/>
            <a:chOff x="1488" y="1440"/>
            <a:chExt cx="768" cy="2160"/>
          </a:xfrm>
        </p:grpSpPr>
        <p:sp>
          <p:nvSpPr>
            <p:cNvPr id="158730" name="Rectangle 10"/>
            <p:cNvSpPr>
              <a:spLocks noChangeArrowheads="1"/>
            </p:cNvSpPr>
            <p:nvPr/>
          </p:nvSpPr>
          <p:spPr bwMode="auto">
            <a:xfrm>
              <a:off x="1488" y="1440"/>
              <a:ext cx="768" cy="288"/>
            </a:xfrm>
            <a:prstGeom prst="rect">
              <a:avLst/>
            </a:prstGeom>
            <a:noFill/>
            <a:ln w="9525">
              <a:solidFill>
                <a:schemeClr val="tx1"/>
              </a:solidFill>
              <a:miter lim="800000"/>
              <a:headEnd/>
              <a:tailEnd/>
            </a:ln>
            <a:effectLst/>
          </p:spPr>
          <p:txBody>
            <a:bodyPr wrap="none" anchor="ctr"/>
            <a:lstStyle/>
            <a:p>
              <a:pPr algn="ctr"/>
              <a:r>
                <a:rPr lang="en-US" sz="1400" b="0"/>
                <a:t>SessionFactory</a:t>
              </a:r>
            </a:p>
          </p:txBody>
        </p:sp>
        <p:sp>
          <p:nvSpPr>
            <p:cNvPr id="158731" name="Line 11"/>
            <p:cNvSpPr>
              <a:spLocks noChangeShapeType="1"/>
            </p:cNvSpPr>
            <p:nvPr/>
          </p:nvSpPr>
          <p:spPr bwMode="auto">
            <a:xfrm>
              <a:off x="1920" y="1728"/>
              <a:ext cx="0" cy="1872"/>
            </a:xfrm>
            <a:prstGeom prst="line">
              <a:avLst/>
            </a:prstGeom>
            <a:noFill/>
            <a:ln w="9525">
              <a:solidFill>
                <a:schemeClr val="tx1"/>
              </a:solidFill>
              <a:prstDash val="dash"/>
              <a:round/>
              <a:headEnd/>
              <a:tailEnd/>
            </a:ln>
            <a:effectLst/>
          </p:spPr>
          <p:txBody>
            <a:bodyPr/>
            <a:lstStyle/>
            <a:p>
              <a:endParaRPr lang="en-US"/>
            </a:p>
          </p:txBody>
        </p:sp>
      </p:grpSp>
      <p:grpSp>
        <p:nvGrpSpPr>
          <p:cNvPr id="5" name="Group 12"/>
          <p:cNvGrpSpPr>
            <a:grpSpLocks/>
          </p:cNvGrpSpPr>
          <p:nvPr/>
        </p:nvGrpSpPr>
        <p:grpSpPr bwMode="auto">
          <a:xfrm>
            <a:off x="3657600" y="2286000"/>
            <a:ext cx="1219200" cy="3429000"/>
            <a:chOff x="2256" y="1440"/>
            <a:chExt cx="768" cy="2160"/>
          </a:xfrm>
        </p:grpSpPr>
        <p:sp>
          <p:nvSpPr>
            <p:cNvPr id="158733" name="Rectangle 13"/>
            <p:cNvSpPr>
              <a:spLocks noChangeArrowheads="1"/>
            </p:cNvSpPr>
            <p:nvPr/>
          </p:nvSpPr>
          <p:spPr bwMode="auto">
            <a:xfrm>
              <a:off x="2256" y="1440"/>
              <a:ext cx="768" cy="288"/>
            </a:xfrm>
            <a:prstGeom prst="rect">
              <a:avLst/>
            </a:prstGeom>
            <a:noFill/>
            <a:ln w="9525">
              <a:solidFill>
                <a:schemeClr val="tx1"/>
              </a:solidFill>
              <a:miter lim="800000"/>
              <a:headEnd/>
              <a:tailEnd/>
            </a:ln>
            <a:effectLst/>
          </p:spPr>
          <p:txBody>
            <a:bodyPr wrap="none" anchor="ctr"/>
            <a:lstStyle/>
            <a:p>
              <a:pPr algn="ctr"/>
              <a:r>
                <a:rPr lang="en-US" sz="1400" b="0"/>
                <a:t>Hibernate.cfg</a:t>
              </a:r>
            </a:p>
            <a:p>
              <a:pPr algn="ctr"/>
              <a:r>
                <a:rPr lang="en-US" sz="1400" b="0"/>
                <a:t>.xml</a:t>
              </a:r>
            </a:p>
          </p:txBody>
        </p:sp>
        <p:sp>
          <p:nvSpPr>
            <p:cNvPr id="158734" name="Line 14"/>
            <p:cNvSpPr>
              <a:spLocks noChangeShapeType="1"/>
            </p:cNvSpPr>
            <p:nvPr/>
          </p:nvSpPr>
          <p:spPr bwMode="auto">
            <a:xfrm>
              <a:off x="2640" y="1728"/>
              <a:ext cx="0" cy="1872"/>
            </a:xfrm>
            <a:prstGeom prst="line">
              <a:avLst/>
            </a:prstGeom>
            <a:noFill/>
            <a:ln w="9525">
              <a:solidFill>
                <a:schemeClr val="tx1"/>
              </a:solidFill>
              <a:prstDash val="dash"/>
              <a:round/>
              <a:headEnd/>
              <a:tailEnd/>
            </a:ln>
            <a:effectLst/>
          </p:spPr>
          <p:txBody>
            <a:bodyPr/>
            <a:lstStyle/>
            <a:p>
              <a:endParaRPr lang="en-US"/>
            </a:p>
          </p:txBody>
        </p:sp>
      </p:grpSp>
      <p:grpSp>
        <p:nvGrpSpPr>
          <p:cNvPr id="6" name="Group 15"/>
          <p:cNvGrpSpPr>
            <a:grpSpLocks/>
          </p:cNvGrpSpPr>
          <p:nvPr/>
        </p:nvGrpSpPr>
        <p:grpSpPr bwMode="auto">
          <a:xfrm>
            <a:off x="4953000" y="2286000"/>
            <a:ext cx="990600" cy="3429000"/>
            <a:chOff x="144" y="1440"/>
            <a:chExt cx="624" cy="2160"/>
          </a:xfrm>
        </p:grpSpPr>
        <p:sp>
          <p:nvSpPr>
            <p:cNvPr id="158736" name="Rectangle 16"/>
            <p:cNvSpPr>
              <a:spLocks noChangeArrowheads="1"/>
            </p:cNvSpPr>
            <p:nvPr/>
          </p:nvSpPr>
          <p:spPr bwMode="auto">
            <a:xfrm>
              <a:off x="144" y="1440"/>
              <a:ext cx="624" cy="288"/>
            </a:xfrm>
            <a:prstGeom prst="rect">
              <a:avLst/>
            </a:prstGeom>
            <a:noFill/>
            <a:ln w="9525">
              <a:solidFill>
                <a:schemeClr val="tx1"/>
              </a:solidFill>
              <a:miter lim="800000"/>
              <a:headEnd/>
              <a:tailEnd/>
            </a:ln>
            <a:effectLst/>
          </p:spPr>
          <p:txBody>
            <a:bodyPr wrap="none" anchor="ctr"/>
            <a:lstStyle/>
            <a:p>
              <a:pPr algn="ctr"/>
              <a:r>
                <a:rPr lang="en-US" sz="1400" b="0"/>
                <a:t>Session</a:t>
              </a:r>
            </a:p>
          </p:txBody>
        </p:sp>
        <p:sp>
          <p:nvSpPr>
            <p:cNvPr id="158737" name="Line 17"/>
            <p:cNvSpPr>
              <a:spLocks noChangeShapeType="1"/>
            </p:cNvSpPr>
            <p:nvPr/>
          </p:nvSpPr>
          <p:spPr bwMode="auto">
            <a:xfrm>
              <a:off x="432" y="1728"/>
              <a:ext cx="0" cy="1872"/>
            </a:xfrm>
            <a:prstGeom prst="line">
              <a:avLst/>
            </a:prstGeom>
            <a:noFill/>
            <a:ln w="9525">
              <a:solidFill>
                <a:schemeClr val="tx1"/>
              </a:solidFill>
              <a:prstDash val="dash"/>
              <a:round/>
              <a:headEnd/>
              <a:tailEnd/>
            </a:ln>
            <a:effectLst/>
          </p:spPr>
          <p:txBody>
            <a:bodyPr/>
            <a:lstStyle/>
            <a:p>
              <a:endParaRPr lang="en-US"/>
            </a:p>
          </p:txBody>
        </p:sp>
      </p:grpSp>
      <p:grpSp>
        <p:nvGrpSpPr>
          <p:cNvPr id="7" name="Group 18"/>
          <p:cNvGrpSpPr>
            <a:grpSpLocks/>
          </p:cNvGrpSpPr>
          <p:nvPr/>
        </p:nvGrpSpPr>
        <p:grpSpPr bwMode="auto">
          <a:xfrm>
            <a:off x="6248400" y="2286000"/>
            <a:ext cx="1295400" cy="3429000"/>
            <a:chOff x="3936" y="1440"/>
            <a:chExt cx="816" cy="2160"/>
          </a:xfrm>
        </p:grpSpPr>
        <p:sp>
          <p:nvSpPr>
            <p:cNvPr id="158739" name="Rectangle 19"/>
            <p:cNvSpPr>
              <a:spLocks noChangeArrowheads="1"/>
            </p:cNvSpPr>
            <p:nvPr/>
          </p:nvSpPr>
          <p:spPr bwMode="auto">
            <a:xfrm>
              <a:off x="3936" y="1440"/>
              <a:ext cx="816" cy="288"/>
            </a:xfrm>
            <a:prstGeom prst="rect">
              <a:avLst/>
            </a:prstGeom>
            <a:noFill/>
            <a:ln w="9525">
              <a:solidFill>
                <a:schemeClr val="tx1"/>
              </a:solidFill>
              <a:miter lim="800000"/>
              <a:headEnd/>
              <a:tailEnd/>
            </a:ln>
            <a:effectLst/>
          </p:spPr>
          <p:txBody>
            <a:bodyPr wrap="none" anchor="ctr"/>
            <a:lstStyle/>
            <a:p>
              <a:pPr algn="ctr"/>
              <a:r>
                <a:rPr lang="en-US" sz="1400" b="0"/>
                <a:t>UserDTO.hbm</a:t>
              </a:r>
            </a:p>
            <a:p>
              <a:pPr algn="ctr"/>
              <a:r>
                <a:rPr lang="en-US" sz="1400" b="0"/>
                <a:t>.xml</a:t>
              </a:r>
            </a:p>
          </p:txBody>
        </p:sp>
        <p:sp>
          <p:nvSpPr>
            <p:cNvPr id="158740" name="Line 20"/>
            <p:cNvSpPr>
              <a:spLocks noChangeShapeType="1"/>
            </p:cNvSpPr>
            <p:nvPr/>
          </p:nvSpPr>
          <p:spPr bwMode="auto">
            <a:xfrm>
              <a:off x="4320" y="1728"/>
              <a:ext cx="0" cy="1872"/>
            </a:xfrm>
            <a:prstGeom prst="line">
              <a:avLst/>
            </a:prstGeom>
            <a:noFill/>
            <a:ln w="9525">
              <a:solidFill>
                <a:schemeClr val="tx1"/>
              </a:solidFill>
              <a:prstDash val="dash"/>
              <a:round/>
              <a:headEnd/>
              <a:tailEnd/>
            </a:ln>
            <a:effectLst/>
          </p:spPr>
          <p:txBody>
            <a:bodyPr/>
            <a:lstStyle/>
            <a:p>
              <a:endParaRPr lang="en-US"/>
            </a:p>
          </p:txBody>
        </p:sp>
      </p:grpSp>
      <p:grpSp>
        <p:nvGrpSpPr>
          <p:cNvPr id="8" name="Group 21"/>
          <p:cNvGrpSpPr>
            <a:grpSpLocks/>
          </p:cNvGrpSpPr>
          <p:nvPr/>
        </p:nvGrpSpPr>
        <p:grpSpPr bwMode="auto">
          <a:xfrm>
            <a:off x="7772400" y="2286000"/>
            <a:ext cx="533400" cy="3352800"/>
            <a:chOff x="4560" y="1440"/>
            <a:chExt cx="336" cy="2112"/>
          </a:xfrm>
        </p:grpSpPr>
        <p:sp>
          <p:nvSpPr>
            <p:cNvPr id="158742" name="AutoShape 22"/>
            <p:cNvSpPr>
              <a:spLocks noChangeArrowheads="1"/>
            </p:cNvSpPr>
            <p:nvPr/>
          </p:nvSpPr>
          <p:spPr bwMode="auto">
            <a:xfrm>
              <a:off x="4560" y="1440"/>
              <a:ext cx="336" cy="288"/>
            </a:xfrm>
            <a:prstGeom prst="flowChartMagneticDisk">
              <a:avLst/>
            </a:prstGeom>
            <a:noFill/>
            <a:ln w="9525">
              <a:solidFill>
                <a:schemeClr val="tx1"/>
              </a:solidFill>
              <a:round/>
              <a:headEnd/>
              <a:tailEnd/>
            </a:ln>
            <a:effectLst/>
          </p:spPr>
          <p:txBody>
            <a:bodyPr wrap="none" anchor="ctr"/>
            <a:lstStyle/>
            <a:p>
              <a:pPr algn="ctr"/>
              <a:r>
                <a:rPr lang="en-US" b="0"/>
                <a:t>DB</a:t>
              </a:r>
            </a:p>
          </p:txBody>
        </p:sp>
        <p:sp>
          <p:nvSpPr>
            <p:cNvPr id="158743" name="Line 23"/>
            <p:cNvSpPr>
              <a:spLocks noChangeShapeType="1"/>
            </p:cNvSpPr>
            <p:nvPr/>
          </p:nvSpPr>
          <p:spPr bwMode="auto">
            <a:xfrm>
              <a:off x="4752" y="1728"/>
              <a:ext cx="0" cy="1824"/>
            </a:xfrm>
            <a:prstGeom prst="line">
              <a:avLst/>
            </a:prstGeom>
            <a:noFill/>
            <a:ln w="9525">
              <a:solidFill>
                <a:schemeClr val="tx1"/>
              </a:solidFill>
              <a:prstDash val="dash"/>
              <a:round/>
              <a:headEnd/>
              <a:tailEnd/>
            </a:ln>
            <a:effectLst/>
          </p:spPr>
          <p:txBody>
            <a:bodyPr/>
            <a:lstStyle/>
            <a:p>
              <a:endParaRPr lang="en-US"/>
            </a:p>
          </p:txBody>
        </p:sp>
      </p:grpSp>
      <p:sp>
        <p:nvSpPr>
          <p:cNvPr id="158744" name="Line 24"/>
          <p:cNvSpPr>
            <a:spLocks noChangeShapeType="1"/>
          </p:cNvSpPr>
          <p:nvPr/>
        </p:nvSpPr>
        <p:spPr bwMode="auto">
          <a:xfrm>
            <a:off x="609600" y="3124200"/>
            <a:ext cx="1143000" cy="0"/>
          </a:xfrm>
          <a:prstGeom prst="line">
            <a:avLst/>
          </a:prstGeom>
          <a:noFill/>
          <a:ln w="9525">
            <a:solidFill>
              <a:schemeClr val="tx1"/>
            </a:solidFill>
            <a:round/>
            <a:headEnd/>
            <a:tailEnd type="triangle" w="med" len="med"/>
          </a:ln>
          <a:effectLst/>
        </p:spPr>
        <p:txBody>
          <a:bodyPr/>
          <a:lstStyle/>
          <a:p>
            <a:endParaRPr lang="en-US"/>
          </a:p>
        </p:txBody>
      </p:sp>
      <p:sp>
        <p:nvSpPr>
          <p:cNvPr id="158745" name="Text Box 25"/>
          <p:cNvSpPr txBox="1">
            <a:spLocks noChangeArrowheads="1"/>
          </p:cNvSpPr>
          <p:nvPr/>
        </p:nvSpPr>
        <p:spPr bwMode="auto">
          <a:xfrm>
            <a:off x="762000" y="2895600"/>
            <a:ext cx="762000" cy="457200"/>
          </a:xfrm>
          <a:prstGeom prst="rect">
            <a:avLst/>
          </a:prstGeom>
          <a:noFill/>
          <a:ln w="9525">
            <a:noFill/>
            <a:miter lim="800000"/>
            <a:headEnd/>
            <a:tailEnd/>
          </a:ln>
          <a:effectLst/>
        </p:spPr>
        <p:txBody>
          <a:bodyPr>
            <a:spAutoFit/>
          </a:bodyPr>
          <a:lstStyle/>
          <a:p>
            <a:pPr>
              <a:spcBef>
                <a:spcPct val="50000"/>
              </a:spcBef>
            </a:pPr>
            <a:r>
              <a:rPr lang="en-US" sz="1200" b="0"/>
              <a:t>Create&amp; setData</a:t>
            </a:r>
          </a:p>
        </p:txBody>
      </p:sp>
      <p:sp>
        <p:nvSpPr>
          <p:cNvPr id="158746" name="Line 26"/>
          <p:cNvSpPr>
            <a:spLocks noChangeShapeType="1"/>
          </p:cNvSpPr>
          <p:nvPr/>
        </p:nvSpPr>
        <p:spPr bwMode="auto">
          <a:xfrm>
            <a:off x="609600" y="3551238"/>
            <a:ext cx="2362200" cy="0"/>
          </a:xfrm>
          <a:prstGeom prst="line">
            <a:avLst/>
          </a:prstGeom>
          <a:noFill/>
          <a:ln w="9525">
            <a:solidFill>
              <a:schemeClr val="tx1"/>
            </a:solidFill>
            <a:round/>
            <a:headEnd/>
            <a:tailEnd type="triangle" w="med" len="med"/>
          </a:ln>
          <a:effectLst/>
        </p:spPr>
        <p:txBody>
          <a:bodyPr/>
          <a:lstStyle/>
          <a:p>
            <a:endParaRPr lang="en-US"/>
          </a:p>
        </p:txBody>
      </p:sp>
      <p:sp>
        <p:nvSpPr>
          <p:cNvPr id="158747" name="Text Box 27"/>
          <p:cNvSpPr txBox="1">
            <a:spLocks noChangeArrowheads="1"/>
          </p:cNvSpPr>
          <p:nvPr/>
        </p:nvSpPr>
        <p:spPr bwMode="auto">
          <a:xfrm>
            <a:off x="1676400" y="3276600"/>
            <a:ext cx="1524000" cy="549275"/>
          </a:xfrm>
          <a:prstGeom prst="rect">
            <a:avLst/>
          </a:prstGeom>
          <a:noFill/>
          <a:ln w="9525" algn="ctr">
            <a:noFill/>
            <a:miter lim="800000"/>
            <a:headEnd/>
            <a:tailEnd/>
          </a:ln>
          <a:effectLst/>
        </p:spPr>
        <p:txBody>
          <a:bodyPr>
            <a:spAutoFit/>
          </a:bodyPr>
          <a:lstStyle/>
          <a:p>
            <a:pPr>
              <a:spcBef>
                <a:spcPct val="50000"/>
              </a:spcBef>
            </a:pPr>
            <a:r>
              <a:rPr lang="en-US" sz="1200" b="0"/>
              <a:t>Configuration().</a:t>
            </a:r>
          </a:p>
          <a:p>
            <a:pPr>
              <a:spcBef>
                <a:spcPct val="50000"/>
              </a:spcBef>
            </a:pPr>
            <a:r>
              <a:rPr lang="en-US" sz="1200" b="0"/>
              <a:t>configure()</a:t>
            </a:r>
          </a:p>
        </p:txBody>
      </p:sp>
      <p:sp>
        <p:nvSpPr>
          <p:cNvPr id="158748" name="Line 28"/>
          <p:cNvSpPr>
            <a:spLocks noChangeShapeType="1"/>
          </p:cNvSpPr>
          <p:nvPr/>
        </p:nvSpPr>
        <p:spPr bwMode="auto">
          <a:xfrm>
            <a:off x="3048000" y="39624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58749" name="Text Box 29"/>
          <p:cNvSpPr txBox="1">
            <a:spLocks noChangeArrowheads="1"/>
          </p:cNvSpPr>
          <p:nvPr/>
        </p:nvSpPr>
        <p:spPr bwMode="auto">
          <a:xfrm>
            <a:off x="3276600" y="3657600"/>
            <a:ext cx="762000" cy="274638"/>
          </a:xfrm>
          <a:prstGeom prst="rect">
            <a:avLst/>
          </a:prstGeom>
          <a:noFill/>
          <a:ln w="9525">
            <a:noFill/>
            <a:miter lim="800000"/>
            <a:headEnd/>
            <a:tailEnd/>
          </a:ln>
          <a:effectLst/>
        </p:spPr>
        <p:txBody>
          <a:bodyPr>
            <a:spAutoFit/>
          </a:bodyPr>
          <a:lstStyle/>
          <a:p>
            <a:pPr>
              <a:spcBef>
                <a:spcPct val="50000"/>
              </a:spcBef>
            </a:pPr>
            <a:r>
              <a:rPr lang="en-US" sz="1200" b="0"/>
              <a:t>read</a:t>
            </a:r>
          </a:p>
        </p:txBody>
      </p:sp>
      <p:sp>
        <p:nvSpPr>
          <p:cNvPr id="158750" name="Line 30"/>
          <p:cNvSpPr>
            <a:spLocks noChangeShapeType="1"/>
          </p:cNvSpPr>
          <p:nvPr/>
        </p:nvSpPr>
        <p:spPr bwMode="auto">
          <a:xfrm>
            <a:off x="609600" y="4267200"/>
            <a:ext cx="2438400" cy="0"/>
          </a:xfrm>
          <a:prstGeom prst="line">
            <a:avLst/>
          </a:prstGeom>
          <a:noFill/>
          <a:ln w="9525">
            <a:solidFill>
              <a:schemeClr val="tx1"/>
            </a:solidFill>
            <a:round/>
            <a:headEnd/>
            <a:tailEnd type="triangle" w="med" len="med"/>
          </a:ln>
          <a:effectLst/>
        </p:spPr>
        <p:txBody>
          <a:bodyPr/>
          <a:lstStyle/>
          <a:p>
            <a:endParaRPr lang="en-US"/>
          </a:p>
        </p:txBody>
      </p:sp>
      <p:sp>
        <p:nvSpPr>
          <p:cNvPr id="158751" name="Text Box 31"/>
          <p:cNvSpPr txBox="1">
            <a:spLocks noChangeArrowheads="1"/>
          </p:cNvSpPr>
          <p:nvPr/>
        </p:nvSpPr>
        <p:spPr bwMode="auto">
          <a:xfrm>
            <a:off x="1295400" y="4038600"/>
            <a:ext cx="1143000" cy="274638"/>
          </a:xfrm>
          <a:prstGeom prst="rect">
            <a:avLst/>
          </a:prstGeom>
          <a:noFill/>
          <a:ln w="9525">
            <a:noFill/>
            <a:miter lim="800000"/>
            <a:headEnd/>
            <a:tailEnd/>
          </a:ln>
          <a:effectLst/>
        </p:spPr>
        <p:txBody>
          <a:bodyPr>
            <a:spAutoFit/>
          </a:bodyPr>
          <a:lstStyle/>
          <a:p>
            <a:pPr>
              <a:spcBef>
                <a:spcPct val="50000"/>
              </a:spcBef>
            </a:pPr>
            <a:r>
              <a:rPr lang="en-US" sz="1200" b="0"/>
              <a:t>openSession</a:t>
            </a:r>
          </a:p>
        </p:txBody>
      </p:sp>
      <p:sp>
        <p:nvSpPr>
          <p:cNvPr id="158752" name="Text Box 32"/>
          <p:cNvSpPr txBox="1">
            <a:spLocks noChangeArrowheads="1"/>
          </p:cNvSpPr>
          <p:nvPr/>
        </p:nvSpPr>
        <p:spPr bwMode="auto">
          <a:xfrm>
            <a:off x="3733800" y="4297363"/>
            <a:ext cx="1143000" cy="274637"/>
          </a:xfrm>
          <a:prstGeom prst="rect">
            <a:avLst/>
          </a:prstGeom>
          <a:noFill/>
          <a:ln w="9525">
            <a:noFill/>
            <a:miter lim="800000"/>
            <a:headEnd/>
            <a:tailEnd/>
          </a:ln>
          <a:effectLst/>
        </p:spPr>
        <p:txBody>
          <a:bodyPr>
            <a:spAutoFit/>
          </a:bodyPr>
          <a:lstStyle/>
          <a:p>
            <a:pPr>
              <a:spcBef>
                <a:spcPct val="50000"/>
              </a:spcBef>
            </a:pPr>
            <a:r>
              <a:rPr lang="en-US" sz="1200" b="0"/>
              <a:t>create</a:t>
            </a:r>
          </a:p>
        </p:txBody>
      </p:sp>
      <p:sp>
        <p:nvSpPr>
          <p:cNvPr id="158753" name="Line 33"/>
          <p:cNvSpPr>
            <a:spLocks noChangeShapeType="1"/>
          </p:cNvSpPr>
          <p:nvPr/>
        </p:nvSpPr>
        <p:spPr bwMode="auto">
          <a:xfrm>
            <a:off x="3048000" y="4525963"/>
            <a:ext cx="2362200" cy="0"/>
          </a:xfrm>
          <a:prstGeom prst="line">
            <a:avLst/>
          </a:prstGeom>
          <a:noFill/>
          <a:ln w="9525">
            <a:solidFill>
              <a:schemeClr val="tx1"/>
            </a:solidFill>
            <a:round/>
            <a:headEnd/>
            <a:tailEnd type="triangle" w="med" len="med"/>
          </a:ln>
          <a:effectLst/>
        </p:spPr>
        <p:txBody>
          <a:bodyPr/>
          <a:lstStyle/>
          <a:p>
            <a:endParaRPr lang="en-US"/>
          </a:p>
        </p:txBody>
      </p:sp>
      <p:sp>
        <p:nvSpPr>
          <p:cNvPr id="158754" name="Line 34"/>
          <p:cNvSpPr>
            <a:spLocks noChangeShapeType="1"/>
          </p:cNvSpPr>
          <p:nvPr/>
        </p:nvSpPr>
        <p:spPr bwMode="auto">
          <a:xfrm>
            <a:off x="0" y="2971800"/>
            <a:ext cx="609600" cy="0"/>
          </a:xfrm>
          <a:prstGeom prst="line">
            <a:avLst/>
          </a:prstGeom>
          <a:noFill/>
          <a:ln w="9525">
            <a:solidFill>
              <a:schemeClr val="tx1"/>
            </a:solidFill>
            <a:round/>
            <a:headEnd/>
            <a:tailEnd type="triangle" w="med" len="med"/>
          </a:ln>
          <a:effectLst/>
        </p:spPr>
        <p:txBody>
          <a:bodyPr/>
          <a:lstStyle/>
          <a:p>
            <a:endParaRPr lang="en-US"/>
          </a:p>
        </p:txBody>
      </p:sp>
      <p:sp>
        <p:nvSpPr>
          <p:cNvPr id="158755" name="Text Box 35"/>
          <p:cNvSpPr txBox="1">
            <a:spLocks noChangeArrowheads="1"/>
          </p:cNvSpPr>
          <p:nvPr/>
        </p:nvSpPr>
        <p:spPr bwMode="auto">
          <a:xfrm>
            <a:off x="76200" y="2743200"/>
            <a:ext cx="762000" cy="274638"/>
          </a:xfrm>
          <a:prstGeom prst="rect">
            <a:avLst/>
          </a:prstGeom>
          <a:noFill/>
          <a:ln w="9525">
            <a:noFill/>
            <a:miter lim="800000"/>
            <a:headEnd/>
            <a:tailEnd/>
          </a:ln>
          <a:effectLst/>
        </p:spPr>
        <p:txBody>
          <a:bodyPr>
            <a:spAutoFit/>
          </a:bodyPr>
          <a:lstStyle/>
          <a:p>
            <a:pPr>
              <a:spcBef>
                <a:spcPct val="50000"/>
              </a:spcBef>
            </a:pPr>
            <a:r>
              <a:rPr lang="en-US" sz="1200" b="0"/>
              <a:t>main</a:t>
            </a:r>
          </a:p>
        </p:txBody>
      </p:sp>
      <p:sp>
        <p:nvSpPr>
          <p:cNvPr id="158756" name="Line 36"/>
          <p:cNvSpPr>
            <a:spLocks noChangeShapeType="1"/>
          </p:cNvSpPr>
          <p:nvPr/>
        </p:nvSpPr>
        <p:spPr bwMode="auto">
          <a:xfrm>
            <a:off x="609600" y="5029200"/>
            <a:ext cx="4800600" cy="0"/>
          </a:xfrm>
          <a:prstGeom prst="line">
            <a:avLst/>
          </a:prstGeom>
          <a:noFill/>
          <a:ln w="9525">
            <a:solidFill>
              <a:schemeClr val="tx1"/>
            </a:solidFill>
            <a:round/>
            <a:headEnd/>
            <a:tailEnd type="triangle" w="med" len="med"/>
          </a:ln>
          <a:effectLst/>
        </p:spPr>
        <p:txBody>
          <a:bodyPr/>
          <a:lstStyle/>
          <a:p>
            <a:endParaRPr lang="en-US"/>
          </a:p>
        </p:txBody>
      </p:sp>
      <p:sp>
        <p:nvSpPr>
          <p:cNvPr id="158757" name="Text Box 37"/>
          <p:cNvSpPr txBox="1">
            <a:spLocks noChangeArrowheads="1"/>
          </p:cNvSpPr>
          <p:nvPr/>
        </p:nvSpPr>
        <p:spPr bwMode="auto">
          <a:xfrm>
            <a:off x="3124200" y="4800600"/>
            <a:ext cx="1371600" cy="274638"/>
          </a:xfrm>
          <a:prstGeom prst="rect">
            <a:avLst/>
          </a:prstGeom>
          <a:noFill/>
          <a:ln w="9525">
            <a:noFill/>
            <a:miter lim="800000"/>
            <a:headEnd/>
            <a:tailEnd/>
          </a:ln>
          <a:effectLst/>
        </p:spPr>
        <p:txBody>
          <a:bodyPr>
            <a:spAutoFit/>
          </a:bodyPr>
          <a:lstStyle/>
          <a:p>
            <a:pPr>
              <a:spcBef>
                <a:spcPct val="50000"/>
              </a:spcBef>
            </a:pPr>
            <a:r>
              <a:rPr lang="en-US" sz="1200" b="0" dirty="0"/>
              <a:t>save(</a:t>
            </a:r>
            <a:r>
              <a:rPr lang="en-US" sz="1200" b="0" dirty="0" err="1"/>
              <a:t>UserDTO</a:t>
            </a:r>
            <a:r>
              <a:rPr lang="en-US" sz="1200" b="0" dirty="0"/>
              <a:t>)</a:t>
            </a:r>
          </a:p>
        </p:txBody>
      </p:sp>
      <p:sp>
        <p:nvSpPr>
          <p:cNvPr id="158758" name="Line 38"/>
          <p:cNvSpPr>
            <a:spLocks noChangeShapeType="1"/>
          </p:cNvSpPr>
          <p:nvPr/>
        </p:nvSpPr>
        <p:spPr bwMode="auto">
          <a:xfrm>
            <a:off x="5410200" y="5334000"/>
            <a:ext cx="1447800" cy="0"/>
          </a:xfrm>
          <a:prstGeom prst="line">
            <a:avLst/>
          </a:prstGeom>
          <a:noFill/>
          <a:ln w="9525">
            <a:solidFill>
              <a:schemeClr val="tx1"/>
            </a:solidFill>
            <a:round/>
            <a:headEnd/>
            <a:tailEnd type="triangle" w="med" len="med"/>
          </a:ln>
          <a:effectLst/>
        </p:spPr>
        <p:txBody>
          <a:bodyPr/>
          <a:lstStyle/>
          <a:p>
            <a:endParaRPr lang="en-US"/>
          </a:p>
        </p:txBody>
      </p:sp>
      <p:sp>
        <p:nvSpPr>
          <p:cNvPr id="158759" name="Text Box 39"/>
          <p:cNvSpPr txBox="1">
            <a:spLocks noChangeArrowheads="1"/>
          </p:cNvSpPr>
          <p:nvPr/>
        </p:nvSpPr>
        <p:spPr bwMode="auto">
          <a:xfrm>
            <a:off x="5638800" y="5029200"/>
            <a:ext cx="762000" cy="274638"/>
          </a:xfrm>
          <a:prstGeom prst="rect">
            <a:avLst/>
          </a:prstGeom>
          <a:noFill/>
          <a:ln w="9525">
            <a:noFill/>
            <a:miter lim="800000"/>
            <a:headEnd/>
            <a:tailEnd/>
          </a:ln>
          <a:effectLst/>
        </p:spPr>
        <p:txBody>
          <a:bodyPr>
            <a:spAutoFit/>
          </a:bodyPr>
          <a:lstStyle/>
          <a:p>
            <a:pPr>
              <a:spcBef>
                <a:spcPct val="50000"/>
              </a:spcBef>
            </a:pPr>
            <a:r>
              <a:rPr lang="en-US" sz="1200" b="0"/>
              <a:t>read</a:t>
            </a:r>
          </a:p>
        </p:txBody>
      </p:sp>
      <p:sp>
        <p:nvSpPr>
          <p:cNvPr id="158760" name="Line 40"/>
          <p:cNvSpPr>
            <a:spLocks noChangeShapeType="1"/>
          </p:cNvSpPr>
          <p:nvPr/>
        </p:nvSpPr>
        <p:spPr bwMode="auto">
          <a:xfrm>
            <a:off x="5410200" y="5562600"/>
            <a:ext cx="2667000" cy="0"/>
          </a:xfrm>
          <a:prstGeom prst="line">
            <a:avLst/>
          </a:prstGeom>
          <a:noFill/>
          <a:ln w="9525">
            <a:solidFill>
              <a:schemeClr val="tx1"/>
            </a:solidFill>
            <a:round/>
            <a:headEnd/>
            <a:tailEnd type="triangle" w="med" len="med"/>
          </a:ln>
          <a:effectLst/>
        </p:spPr>
        <p:txBody>
          <a:bodyPr/>
          <a:lstStyle/>
          <a:p>
            <a:endParaRPr lang="en-US"/>
          </a:p>
        </p:txBody>
      </p:sp>
      <p:sp>
        <p:nvSpPr>
          <p:cNvPr id="158761" name="Text Box 41"/>
          <p:cNvSpPr txBox="1">
            <a:spLocks noChangeArrowheads="1"/>
          </p:cNvSpPr>
          <p:nvPr/>
        </p:nvSpPr>
        <p:spPr bwMode="auto">
          <a:xfrm>
            <a:off x="5638800" y="5364163"/>
            <a:ext cx="2438400" cy="274637"/>
          </a:xfrm>
          <a:prstGeom prst="rect">
            <a:avLst/>
          </a:prstGeom>
          <a:noFill/>
          <a:ln w="9525">
            <a:noFill/>
            <a:miter lim="800000"/>
            <a:headEnd/>
            <a:tailEnd/>
          </a:ln>
          <a:effectLst/>
        </p:spPr>
        <p:txBody>
          <a:bodyPr>
            <a:spAutoFit/>
          </a:bodyPr>
          <a:lstStyle/>
          <a:p>
            <a:pPr>
              <a:spcBef>
                <a:spcPct val="50000"/>
              </a:spcBef>
            </a:pPr>
            <a:r>
              <a:rPr lang="en-US" sz="1200" b="0"/>
              <a:t>INSERT INTO user VALUES(..)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8754"/>
                                        </p:tgtEl>
                                        <p:attrNameLst>
                                          <p:attrName>style.visibility</p:attrName>
                                        </p:attrNameLst>
                                      </p:cBhvr>
                                      <p:to>
                                        <p:strVal val="visible"/>
                                      </p:to>
                                    </p:set>
                                    <p:animEffect transition="in" filter="blinds(vertical)">
                                      <p:cBhvr>
                                        <p:cTn id="12" dur="500"/>
                                        <p:tgtEl>
                                          <p:spTgt spid="1587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8755"/>
                                        </p:tgtEl>
                                        <p:attrNameLst>
                                          <p:attrName>style.visibility</p:attrName>
                                        </p:attrNameLst>
                                      </p:cBhvr>
                                      <p:to>
                                        <p:strVal val="visible"/>
                                      </p:to>
                                    </p:set>
                                    <p:animEffect transition="in" filter="blinds(horizontal)">
                                      <p:cBhvr>
                                        <p:cTn id="17" dur="500"/>
                                        <p:tgtEl>
                                          <p:spTgt spid="1587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8744"/>
                                        </p:tgtEl>
                                        <p:attrNameLst>
                                          <p:attrName>style.visibility</p:attrName>
                                        </p:attrNameLst>
                                      </p:cBhvr>
                                      <p:to>
                                        <p:strVal val="visible"/>
                                      </p:to>
                                    </p:set>
                                    <p:animEffect transition="in" filter="blinds(vertical)">
                                      <p:cBhvr>
                                        <p:cTn id="27" dur="500"/>
                                        <p:tgtEl>
                                          <p:spTgt spid="1587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8745"/>
                                        </p:tgtEl>
                                        <p:attrNameLst>
                                          <p:attrName>style.visibility</p:attrName>
                                        </p:attrNameLst>
                                      </p:cBhvr>
                                      <p:to>
                                        <p:strVal val="visible"/>
                                      </p:to>
                                    </p:set>
                                    <p:animEffect transition="in" filter="blinds(horizontal)">
                                      <p:cBhvr>
                                        <p:cTn id="32" dur="500"/>
                                        <p:tgtEl>
                                          <p:spTgt spid="1587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58746"/>
                                        </p:tgtEl>
                                        <p:attrNameLst>
                                          <p:attrName>style.visibility</p:attrName>
                                        </p:attrNameLst>
                                      </p:cBhvr>
                                      <p:to>
                                        <p:strVal val="visible"/>
                                      </p:to>
                                    </p:set>
                                    <p:animEffect transition="in" filter="blinds(vertical)">
                                      <p:cBhvr>
                                        <p:cTn id="42" dur="500"/>
                                        <p:tgtEl>
                                          <p:spTgt spid="1587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8747"/>
                                        </p:tgtEl>
                                        <p:attrNameLst>
                                          <p:attrName>style.visibility</p:attrName>
                                        </p:attrNameLst>
                                      </p:cBhvr>
                                      <p:to>
                                        <p:strVal val="visible"/>
                                      </p:to>
                                    </p:set>
                                    <p:animEffect transition="in" filter="blinds(horizontal)">
                                      <p:cBhvr>
                                        <p:cTn id="47" dur="500"/>
                                        <p:tgtEl>
                                          <p:spTgt spid="15874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58748"/>
                                        </p:tgtEl>
                                        <p:attrNameLst>
                                          <p:attrName>style.visibility</p:attrName>
                                        </p:attrNameLst>
                                      </p:cBhvr>
                                      <p:to>
                                        <p:strVal val="visible"/>
                                      </p:to>
                                    </p:set>
                                    <p:animEffect transition="in" filter="blinds(vertical)">
                                      <p:cBhvr>
                                        <p:cTn id="57" dur="500"/>
                                        <p:tgtEl>
                                          <p:spTgt spid="15874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8749"/>
                                        </p:tgtEl>
                                        <p:attrNameLst>
                                          <p:attrName>style.visibility</p:attrName>
                                        </p:attrNameLst>
                                      </p:cBhvr>
                                      <p:to>
                                        <p:strVal val="visible"/>
                                      </p:to>
                                    </p:set>
                                    <p:animEffect transition="in" filter="blinds(horizontal)">
                                      <p:cBhvr>
                                        <p:cTn id="62" dur="500"/>
                                        <p:tgtEl>
                                          <p:spTgt spid="15874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158750"/>
                                        </p:tgtEl>
                                        <p:attrNameLst>
                                          <p:attrName>style.visibility</p:attrName>
                                        </p:attrNameLst>
                                      </p:cBhvr>
                                      <p:to>
                                        <p:strVal val="visible"/>
                                      </p:to>
                                    </p:set>
                                    <p:animEffect transition="in" filter="blinds(vertical)">
                                      <p:cBhvr>
                                        <p:cTn id="67" dur="500"/>
                                        <p:tgtEl>
                                          <p:spTgt spid="15875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8751"/>
                                        </p:tgtEl>
                                        <p:attrNameLst>
                                          <p:attrName>style.visibility</p:attrName>
                                        </p:attrNameLst>
                                      </p:cBhvr>
                                      <p:to>
                                        <p:strVal val="visible"/>
                                      </p:to>
                                    </p:set>
                                    <p:animEffect transition="in" filter="blinds(horizontal)">
                                      <p:cBhvr>
                                        <p:cTn id="72" dur="500"/>
                                        <p:tgtEl>
                                          <p:spTgt spid="15875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blinds(horizontal)">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5" fill="hold" grpId="0" nodeType="clickEffect">
                                  <p:stCondLst>
                                    <p:cond delay="0"/>
                                  </p:stCondLst>
                                  <p:childTnLst>
                                    <p:set>
                                      <p:cBhvr>
                                        <p:cTn id="81" dur="1" fill="hold">
                                          <p:stCondLst>
                                            <p:cond delay="0"/>
                                          </p:stCondLst>
                                        </p:cTn>
                                        <p:tgtEl>
                                          <p:spTgt spid="158753"/>
                                        </p:tgtEl>
                                        <p:attrNameLst>
                                          <p:attrName>style.visibility</p:attrName>
                                        </p:attrNameLst>
                                      </p:cBhvr>
                                      <p:to>
                                        <p:strVal val="visible"/>
                                      </p:to>
                                    </p:set>
                                    <p:animEffect transition="in" filter="blinds(vertical)">
                                      <p:cBhvr>
                                        <p:cTn id="82" dur="500"/>
                                        <p:tgtEl>
                                          <p:spTgt spid="15875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58752"/>
                                        </p:tgtEl>
                                        <p:attrNameLst>
                                          <p:attrName>style.visibility</p:attrName>
                                        </p:attrNameLst>
                                      </p:cBhvr>
                                      <p:to>
                                        <p:strVal val="visible"/>
                                      </p:to>
                                    </p:set>
                                    <p:animEffect transition="in" filter="blinds(horizontal)">
                                      <p:cBhvr>
                                        <p:cTn id="87" dur="500"/>
                                        <p:tgtEl>
                                          <p:spTgt spid="15875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5" fill="hold" grpId="0" nodeType="clickEffect">
                                  <p:stCondLst>
                                    <p:cond delay="0"/>
                                  </p:stCondLst>
                                  <p:childTnLst>
                                    <p:set>
                                      <p:cBhvr>
                                        <p:cTn id="91" dur="1" fill="hold">
                                          <p:stCondLst>
                                            <p:cond delay="0"/>
                                          </p:stCondLst>
                                        </p:cTn>
                                        <p:tgtEl>
                                          <p:spTgt spid="158756"/>
                                        </p:tgtEl>
                                        <p:attrNameLst>
                                          <p:attrName>style.visibility</p:attrName>
                                        </p:attrNameLst>
                                      </p:cBhvr>
                                      <p:to>
                                        <p:strVal val="visible"/>
                                      </p:to>
                                    </p:set>
                                    <p:animEffect transition="in" filter="blinds(vertical)">
                                      <p:cBhvr>
                                        <p:cTn id="92" dur="500"/>
                                        <p:tgtEl>
                                          <p:spTgt spid="15875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58757"/>
                                        </p:tgtEl>
                                        <p:attrNameLst>
                                          <p:attrName>style.visibility</p:attrName>
                                        </p:attrNameLst>
                                      </p:cBhvr>
                                      <p:to>
                                        <p:strVal val="visible"/>
                                      </p:to>
                                    </p:set>
                                    <p:animEffect transition="in" filter="blinds(horizontal)">
                                      <p:cBhvr>
                                        <p:cTn id="97" dur="500"/>
                                        <p:tgtEl>
                                          <p:spTgt spid="15875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blinds(horizontal)">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5" fill="hold" grpId="0" nodeType="clickEffect">
                                  <p:stCondLst>
                                    <p:cond delay="0"/>
                                  </p:stCondLst>
                                  <p:childTnLst>
                                    <p:set>
                                      <p:cBhvr>
                                        <p:cTn id="106" dur="1" fill="hold">
                                          <p:stCondLst>
                                            <p:cond delay="0"/>
                                          </p:stCondLst>
                                        </p:cTn>
                                        <p:tgtEl>
                                          <p:spTgt spid="158758"/>
                                        </p:tgtEl>
                                        <p:attrNameLst>
                                          <p:attrName>style.visibility</p:attrName>
                                        </p:attrNameLst>
                                      </p:cBhvr>
                                      <p:to>
                                        <p:strVal val="visible"/>
                                      </p:to>
                                    </p:set>
                                    <p:animEffect transition="in" filter="blinds(vertical)">
                                      <p:cBhvr>
                                        <p:cTn id="107" dur="500"/>
                                        <p:tgtEl>
                                          <p:spTgt spid="15875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58759"/>
                                        </p:tgtEl>
                                        <p:attrNameLst>
                                          <p:attrName>style.visibility</p:attrName>
                                        </p:attrNameLst>
                                      </p:cBhvr>
                                      <p:to>
                                        <p:strVal val="visible"/>
                                      </p:to>
                                    </p:set>
                                    <p:animEffect transition="in" filter="blinds(horizontal)">
                                      <p:cBhvr>
                                        <p:cTn id="112" dur="500"/>
                                        <p:tgtEl>
                                          <p:spTgt spid="158759"/>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linds(horizontal)">
                                      <p:cBhvr>
                                        <p:cTn id="117" dur="500"/>
                                        <p:tgtEl>
                                          <p:spTgt spid="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5" fill="hold" grpId="0" nodeType="clickEffect">
                                  <p:stCondLst>
                                    <p:cond delay="0"/>
                                  </p:stCondLst>
                                  <p:childTnLst>
                                    <p:set>
                                      <p:cBhvr>
                                        <p:cTn id="121" dur="1" fill="hold">
                                          <p:stCondLst>
                                            <p:cond delay="0"/>
                                          </p:stCondLst>
                                        </p:cTn>
                                        <p:tgtEl>
                                          <p:spTgt spid="158760"/>
                                        </p:tgtEl>
                                        <p:attrNameLst>
                                          <p:attrName>style.visibility</p:attrName>
                                        </p:attrNameLst>
                                      </p:cBhvr>
                                      <p:to>
                                        <p:strVal val="visible"/>
                                      </p:to>
                                    </p:set>
                                    <p:animEffect transition="in" filter="blinds(vertical)">
                                      <p:cBhvr>
                                        <p:cTn id="122" dur="500"/>
                                        <p:tgtEl>
                                          <p:spTgt spid="15876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58761"/>
                                        </p:tgtEl>
                                        <p:attrNameLst>
                                          <p:attrName>style.visibility</p:attrName>
                                        </p:attrNameLst>
                                      </p:cBhvr>
                                      <p:to>
                                        <p:strVal val="visible"/>
                                      </p:to>
                                    </p:set>
                                    <p:animEffect transition="in" filter="blinds(horizontal)">
                                      <p:cBhvr>
                                        <p:cTn id="127" dur="500"/>
                                        <p:tgtEl>
                                          <p:spTgt spid="158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4" grpId="0" animBg="1"/>
      <p:bldP spid="158745" grpId="0"/>
      <p:bldP spid="158746" grpId="0" animBg="1"/>
      <p:bldP spid="158747" grpId="0"/>
      <p:bldP spid="158748" grpId="0" animBg="1"/>
      <p:bldP spid="158749" grpId="0"/>
      <p:bldP spid="158750" grpId="0" animBg="1"/>
      <p:bldP spid="158751" grpId="0"/>
      <p:bldP spid="158752" grpId="0"/>
      <p:bldP spid="158753" grpId="0" animBg="1"/>
      <p:bldP spid="158754" grpId="0" animBg="1"/>
      <p:bldP spid="158755" grpId="0"/>
      <p:bldP spid="158756" grpId="0" animBg="1"/>
      <p:bldP spid="158757" grpId="0"/>
      <p:bldP spid="158758" grpId="0" animBg="1"/>
      <p:bldP spid="158759" grpId="0"/>
      <p:bldP spid="158760" grpId="0" animBg="1"/>
      <p:bldP spid="1587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015"/>
            <a:ext cx="7772400" cy="1470025"/>
          </a:xfrm>
        </p:spPr>
        <p:txBody>
          <a:bodyPr/>
          <a:lstStyle/>
          <a:p>
            <a:r>
              <a:rPr lang="en-US" dirty="0" smtClean="0"/>
              <a:t>Mapping </a:t>
            </a:r>
            <a:r>
              <a:rPr lang="en-US" dirty="0" err="1" smtClean="0"/>
              <a:t>Explaination</a:t>
            </a:r>
            <a:endParaRPr lang="en-US" dirty="0"/>
          </a:p>
        </p:txBody>
      </p:sp>
      <p:sp>
        <p:nvSpPr>
          <p:cNvPr id="3" name="Subtitle 2"/>
          <p:cNvSpPr>
            <a:spLocks noGrp="1"/>
          </p:cNvSpPr>
          <p:nvPr>
            <p:ph type="subTitle" idx="1"/>
          </p:nvPr>
        </p:nvSpPr>
        <p:spPr>
          <a:xfrm>
            <a:off x="228600" y="1295400"/>
            <a:ext cx="8610600" cy="5105400"/>
          </a:xfrm>
        </p:spPr>
        <p:txBody>
          <a:bodyPr>
            <a:normAutofit fontScale="55000" lnSpcReduction="20000"/>
          </a:bodyPr>
          <a:lstStyle/>
          <a:p>
            <a:pPr algn="l"/>
            <a:r>
              <a:rPr lang="en-US" dirty="0" smtClean="0">
                <a:solidFill>
                  <a:schemeClr val="tx1"/>
                </a:solidFill>
              </a:rPr>
              <a:t>It has a property called “Dialect” through which we tells Hibernate that we are using ‘this specific’ database</a:t>
            </a:r>
          </a:p>
          <a:p>
            <a:pPr lvl="1" algn="l"/>
            <a:r>
              <a:rPr lang="en-US" dirty="0" err="1" smtClean="0">
                <a:solidFill>
                  <a:schemeClr val="tx1"/>
                </a:solidFill>
              </a:rPr>
              <a:t>MySQL</a:t>
            </a:r>
            <a:r>
              <a:rPr lang="en-US" dirty="0" smtClean="0">
                <a:solidFill>
                  <a:schemeClr val="tx1"/>
                </a:solidFill>
              </a:rPr>
              <a:t> </a:t>
            </a:r>
          </a:p>
          <a:p>
            <a:pPr lvl="1" algn="l"/>
            <a:r>
              <a:rPr lang="en-US" dirty="0" smtClean="0">
                <a:solidFill>
                  <a:schemeClr val="tx1"/>
                </a:solidFill>
              </a:rPr>
              <a:t>	</a:t>
            </a:r>
            <a:r>
              <a:rPr lang="en-US" dirty="0" err="1" smtClean="0">
                <a:solidFill>
                  <a:schemeClr val="tx1"/>
                </a:solidFill>
              </a:rPr>
              <a:t>org.hibernate.dialect.MySQLDialect</a:t>
            </a:r>
            <a:r>
              <a:rPr lang="en-US" dirty="0" smtClean="0">
                <a:solidFill>
                  <a:schemeClr val="tx1"/>
                </a:solidFill>
              </a:rPr>
              <a:t> </a:t>
            </a:r>
          </a:p>
          <a:p>
            <a:pPr lvl="1" algn="l"/>
            <a:r>
              <a:rPr lang="en-US" dirty="0" smtClean="0">
                <a:solidFill>
                  <a:schemeClr val="tx1"/>
                </a:solidFill>
              </a:rPr>
              <a:t>Oracle (any version)</a:t>
            </a:r>
          </a:p>
          <a:p>
            <a:pPr lvl="1" algn="l"/>
            <a:r>
              <a:rPr lang="en-US" dirty="0" smtClean="0">
                <a:solidFill>
                  <a:schemeClr val="tx1"/>
                </a:solidFill>
              </a:rPr>
              <a:t>	</a:t>
            </a:r>
            <a:r>
              <a:rPr lang="en-US" dirty="0" err="1" smtClean="0">
                <a:solidFill>
                  <a:schemeClr val="tx1"/>
                </a:solidFill>
              </a:rPr>
              <a:t>org.hibernate.dialect.OracleDialect</a:t>
            </a:r>
            <a:r>
              <a:rPr lang="en-US" dirty="0" smtClean="0">
                <a:solidFill>
                  <a:schemeClr val="tx1"/>
                </a:solidFill>
              </a:rPr>
              <a:t> </a:t>
            </a:r>
          </a:p>
          <a:p>
            <a:pPr lvl="1" algn="l"/>
            <a:r>
              <a:rPr lang="en-US" dirty="0" smtClean="0">
                <a:solidFill>
                  <a:schemeClr val="tx1"/>
                </a:solidFill>
              </a:rPr>
              <a:t>Oracle 11g</a:t>
            </a:r>
          </a:p>
          <a:p>
            <a:pPr lvl="1" algn="l"/>
            <a:r>
              <a:rPr lang="en-US" dirty="0" smtClean="0">
                <a:solidFill>
                  <a:schemeClr val="tx1"/>
                </a:solidFill>
              </a:rPr>
              <a:t>	org.hibernate.dialect.Oracle10gDialect </a:t>
            </a:r>
          </a:p>
          <a:p>
            <a:pPr lvl="1" algn="l"/>
            <a:r>
              <a:rPr lang="en-US" dirty="0" smtClean="0">
                <a:solidFill>
                  <a:schemeClr val="tx1"/>
                </a:solidFill>
              </a:rPr>
              <a:t>Oracle 10g</a:t>
            </a:r>
          </a:p>
          <a:p>
            <a:pPr lvl="1" algn="l"/>
            <a:r>
              <a:rPr lang="en-US" dirty="0" smtClean="0">
                <a:solidFill>
                  <a:schemeClr val="tx1"/>
                </a:solidFill>
              </a:rPr>
              <a:t>	org.hibernate.dialect.Oracle10gDialect </a:t>
            </a:r>
          </a:p>
          <a:p>
            <a:pPr lvl="1" algn="l"/>
            <a:r>
              <a:rPr lang="en-US" dirty="0" smtClean="0">
                <a:solidFill>
                  <a:schemeClr val="tx1"/>
                </a:solidFill>
              </a:rPr>
              <a:t>Oracle 9i</a:t>
            </a:r>
          </a:p>
          <a:p>
            <a:pPr lvl="1" algn="l"/>
            <a:r>
              <a:rPr lang="en-US" dirty="0" smtClean="0">
                <a:solidFill>
                  <a:schemeClr val="tx1"/>
                </a:solidFill>
              </a:rPr>
              <a:t>	org.hibernate.dialect.Oracle9iDialect</a:t>
            </a:r>
          </a:p>
          <a:p>
            <a:pPr lvl="1" algn="l"/>
            <a:r>
              <a:rPr lang="en-US" dirty="0" smtClean="0">
                <a:solidFill>
                  <a:schemeClr val="tx1"/>
                </a:solidFill>
              </a:rPr>
              <a:t>Sybase </a:t>
            </a:r>
          </a:p>
          <a:p>
            <a:pPr lvl="1" algn="l"/>
            <a:r>
              <a:rPr lang="en-US" dirty="0" smtClean="0">
                <a:solidFill>
                  <a:schemeClr val="tx1"/>
                </a:solidFill>
              </a:rPr>
              <a:t>	</a:t>
            </a:r>
            <a:r>
              <a:rPr lang="en-US" dirty="0" err="1" smtClean="0">
                <a:solidFill>
                  <a:schemeClr val="tx1"/>
                </a:solidFill>
              </a:rPr>
              <a:t>org.hibernate.dialect.SybaseDialect</a:t>
            </a:r>
            <a:endParaRPr lang="en-US" dirty="0" smtClean="0">
              <a:solidFill>
                <a:schemeClr val="tx1"/>
              </a:solidFill>
            </a:endParaRPr>
          </a:p>
          <a:p>
            <a:pPr lvl="1" algn="l"/>
            <a:r>
              <a:rPr lang="en-US" dirty="0" smtClean="0">
                <a:solidFill>
                  <a:schemeClr val="tx1"/>
                </a:solidFill>
              </a:rPr>
              <a:t>Microsoft SQL Server 2008</a:t>
            </a:r>
          </a:p>
          <a:p>
            <a:pPr lvl="1" algn="l"/>
            <a:r>
              <a:rPr lang="en-US" dirty="0" smtClean="0">
                <a:solidFill>
                  <a:schemeClr val="tx1"/>
                </a:solidFill>
              </a:rPr>
              <a:t>	org.hibernate.dialect.SQLServer2008Dialect</a:t>
            </a:r>
          </a:p>
          <a:p>
            <a:pPr marL="342900" lvl="0" indent="-342900" algn="l">
              <a:lnSpc>
                <a:spcPct val="80000"/>
              </a:lnSpc>
              <a:defRPr/>
            </a:pPr>
            <a:endParaRPr lang="en-US" sz="5100" dirty="0" smtClean="0">
              <a:solidFill>
                <a:schemeClr val="tx1"/>
              </a:solidFill>
            </a:endParaRPr>
          </a:p>
          <a:p>
            <a:pPr marL="342900" lvl="0" indent="-342900" algn="l">
              <a:lnSpc>
                <a:spcPct val="80000"/>
              </a:lnSpc>
              <a:defRPr/>
            </a:pPr>
            <a:r>
              <a:rPr lang="en-US" sz="5100" dirty="0" smtClean="0">
                <a:solidFill>
                  <a:schemeClr val="tx1"/>
                </a:solidFill>
              </a:rPr>
              <a:t>&lt;!-- Drop and re-create the database schema on startup --&gt;</a:t>
            </a:r>
          </a:p>
          <a:p>
            <a:pPr marL="342900" lvl="0" indent="-342900" algn="l">
              <a:lnSpc>
                <a:spcPct val="80000"/>
              </a:lnSpc>
              <a:defRPr/>
            </a:pPr>
            <a:r>
              <a:rPr lang="en-US" sz="5100" dirty="0" smtClean="0">
                <a:solidFill>
                  <a:schemeClr val="tx1"/>
                </a:solidFill>
              </a:rPr>
              <a:t> &lt;property </a:t>
            </a:r>
            <a:r>
              <a:rPr lang="en-US" sz="5100" dirty="0" smtClean="0">
                <a:solidFill>
                  <a:srgbClr val="006600"/>
                </a:solidFill>
              </a:rPr>
              <a:t>name</a:t>
            </a:r>
            <a:r>
              <a:rPr lang="en-US" sz="5100" dirty="0" smtClean="0">
                <a:solidFill>
                  <a:schemeClr val="tx1"/>
                </a:solidFill>
              </a:rPr>
              <a:t>="</a:t>
            </a:r>
            <a:r>
              <a:rPr lang="en-US" sz="5100" dirty="0" smtClean="0">
                <a:solidFill>
                  <a:schemeClr val="tx2"/>
                </a:solidFill>
              </a:rPr>
              <a:t>hbm2ddl.auto</a:t>
            </a:r>
            <a:r>
              <a:rPr lang="en-US" sz="5100" dirty="0" smtClean="0">
                <a:solidFill>
                  <a:schemeClr val="tx1"/>
                </a:solidFill>
              </a:rPr>
              <a:t>"&gt;</a:t>
            </a:r>
            <a:r>
              <a:rPr lang="en-US" sz="5100" b="1" dirty="0" smtClean="0">
                <a:solidFill>
                  <a:schemeClr val="tx2"/>
                </a:solidFill>
              </a:rPr>
              <a:t>create</a:t>
            </a:r>
            <a:r>
              <a:rPr lang="en-US" sz="5100" dirty="0" smtClean="0">
                <a:solidFill>
                  <a:schemeClr val="tx1"/>
                </a:solidFill>
              </a:rPr>
              <a:t>&lt;/property&gt;</a:t>
            </a:r>
          </a:p>
          <a:p>
            <a:pPr lvl="1" algn="l"/>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70"/>
            <a:ext cx="8229600" cy="856170"/>
          </a:xfrm>
        </p:spPr>
        <p:txBody>
          <a:bodyPr/>
          <a:lstStyle/>
          <a:p>
            <a:r>
              <a:rPr lang="en-US" dirty="0" smtClean="0"/>
              <a:t>Mapping </a:t>
            </a:r>
            <a:r>
              <a:rPr lang="en-US" dirty="0" err="1" smtClean="0"/>
              <a:t>Explaination</a:t>
            </a:r>
            <a:endParaRPr lang="en-US"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r>
              <a:rPr lang="en-US" sz="5100" dirty="0" smtClean="0">
                <a:solidFill>
                  <a:srgbClr val="FF0000"/>
                </a:solidFill>
              </a:rPr>
              <a:t>Generator tag</a:t>
            </a:r>
          </a:p>
          <a:p>
            <a:r>
              <a:rPr lang="en-US" dirty="0" smtClean="0"/>
              <a:t>we used to write &lt;generator /&gt; in the id element scope, actually this is default like whether you write this assigned generator or not hibernate will takes automatically</a:t>
            </a:r>
          </a:p>
          <a:p>
            <a:r>
              <a:rPr lang="en-US" dirty="0" smtClean="0"/>
              <a:t>In fact this assigned means hibernate will understand that, while saving any object hibernate is not responsible to create any primary key value for the current inserting object, user has to take the response</a:t>
            </a:r>
          </a:p>
          <a:p>
            <a:r>
              <a:rPr lang="en-US" dirty="0" smtClean="0"/>
              <a:t>The thing is, while saving an object into the database, the generator informs to the hibernate that, how the primary key value for the new record is going to generate</a:t>
            </a:r>
          </a:p>
          <a:p>
            <a:r>
              <a:rPr lang="en-US" dirty="0" smtClean="0"/>
              <a:t>hibernate using different primary key generator algorithms, for each algorithm internally a class is created by hibernate for its implementation</a:t>
            </a:r>
          </a:p>
          <a:p>
            <a:r>
              <a:rPr lang="en-US" dirty="0" smtClean="0"/>
              <a:t>hibernate provided different primary key generator classes and all these classes are implemented from</a:t>
            </a:r>
          </a:p>
          <a:p>
            <a:r>
              <a:rPr lang="en-US" dirty="0" err="1" smtClean="0">
                <a:solidFill>
                  <a:srgbClr val="FF0000"/>
                </a:solidFill>
              </a:rPr>
              <a:t>org.hibernate.id.IdentifierGeneratar</a:t>
            </a:r>
            <a:r>
              <a:rPr lang="en-US" dirty="0" smtClean="0">
                <a:solidFill>
                  <a:srgbClr val="FF0000"/>
                </a:solidFill>
              </a:rPr>
              <a:t> Interface</a:t>
            </a:r>
          </a:p>
          <a:p>
            <a:r>
              <a:rPr lang="en-US" dirty="0" smtClean="0"/>
              <a:t>while configuring &lt;generator /&gt; element in mapping file, we need to pass parameters if that generator class need any parameters, actually one sub element of &lt;generator /&gt; element is &lt;</a:t>
            </a:r>
            <a:r>
              <a:rPr lang="en-US" dirty="0" err="1" smtClean="0"/>
              <a:t>param</a:t>
            </a:r>
            <a:r>
              <a:rPr lang="en-US" dirty="0" smtClean="0"/>
              <a:t> /&gt;, will talk more about this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tag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 of main generators we are using in the hibernate framework</a:t>
            </a:r>
          </a:p>
          <a:p>
            <a:pPr lvl="1"/>
            <a:r>
              <a:rPr lang="en-US" i="1" dirty="0" smtClean="0"/>
              <a:t>assigned</a:t>
            </a:r>
          </a:p>
          <a:p>
            <a:pPr lvl="1"/>
            <a:r>
              <a:rPr lang="en-US" i="1" dirty="0" smtClean="0"/>
              <a:t>increment</a:t>
            </a:r>
          </a:p>
          <a:p>
            <a:pPr lvl="1"/>
            <a:r>
              <a:rPr lang="en-US" i="1" dirty="0" smtClean="0"/>
              <a:t>sequence</a:t>
            </a:r>
          </a:p>
          <a:p>
            <a:pPr lvl="1"/>
            <a:r>
              <a:rPr lang="en-US" i="1" dirty="0" smtClean="0"/>
              <a:t>identify</a:t>
            </a:r>
          </a:p>
          <a:p>
            <a:pPr lvl="1"/>
            <a:r>
              <a:rPr lang="en-US" i="1" dirty="0" err="1" smtClean="0"/>
              <a:t>hilo</a:t>
            </a:r>
            <a:endParaRPr lang="en-US" i="1" dirty="0" smtClean="0"/>
          </a:p>
          <a:p>
            <a:pPr lvl="1"/>
            <a:r>
              <a:rPr lang="en-US" i="1" dirty="0" smtClean="0"/>
              <a:t>native</a:t>
            </a:r>
          </a:p>
          <a:p>
            <a:pPr lvl="1"/>
            <a:r>
              <a:rPr lang="en-US" i="1" dirty="0" err="1" smtClean="0"/>
              <a:t>foregin</a:t>
            </a:r>
            <a:endParaRPr lang="en-US" i="1" dirty="0" smtClean="0"/>
          </a:p>
          <a:p>
            <a:pPr lvl="1"/>
            <a:r>
              <a:rPr lang="en-US" i="1" dirty="0" smtClean="0"/>
              <a:t>uuid.hex</a:t>
            </a:r>
          </a:p>
          <a:p>
            <a:pPr lvl="1"/>
            <a:r>
              <a:rPr lang="en-US" i="1" dirty="0" err="1" smtClean="0"/>
              <a:t>uuid.string</a:t>
            </a:r>
            <a:endParaRPr lang="en-US" i="1"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1443</Words>
  <Application>Microsoft Office PowerPoint</Application>
  <PresentationFormat>On-screen Show (4:3)</PresentationFormat>
  <Paragraphs>323</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Difference between load() and get() </vt:lpstr>
      <vt:lpstr>Difference Between Merge() and Update() </vt:lpstr>
      <vt:lpstr>Explaination</vt:lpstr>
      <vt:lpstr>Authenticate User</vt:lpstr>
      <vt:lpstr>Authenticate User</vt:lpstr>
      <vt:lpstr>Sequence Diagram</vt:lpstr>
      <vt:lpstr>Mapping Explaination</vt:lpstr>
      <vt:lpstr>Mapping Explaination</vt:lpstr>
      <vt:lpstr>Generator tag </vt:lpstr>
      <vt:lpstr>Generator tag </vt:lpstr>
      <vt:lpstr>Generator tag </vt:lpstr>
      <vt:lpstr>Generator tag </vt:lpstr>
      <vt:lpstr>Generator tag </vt:lpstr>
      <vt:lpstr>Generator tag </vt:lpstr>
      <vt:lpstr>Importance Of Wrapper And Primitive Types In Hibernate </vt:lpstr>
      <vt:lpstr>Importance Of Wrapper And Primitive</vt:lpstr>
      <vt:lpstr>Importance Of Wrapper And Primitive</vt:lpstr>
      <vt:lpstr>Importance Of Wrapper And Primitive</vt:lpstr>
      <vt:lpstr>Composite key</vt:lpstr>
      <vt:lpstr>Composite key</vt:lpstr>
      <vt:lpstr>Optimizing Data Access</vt:lpstr>
      <vt:lpstr>Transparent Lazy Fetching</vt:lpstr>
      <vt:lpstr>Transparent Eager Fetching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Authenticate User</dc:title>
  <dc:creator/>
  <cp:lastModifiedBy>AnkitSakatpuriya</cp:lastModifiedBy>
  <cp:revision>115</cp:revision>
  <dcterms:created xsi:type="dcterms:W3CDTF">2006-08-16T00:00:00Z</dcterms:created>
  <dcterms:modified xsi:type="dcterms:W3CDTF">2018-01-23T06:16:31Z</dcterms:modified>
</cp:coreProperties>
</file>