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3065"/>
            <a:ext cx="7772400" cy="1470025"/>
          </a:xfrm>
        </p:spPr>
        <p:txBody>
          <a:bodyPr/>
          <a:lstStyle/>
          <a:p>
            <a:r>
              <a:rPr lang="en-US" dirty="0" smtClean="0"/>
              <a:t>Fetching concept</a:t>
            </a:r>
            <a:endParaRPr lang="en-US" dirty="0"/>
          </a:p>
        </p:txBody>
      </p:sp>
      <p:sp>
        <p:nvSpPr>
          <p:cNvPr id="3" name="Subtitle 2"/>
          <p:cNvSpPr>
            <a:spLocks noGrp="1"/>
          </p:cNvSpPr>
          <p:nvPr>
            <p:ph type="subTitle" idx="1"/>
          </p:nvPr>
        </p:nvSpPr>
        <p:spPr>
          <a:xfrm>
            <a:off x="1371600" y="2133600"/>
            <a:ext cx="6400800" cy="3657600"/>
          </a:xfrm>
        </p:spPr>
        <p:txBody>
          <a:bodyPr>
            <a:normAutofit fontScale="85000" lnSpcReduction="20000"/>
          </a:bodyPr>
          <a:lstStyle/>
          <a:p>
            <a:pPr algn="l"/>
            <a:r>
              <a:rPr lang="en-US" b="1" dirty="0" smtClean="0">
                <a:solidFill>
                  <a:schemeClr val="tx1"/>
                </a:solidFill>
              </a:rPr>
              <a:t>Lazy </a:t>
            </a:r>
            <a:r>
              <a:rPr lang="en-US" b="1" dirty="0" smtClean="0">
                <a:solidFill>
                  <a:schemeClr val="tx1"/>
                </a:solidFill>
              </a:rPr>
              <a:t>loading </a:t>
            </a:r>
            <a:r>
              <a:rPr lang="en-US" dirty="0" smtClean="0">
                <a:solidFill>
                  <a:schemeClr val="tx1"/>
                </a:solidFill>
              </a:rPr>
              <a:t>: - you want students to be loaded when they are actually needed. This is called lazy loading</a:t>
            </a:r>
            <a:r>
              <a:rPr lang="en-US" dirty="0" smtClean="0">
                <a:solidFill>
                  <a:schemeClr val="tx1"/>
                </a:solidFill>
              </a:rPr>
              <a:t>.</a:t>
            </a:r>
          </a:p>
          <a:p>
            <a:pPr algn="l"/>
            <a:endParaRPr lang="en-US" dirty="0" smtClean="0">
              <a:solidFill>
                <a:schemeClr val="tx1"/>
              </a:solidFill>
            </a:endParaRPr>
          </a:p>
          <a:p>
            <a:pPr algn="l"/>
            <a:r>
              <a:rPr lang="en-US" b="1" dirty="0" smtClean="0">
                <a:solidFill>
                  <a:schemeClr val="tx1"/>
                </a:solidFill>
              </a:rPr>
              <a:t>EAGER</a:t>
            </a:r>
            <a:r>
              <a:rPr lang="en-US" b="1" dirty="0" smtClean="0">
                <a:solidFill>
                  <a:schemeClr val="tx1"/>
                </a:solidFill>
              </a:rPr>
              <a:t> </a:t>
            </a:r>
            <a:r>
              <a:rPr lang="en-US" b="1" dirty="0" smtClean="0">
                <a:solidFill>
                  <a:schemeClr val="tx1"/>
                </a:solidFill>
              </a:rPr>
              <a:t>loading</a:t>
            </a:r>
            <a:r>
              <a:rPr lang="en-US" dirty="0" smtClean="0">
                <a:solidFill>
                  <a:schemeClr val="tx1"/>
                </a:solidFill>
              </a:rPr>
              <a:t> </a:t>
            </a:r>
            <a:r>
              <a:rPr lang="en-US" dirty="0" smtClean="0">
                <a:solidFill>
                  <a:schemeClr val="tx1"/>
                </a:solidFill>
              </a:rPr>
              <a:t>: - EAGER </a:t>
            </a:r>
            <a:r>
              <a:rPr lang="en-US" dirty="0" smtClean="0">
                <a:solidFill>
                  <a:schemeClr val="tx1"/>
                </a:solidFill>
              </a:rPr>
              <a:t>loading of collections means that they are fetched fully at the time their parent is fetched. So if you have Course and it has List&lt;Student&gt;, all the students are fetched </a:t>
            </a:r>
            <a:r>
              <a:rPr lang="en-US" i="1" dirty="0" smtClean="0">
                <a:solidFill>
                  <a:schemeClr val="tx1"/>
                </a:solidFill>
              </a:rPr>
              <a:t>from the database</a:t>
            </a:r>
            <a:r>
              <a:rPr lang="en-US" dirty="0" smtClean="0">
                <a:solidFill>
                  <a:schemeClr val="tx1"/>
                </a:solidFill>
              </a:rPr>
              <a:t> at the time the Course is fetched.</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To One Mapping Using Annotations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Address.java</a:t>
            </a:r>
          </a:p>
          <a:p>
            <a:endParaRPr lang="en-US" dirty="0" smtClean="0"/>
          </a:p>
          <a:p>
            <a:r>
              <a:rPr lang="en-US" sz="4800" dirty="0" smtClean="0"/>
              <a:t>import </a:t>
            </a:r>
            <a:r>
              <a:rPr lang="en-US" sz="4800" dirty="0" err="1" smtClean="0"/>
              <a:t>javax.persistence.CascadeType</a:t>
            </a:r>
            <a:r>
              <a:rPr lang="en-US" sz="4800" dirty="0" smtClean="0"/>
              <a:t>;</a:t>
            </a:r>
          </a:p>
          <a:p>
            <a:r>
              <a:rPr lang="en-US" sz="4800" dirty="0" smtClean="0"/>
              <a:t>import </a:t>
            </a:r>
            <a:r>
              <a:rPr lang="en-US" sz="4800" dirty="0" err="1" smtClean="0"/>
              <a:t>javax.persistence.Column</a:t>
            </a:r>
            <a:r>
              <a:rPr lang="en-US" sz="4800" dirty="0" smtClean="0"/>
              <a:t>;</a:t>
            </a:r>
          </a:p>
          <a:p>
            <a:r>
              <a:rPr lang="en-US" sz="4800" dirty="0" smtClean="0"/>
              <a:t>import </a:t>
            </a:r>
            <a:r>
              <a:rPr lang="en-US" sz="4800" dirty="0" err="1" smtClean="0"/>
              <a:t>javax.persistence.Entity</a:t>
            </a:r>
            <a:r>
              <a:rPr lang="en-US" sz="4800" dirty="0" smtClean="0"/>
              <a:t>;</a:t>
            </a:r>
          </a:p>
          <a:p>
            <a:r>
              <a:rPr lang="en-US" sz="4800" dirty="0" smtClean="0"/>
              <a:t>import </a:t>
            </a:r>
            <a:r>
              <a:rPr lang="en-US" sz="4800" dirty="0" err="1" smtClean="0"/>
              <a:t>javax.persistence.Id</a:t>
            </a:r>
            <a:r>
              <a:rPr lang="en-US" sz="4800" dirty="0" smtClean="0"/>
              <a:t>;</a:t>
            </a:r>
          </a:p>
          <a:p>
            <a:r>
              <a:rPr lang="en-US" sz="4800" dirty="0" smtClean="0"/>
              <a:t>import </a:t>
            </a:r>
            <a:r>
              <a:rPr lang="en-US" sz="4800" dirty="0" err="1" smtClean="0"/>
              <a:t>javax.persistence.JoinColumn</a:t>
            </a:r>
            <a:r>
              <a:rPr lang="en-US" sz="4800" dirty="0" smtClean="0"/>
              <a:t>;</a:t>
            </a:r>
          </a:p>
          <a:p>
            <a:r>
              <a:rPr lang="en-US" sz="4800" dirty="0" smtClean="0"/>
              <a:t>import </a:t>
            </a:r>
            <a:r>
              <a:rPr lang="en-US" sz="4800" dirty="0" err="1" smtClean="0"/>
              <a:t>javax.persistence.OneToOne</a:t>
            </a:r>
            <a:r>
              <a:rPr lang="en-US" sz="4800" dirty="0" smtClean="0"/>
              <a:t>;</a:t>
            </a:r>
          </a:p>
          <a:p>
            <a:r>
              <a:rPr lang="en-US" sz="4800" dirty="0" smtClean="0"/>
              <a:t>import </a:t>
            </a:r>
            <a:r>
              <a:rPr lang="en-US" sz="4800" dirty="0" err="1" smtClean="0"/>
              <a:t>javax.persistence.Table</a:t>
            </a:r>
            <a:r>
              <a:rPr lang="en-US" sz="4800" dirty="0" smtClean="0"/>
              <a:t>;</a:t>
            </a:r>
          </a:p>
          <a:p>
            <a:r>
              <a:rPr lang="en-US" sz="4800" dirty="0" smtClean="0"/>
              <a:t> </a:t>
            </a:r>
          </a:p>
          <a:p>
            <a:r>
              <a:rPr lang="en-US" sz="4800" dirty="0" smtClean="0"/>
              <a:t>@Entity</a:t>
            </a:r>
          </a:p>
          <a:p>
            <a:r>
              <a:rPr lang="en-US" sz="4800" dirty="0" smtClean="0"/>
              <a:t>@Table(name="Address")</a:t>
            </a:r>
          </a:p>
          <a:p>
            <a:r>
              <a:rPr lang="en-US" sz="4800" dirty="0" smtClean="0"/>
              <a:t>public class Address {</a:t>
            </a:r>
          </a:p>
          <a:p>
            <a:r>
              <a:rPr lang="en-US" sz="4800" dirty="0" smtClean="0"/>
              <a:t> </a:t>
            </a:r>
            <a:endParaRPr lang="en-US" sz="4800" dirty="0" smtClean="0"/>
          </a:p>
          <a:p>
            <a:r>
              <a:rPr lang="en-US" sz="4800" dirty="0" smtClean="0"/>
              <a:t>   @Id</a:t>
            </a:r>
          </a:p>
          <a:p>
            <a:r>
              <a:rPr lang="en-US" sz="4800" dirty="0" smtClean="0"/>
              <a:t>    @Column(name="</a:t>
            </a:r>
            <a:r>
              <a:rPr lang="en-US" sz="4800" dirty="0" err="1" smtClean="0"/>
              <a:t>addrid</a:t>
            </a:r>
            <a:r>
              <a:rPr lang="en-US" sz="4800" dirty="0" smtClean="0"/>
              <a:t>")</a:t>
            </a:r>
          </a:p>
          <a:p>
            <a:r>
              <a:rPr lang="en-US" sz="4800" dirty="0" smtClean="0"/>
              <a:t>    private  </a:t>
            </a:r>
            <a:r>
              <a:rPr lang="en-US" sz="4800" dirty="0" err="1" smtClean="0"/>
              <a:t>int</a:t>
            </a:r>
            <a:r>
              <a:rPr lang="en-US" sz="4800" dirty="0" smtClean="0"/>
              <a:t> </a:t>
            </a:r>
            <a:r>
              <a:rPr lang="en-US" sz="4800" dirty="0" err="1" smtClean="0"/>
              <a:t>addressId</a:t>
            </a:r>
            <a:r>
              <a:rPr lang="en-US" sz="4800" dirty="0" smtClean="0"/>
              <a:t>;</a:t>
            </a:r>
          </a:p>
          <a:p>
            <a:r>
              <a:rPr lang="en-US" sz="4800" dirty="0" smtClean="0"/>
              <a:t> </a:t>
            </a:r>
          </a:p>
          <a:p>
            <a:r>
              <a:rPr lang="en-US" sz="4800" dirty="0" smtClean="0"/>
              <a:t>    @Column(name="</a:t>
            </a:r>
            <a:r>
              <a:rPr lang="en-US" sz="4800" dirty="0" err="1" smtClean="0"/>
              <a:t>place",length</a:t>
            </a:r>
            <a:r>
              <a:rPr lang="en-US" sz="4800" dirty="0" smtClean="0"/>
              <a:t>=10)</a:t>
            </a:r>
          </a:p>
          <a:p>
            <a:r>
              <a:rPr lang="en-US" sz="4800" dirty="0" smtClean="0"/>
              <a:t>    private String place;</a:t>
            </a:r>
          </a:p>
          <a:p>
            <a:r>
              <a:rPr lang="en-US" sz="4800" dirty="0" smtClean="0"/>
              <a:t> </a:t>
            </a:r>
          </a:p>
          <a:p>
            <a:r>
              <a:rPr lang="en-US" sz="4800" dirty="0" smtClean="0"/>
              <a:t>    @</a:t>
            </a:r>
            <a:r>
              <a:rPr lang="en-US" sz="4800" dirty="0" err="1" smtClean="0"/>
              <a:t>OneToOne</a:t>
            </a:r>
            <a:r>
              <a:rPr lang="en-US" sz="4800" dirty="0" smtClean="0"/>
              <a:t>(</a:t>
            </a:r>
            <a:r>
              <a:rPr lang="en-US" sz="4800" dirty="0" err="1" smtClean="0"/>
              <a:t>targetEntity</a:t>
            </a:r>
            <a:r>
              <a:rPr lang="en-US" sz="4800" dirty="0" smtClean="0"/>
              <a:t>=</a:t>
            </a:r>
            <a:r>
              <a:rPr lang="en-US" sz="4800" dirty="0" err="1" smtClean="0"/>
              <a:t>Student.class,cascade</a:t>
            </a:r>
            <a:r>
              <a:rPr lang="en-US" sz="4800" dirty="0" smtClean="0"/>
              <a:t>=</a:t>
            </a:r>
            <a:r>
              <a:rPr lang="en-US" sz="4800" dirty="0" err="1" smtClean="0"/>
              <a:t>CascadeType.ALL</a:t>
            </a:r>
            <a:r>
              <a:rPr lang="en-US" sz="4800" dirty="0" smtClean="0"/>
              <a:t>)</a:t>
            </a:r>
          </a:p>
          <a:p>
            <a:r>
              <a:rPr lang="en-US" sz="4800" dirty="0" smtClean="0"/>
              <a:t>    @</a:t>
            </a:r>
            <a:r>
              <a:rPr lang="en-US" sz="4800" dirty="0" err="1" smtClean="0"/>
              <a:t>JoinColumn</a:t>
            </a:r>
            <a:r>
              <a:rPr lang="en-US" sz="4800" dirty="0" smtClean="0"/>
              <a:t>(name="</a:t>
            </a:r>
            <a:r>
              <a:rPr lang="en-US" sz="4800" dirty="0" err="1" smtClean="0"/>
              <a:t>stu_id",referencedColumnName</a:t>
            </a:r>
            <a:r>
              <a:rPr lang="en-US" sz="4800" dirty="0" smtClean="0"/>
              <a:t>="</a:t>
            </a:r>
            <a:r>
              <a:rPr lang="en-US" sz="4800" dirty="0" err="1" smtClean="0"/>
              <a:t>sid</a:t>
            </a:r>
            <a:r>
              <a:rPr lang="en-US" sz="4800" dirty="0" smtClean="0"/>
              <a:t>")</a:t>
            </a:r>
          </a:p>
          <a:p>
            <a:r>
              <a:rPr lang="en-US" sz="4800" dirty="0" smtClean="0"/>
              <a:t>    private  Student  parent;</a:t>
            </a:r>
          </a:p>
          <a:p>
            <a:r>
              <a:rPr lang="en-US" sz="4800" dirty="0" smtClean="0"/>
              <a:t>-------------------</a:t>
            </a:r>
          </a:p>
          <a:p>
            <a:r>
              <a:rPr lang="en-US" sz="4800" dirty="0" smtClean="0"/>
              <a:t>-------------------</a:t>
            </a:r>
            <a:endParaRPr lang="en-US"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To One Mapping Using Annotations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Student.java</a:t>
            </a:r>
          </a:p>
          <a:p>
            <a:endParaRPr lang="en-US" dirty="0" smtClean="0"/>
          </a:p>
          <a:p>
            <a:endParaRPr lang="en-US" dirty="0" smtClean="0"/>
          </a:p>
          <a:p>
            <a:r>
              <a:rPr lang="en-US" sz="4800" dirty="0" smtClean="0"/>
              <a:t>import </a:t>
            </a:r>
            <a:r>
              <a:rPr lang="en-US" sz="4800" dirty="0" err="1" smtClean="0"/>
              <a:t>javax.persistence.Column</a:t>
            </a:r>
            <a:r>
              <a:rPr lang="en-US" sz="4800" dirty="0" smtClean="0"/>
              <a:t>;</a:t>
            </a:r>
          </a:p>
          <a:p>
            <a:r>
              <a:rPr lang="en-US" sz="4800" dirty="0" smtClean="0"/>
              <a:t>import </a:t>
            </a:r>
            <a:r>
              <a:rPr lang="en-US" sz="4800" dirty="0" err="1" smtClean="0"/>
              <a:t>javax.persistence.Entity</a:t>
            </a:r>
            <a:r>
              <a:rPr lang="en-US" sz="4800" dirty="0" smtClean="0"/>
              <a:t>;</a:t>
            </a:r>
          </a:p>
          <a:p>
            <a:r>
              <a:rPr lang="en-US" sz="4800" dirty="0" smtClean="0"/>
              <a:t>import </a:t>
            </a:r>
            <a:r>
              <a:rPr lang="en-US" sz="4800" dirty="0" err="1" smtClean="0"/>
              <a:t>javax.persistence.Id</a:t>
            </a:r>
            <a:r>
              <a:rPr lang="en-US" sz="4800" dirty="0" smtClean="0"/>
              <a:t>;</a:t>
            </a:r>
          </a:p>
          <a:p>
            <a:r>
              <a:rPr lang="en-US" sz="4800" dirty="0" smtClean="0"/>
              <a:t>import </a:t>
            </a:r>
            <a:r>
              <a:rPr lang="en-US" sz="4800" dirty="0" err="1" smtClean="0"/>
              <a:t>javax.persistence.Table</a:t>
            </a:r>
            <a:r>
              <a:rPr lang="en-US" sz="4800" dirty="0" smtClean="0"/>
              <a:t>;</a:t>
            </a:r>
          </a:p>
          <a:p>
            <a:r>
              <a:rPr lang="en-US" sz="4800" dirty="0" smtClean="0"/>
              <a:t> </a:t>
            </a:r>
          </a:p>
          <a:p>
            <a:r>
              <a:rPr lang="en-US" sz="4800" dirty="0" smtClean="0"/>
              <a:t>@Entity</a:t>
            </a:r>
          </a:p>
          <a:p>
            <a:r>
              <a:rPr lang="en-US" sz="4800" dirty="0" smtClean="0"/>
              <a:t>@Table(name="students")</a:t>
            </a:r>
          </a:p>
          <a:p>
            <a:r>
              <a:rPr lang="en-US" sz="4800" dirty="0" smtClean="0"/>
              <a:t>public class Student {</a:t>
            </a:r>
          </a:p>
          <a:p>
            <a:endParaRPr lang="en-US" sz="4800" dirty="0" smtClean="0"/>
          </a:p>
          <a:p>
            <a:r>
              <a:rPr lang="en-US" sz="4800" dirty="0" smtClean="0"/>
              <a:t>    @Id</a:t>
            </a:r>
          </a:p>
          <a:p>
            <a:r>
              <a:rPr lang="en-US" sz="4800" dirty="0" smtClean="0"/>
              <a:t>    @Column(name="</a:t>
            </a:r>
            <a:r>
              <a:rPr lang="en-US" sz="4800" dirty="0" err="1" smtClean="0"/>
              <a:t>sid</a:t>
            </a:r>
            <a:r>
              <a:rPr lang="en-US" sz="4800" dirty="0" smtClean="0"/>
              <a:t>")</a:t>
            </a:r>
          </a:p>
          <a:p>
            <a:r>
              <a:rPr lang="en-US" sz="4800" dirty="0" smtClean="0"/>
              <a:t>    private </a:t>
            </a:r>
            <a:r>
              <a:rPr lang="en-US" sz="4800" dirty="0" err="1" smtClean="0"/>
              <a:t>int</a:t>
            </a:r>
            <a:r>
              <a:rPr lang="en-US" sz="4800" dirty="0" smtClean="0"/>
              <a:t> </a:t>
            </a:r>
            <a:r>
              <a:rPr lang="en-US" sz="4800" dirty="0" err="1" smtClean="0"/>
              <a:t>studentId</a:t>
            </a:r>
            <a:r>
              <a:rPr lang="en-US" sz="4800" dirty="0" smtClean="0"/>
              <a:t>;</a:t>
            </a:r>
          </a:p>
          <a:p>
            <a:r>
              <a:rPr lang="en-US" sz="4800" dirty="0" smtClean="0"/>
              <a:t> </a:t>
            </a:r>
          </a:p>
          <a:p>
            <a:r>
              <a:rPr lang="en-US" sz="4800" dirty="0" smtClean="0"/>
              <a:t>    @Column(name="</a:t>
            </a:r>
            <a:r>
              <a:rPr lang="en-US" sz="4800" dirty="0" err="1" smtClean="0"/>
              <a:t>sname</a:t>
            </a:r>
            <a:r>
              <a:rPr lang="en-US" sz="4800" dirty="0" smtClean="0"/>
              <a:t>", length=10)</a:t>
            </a:r>
          </a:p>
          <a:p>
            <a:r>
              <a:rPr lang="en-US" sz="4800" dirty="0" smtClean="0"/>
              <a:t>    private String </a:t>
            </a:r>
            <a:r>
              <a:rPr lang="en-US" sz="4800" dirty="0" err="1" smtClean="0"/>
              <a:t>studentName</a:t>
            </a:r>
            <a:r>
              <a:rPr lang="en-US" sz="4800" dirty="0" smtClean="0"/>
              <a:t>;</a:t>
            </a:r>
          </a:p>
          <a:p>
            <a:r>
              <a:rPr lang="en-US" sz="4800" dirty="0" smtClean="0"/>
              <a:t> </a:t>
            </a:r>
          </a:p>
          <a:p>
            <a:r>
              <a:rPr lang="en-US" sz="4800" dirty="0" smtClean="0"/>
              <a:t>    @Column(name="</a:t>
            </a:r>
            <a:r>
              <a:rPr lang="en-US" sz="4800" dirty="0" err="1" smtClean="0"/>
              <a:t>grp",length</a:t>
            </a:r>
            <a:r>
              <a:rPr lang="en-US" sz="4800" dirty="0" smtClean="0"/>
              <a:t>=10)</a:t>
            </a:r>
          </a:p>
          <a:p>
            <a:r>
              <a:rPr lang="en-US" sz="4800" dirty="0" smtClean="0"/>
              <a:t>    private String </a:t>
            </a:r>
            <a:r>
              <a:rPr lang="en-US" sz="4800" dirty="0" err="1" smtClean="0"/>
              <a:t>grp</a:t>
            </a:r>
            <a:r>
              <a:rPr lang="en-US" sz="4800" dirty="0" smtClean="0"/>
              <a:t>;</a:t>
            </a:r>
          </a:p>
          <a:p>
            <a:endParaRPr lang="en-US" sz="4400" dirty="0" smtClean="0"/>
          </a:p>
          <a:p>
            <a:pPr marL="342900" lvl="1" indent="-342900">
              <a:buFont typeface="Arial" pitchFamily="34" charset="0"/>
              <a:buChar char="•"/>
            </a:pPr>
            <a:endParaRPr lang="en-US" sz="4000" dirty="0" smtClean="0"/>
          </a:p>
          <a:p>
            <a:pPr marL="342900" lvl="1" indent="-342900">
              <a:buFont typeface="Arial" pitchFamily="34" charset="0"/>
              <a:buChar char="•"/>
            </a:pPr>
            <a:endParaRPr lang="en-US" sz="4000" dirty="0" smtClean="0"/>
          </a:p>
          <a:p>
            <a:pPr marL="342900" lvl="1" indent="-342900">
              <a:buFont typeface="Arial" pitchFamily="34" charset="0"/>
              <a:buChar char="•"/>
            </a:pPr>
            <a:r>
              <a:rPr lang="en-US" sz="4800" dirty="0" smtClean="0"/>
              <a:t>ClientForSave.java</a:t>
            </a:r>
            <a:endParaRPr lang="en-US" sz="4800" dirty="0" smtClean="0"/>
          </a:p>
          <a:p>
            <a:r>
              <a:rPr lang="en-US" sz="6400" dirty="0" smtClean="0"/>
              <a:t>Same as previous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Many To Many Mapping Using Annotations</a:t>
            </a:r>
            <a:endParaRPr lang="en-US" b="1" dirty="0"/>
          </a:p>
        </p:txBody>
      </p:sp>
      <p:sp>
        <p:nvSpPr>
          <p:cNvPr id="3" name="Content Placeholder 2"/>
          <p:cNvSpPr>
            <a:spLocks noGrp="1"/>
          </p:cNvSpPr>
          <p:nvPr>
            <p:ph idx="1"/>
          </p:nvPr>
        </p:nvSpPr>
        <p:spPr/>
        <p:txBody>
          <a:bodyPr/>
          <a:lstStyle/>
          <a:p>
            <a:r>
              <a:rPr lang="en-US" dirty="0" smtClean="0"/>
              <a:t>Files required….</a:t>
            </a:r>
          </a:p>
          <a:p>
            <a:pPr lvl="1"/>
            <a:r>
              <a:rPr lang="en-US" dirty="0" smtClean="0"/>
              <a:t>Categories.java</a:t>
            </a:r>
          </a:p>
          <a:p>
            <a:pPr lvl="1"/>
            <a:r>
              <a:rPr lang="en-US" dirty="0" smtClean="0"/>
              <a:t>Item.java</a:t>
            </a:r>
          </a:p>
          <a:p>
            <a:pPr lvl="1"/>
            <a:r>
              <a:rPr lang="en-US" dirty="0" err="1" smtClean="0"/>
              <a:t>hibernate.cfg.xml</a:t>
            </a:r>
            <a:endParaRPr lang="en-US" dirty="0" smtClean="0"/>
          </a:p>
          <a:p>
            <a:pPr lvl="1"/>
            <a:r>
              <a:rPr lang="en-US" dirty="0" smtClean="0"/>
              <a:t>ForOurLogic.java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Categories.java</a:t>
            </a:r>
          </a:p>
          <a:p>
            <a:r>
              <a:rPr lang="en-US" dirty="0" smtClean="0"/>
              <a:t>@</a:t>
            </a:r>
            <a:r>
              <a:rPr lang="en-US" dirty="0" smtClean="0"/>
              <a:t>Entity</a:t>
            </a:r>
          </a:p>
          <a:p>
            <a:r>
              <a:rPr lang="en-US" dirty="0" smtClean="0"/>
              <a:t>@Table(name="categories")</a:t>
            </a:r>
          </a:p>
          <a:p>
            <a:r>
              <a:rPr lang="en-US" dirty="0" smtClean="0"/>
              <a:t>public class Categories</a:t>
            </a:r>
          </a:p>
          <a:p>
            <a:r>
              <a:rPr lang="en-US" dirty="0" smtClean="0"/>
              <a:t>{</a:t>
            </a:r>
          </a:p>
          <a:p>
            <a:r>
              <a:rPr lang="en-US" dirty="0" smtClean="0"/>
              <a:t>    @Id</a:t>
            </a:r>
          </a:p>
          <a:p>
            <a:r>
              <a:rPr lang="en-US" dirty="0" smtClean="0"/>
              <a:t>    @Column(name="</a:t>
            </a:r>
            <a:r>
              <a:rPr lang="en-US" dirty="0" err="1" smtClean="0"/>
              <a:t>catid</a:t>
            </a:r>
            <a:r>
              <a:rPr lang="en-US" dirty="0" smtClean="0"/>
              <a:t>")</a:t>
            </a:r>
          </a:p>
          <a:p>
            <a:r>
              <a:rPr lang="en-US" dirty="0" smtClean="0"/>
              <a:t>     private </a:t>
            </a:r>
            <a:r>
              <a:rPr lang="en-US" dirty="0" err="1" smtClean="0"/>
              <a:t>int</a:t>
            </a:r>
            <a:r>
              <a:rPr lang="en-US" dirty="0" smtClean="0"/>
              <a:t> </a:t>
            </a:r>
            <a:r>
              <a:rPr lang="en-US" dirty="0" err="1" smtClean="0"/>
              <a:t>categoryId</a:t>
            </a:r>
            <a:r>
              <a:rPr lang="en-US" dirty="0" smtClean="0"/>
              <a:t>;</a:t>
            </a:r>
          </a:p>
          <a:p>
            <a:endParaRPr lang="en-US" dirty="0" smtClean="0"/>
          </a:p>
          <a:p>
            <a:r>
              <a:rPr lang="en-US" dirty="0" smtClean="0"/>
              <a:t>    @Column(name="</a:t>
            </a:r>
            <a:r>
              <a:rPr lang="en-US" dirty="0" err="1" smtClean="0"/>
              <a:t>catname",length</a:t>
            </a:r>
            <a:r>
              <a:rPr lang="en-US" dirty="0" smtClean="0"/>
              <a:t>=10)</a:t>
            </a:r>
          </a:p>
          <a:p>
            <a:r>
              <a:rPr lang="en-US" dirty="0" smtClean="0"/>
              <a:t>    private String </a:t>
            </a:r>
            <a:r>
              <a:rPr lang="en-US" dirty="0" err="1" smtClean="0"/>
              <a:t>categoryName</a:t>
            </a:r>
            <a:r>
              <a:rPr lang="en-US" dirty="0" smtClean="0"/>
              <a:t>;</a:t>
            </a:r>
          </a:p>
          <a:p>
            <a:endParaRPr lang="en-US" dirty="0" smtClean="0"/>
          </a:p>
          <a:p>
            <a:r>
              <a:rPr lang="en-US" dirty="0" smtClean="0"/>
              <a:t>    @</a:t>
            </a:r>
            <a:r>
              <a:rPr lang="en-US" dirty="0" err="1" smtClean="0"/>
              <a:t>ManyToMany</a:t>
            </a:r>
            <a:r>
              <a:rPr lang="en-US" dirty="0" smtClean="0"/>
              <a:t>(</a:t>
            </a:r>
            <a:r>
              <a:rPr lang="en-US" dirty="0" err="1" smtClean="0"/>
              <a:t>targetEntity</a:t>
            </a:r>
            <a:r>
              <a:rPr lang="en-US" dirty="0" smtClean="0"/>
              <a:t>=</a:t>
            </a:r>
            <a:r>
              <a:rPr lang="en-US" dirty="0" err="1" smtClean="0"/>
              <a:t>Item.class,cascade</a:t>
            </a:r>
            <a:r>
              <a:rPr lang="en-US" dirty="0" smtClean="0"/>
              <a:t>=</a:t>
            </a:r>
            <a:r>
              <a:rPr lang="en-US" dirty="0" err="1" smtClean="0"/>
              <a:t>CascadeType.ALL</a:t>
            </a:r>
            <a:r>
              <a:rPr lang="en-US" dirty="0" smtClean="0"/>
              <a:t>)</a:t>
            </a:r>
          </a:p>
          <a:p>
            <a:r>
              <a:rPr lang="en-US" dirty="0" smtClean="0"/>
              <a:t>    @</a:t>
            </a:r>
            <a:r>
              <a:rPr lang="en-US" dirty="0" err="1" smtClean="0"/>
              <a:t>JoinTable</a:t>
            </a:r>
            <a:r>
              <a:rPr lang="en-US" dirty="0" smtClean="0"/>
              <a:t>(name="</a:t>
            </a:r>
            <a:r>
              <a:rPr lang="en-US" dirty="0" err="1" smtClean="0"/>
              <a:t>categories_items",joinColumns</a:t>
            </a:r>
            <a:r>
              <a:rPr lang="en-US" dirty="0" smtClean="0"/>
              <a:t>=@</a:t>
            </a:r>
            <a:r>
              <a:rPr lang="en-US" dirty="0" err="1" smtClean="0"/>
              <a:t>JoinColumn</a:t>
            </a:r>
            <a:r>
              <a:rPr lang="en-US" dirty="0" smtClean="0"/>
              <a:t>(name="</a:t>
            </a:r>
            <a:r>
              <a:rPr lang="en-US" dirty="0" err="1" smtClean="0"/>
              <a:t>cat_id_fk",referencedColumnName</a:t>
            </a:r>
            <a:r>
              <a:rPr lang="en-US" dirty="0" smtClean="0"/>
              <a:t>="</a:t>
            </a:r>
            <a:r>
              <a:rPr lang="en-US" dirty="0" err="1" smtClean="0"/>
              <a:t>catid</a:t>
            </a:r>
            <a:r>
              <a:rPr lang="en-US" dirty="0" smtClean="0"/>
              <a:t>"),</a:t>
            </a:r>
            <a:r>
              <a:rPr lang="en-US" dirty="0" err="1" smtClean="0"/>
              <a:t>inverseJoinColumns</a:t>
            </a:r>
            <a:r>
              <a:rPr lang="en-US" dirty="0" smtClean="0"/>
              <a:t>=@</a:t>
            </a:r>
            <a:r>
              <a:rPr lang="en-US" dirty="0" err="1" smtClean="0"/>
              <a:t>JoinColumn</a:t>
            </a:r>
            <a:r>
              <a:rPr lang="en-US" dirty="0" smtClean="0"/>
              <a:t>(name="</a:t>
            </a:r>
            <a:r>
              <a:rPr lang="en-US" dirty="0" err="1" smtClean="0"/>
              <a:t>item_id_fk",referencedColumnName</a:t>
            </a:r>
            <a:r>
              <a:rPr lang="en-US" dirty="0" smtClean="0"/>
              <a:t>="</a:t>
            </a:r>
            <a:r>
              <a:rPr lang="en-US" dirty="0" err="1" smtClean="0"/>
              <a:t>itemid</a:t>
            </a:r>
            <a:r>
              <a:rPr lang="en-US" dirty="0" smtClean="0"/>
              <a:t>"))</a:t>
            </a:r>
          </a:p>
          <a:p>
            <a:r>
              <a:rPr lang="en-US" dirty="0" smtClean="0"/>
              <a:t>    </a:t>
            </a:r>
            <a:endParaRPr lang="en-US" dirty="0" smtClean="0"/>
          </a:p>
          <a:p>
            <a:r>
              <a:rPr lang="en-US" dirty="0" smtClean="0"/>
              <a:t>private </a:t>
            </a:r>
            <a:r>
              <a:rPr lang="en-US" dirty="0" smtClean="0"/>
              <a:t>Set items;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Item.java</a:t>
            </a:r>
          </a:p>
          <a:p>
            <a:r>
              <a:rPr lang="en-US" dirty="0" smtClean="0"/>
              <a:t>@</a:t>
            </a:r>
            <a:r>
              <a:rPr lang="en-US" dirty="0" smtClean="0"/>
              <a:t>Entity</a:t>
            </a:r>
          </a:p>
          <a:p>
            <a:r>
              <a:rPr lang="en-US" dirty="0" smtClean="0"/>
              <a:t>@Table(name="items")</a:t>
            </a:r>
          </a:p>
          <a:p>
            <a:r>
              <a:rPr lang="en-US" dirty="0" smtClean="0"/>
              <a:t>public class Item</a:t>
            </a:r>
          </a:p>
          <a:p>
            <a:r>
              <a:rPr lang="en-US" dirty="0" smtClean="0"/>
              <a:t>{</a:t>
            </a:r>
          </a:p>
          <a:p>
            <a:r>
              <a:rPr lang="en-US" dirty="0" smtClean="0"/>
              <a:t>    @Id</a:t>
            </a:r>
          </a:p>
          <a:p>
            <a:r>
              <a:rPr lang="en-US" dirty="0" smtClean="0"/>
              <a:t>    @Column(name="</a:t>
            </a:r>
            <a:r>
              <a:rPr lang="en-US" dirty="0" err="1" smtClean="0"/>
              <a:t>itemid</a:t>
            </a:r>
            <a:r>
              <a:rPr lang="en-US" dirty="0" smtClean="0"/>
              <a:t>")</a:t>
            </a:r>
          </a:p>
          <a:p>
            <a:r>
              <a:rPr lang="en-US" dirty="0" smtClean="0"/>
              <a:t>    private </a:t>
            </a:r>
            <a:r>
              <a:rPr lang="en-US" dirty="0" err="1" smtClean="0"/>
              <a:t>int</a:t>
            </a:r>
            <a:r>
              <a:rPr lang="en-US" dirty="0" smtClean="0"/>
              <a:t> </a:t>
            </a:r>
            <a:r>
              <a:rPr lang="en-US" dirty="0" err="1" smtClean="0"/>
              <a:t>itemId</a:t>
            </a:r>
            <a:r>
              <a:rPr lang="en-US" dirty="0" smtClean="0"/>
              <a:t>;</a:t>
            </a:r>
          </a:p>
          <a:p>
            <a:r>
              <a:rPr lang="en-US" dirty="0" smtClean="0"/>
              <a:t>  </a:t>
            </a:r>
            <a:endParaRPr lang="en-US" dirty="0" smtClean="0"/>
          </a:p>
          <a:p>
            <a:r>
              <a:rPr lang="en-US" dirty="0" smtClean="0"/>
              <a:t>  @Column(name="</a:t>
            </a:r>
            <a:r>
              <a:rPr lang="en-US" dirty="0" err="1" smtClean="0"/>
              <a:t>itemname",length</a:t>
            </a:r>
            <a:r>
              <a:rPr lang="en-US" dirty="0" smtClean="0"/>
              <a:t>=10)</a:t>
            </a:r>
          </a:p>
          <a:p>
            <a:r>
              <a:rPr lang="en-US" dirty="0" smtClean="0"/>
              <a:t>    private String </a:t>
            </a:r>
            <a:r>
              <a:rPr lang="en-US" dirty="0" err="1" smtClean="0"/>
              <a:t>itemName</a:t>
            </a:r>
            <a:r>
              <a:rPr lang="en-US" dirty="0" smtClean="0"/>
              <a:t>;</a:t>
            </a:r>
          </a:p>
          <a:p>
            <a:endParaRPr lang="en-US" dirty="0" smtClean="0"/>
          </a:p>
          <a:p>
            <a:r>
              <a:rPr lang="en-US" dirty="0" smtClean="0"/>
              <a:t>    @</a:t>
            </a:r>
            <a:r>
              <a:rPr lang="en-US" dirty="0" err="1" smtClean="0"/>
              <a:t>ManyToMany</a:t>
            </a:r>
            <a:r>
              <a:rPr lang="en-US" dirty="0" smtClean="0"/>
              <a:t>(</a:t>
            </a:r>
            <a:r>
              <a:rPr lang="en-US" dirty="0" err="1" smtClean="0"/>
              <a:t>targetEntity</a:t>
            </a:r>
            <a:r>
              <a:rPr lang="en-US" dirty="0" smtClean="0"/>
              <a:t>=</a:t>
            </a:r>
            <a:r>
              <a:rPr lang="en-US" dirty="0" err="1" smtClean="0"/>
              <a:t>Categories.class,mappedBy</a:t>
            </a:r>
            <a:r>
              <a:rPr lang="en-US" dirty="0" smtClean="0"/>
              <a:t>="items")</a:t>
            </a:r>
          </a:p>
          <a:p>
            <a:r>
              <a:rPr lang="en-US" dirty="0" smtClean="0"/>
              <a:t>    private Set  categories;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To Many Annotation Example</a:t>
            </a:r>
            <a:br>
              <a:rPr lang="en-US" b="1" dirty="0" smtClean="0"/>
            </a:br>
            <a:endParaRPr lang="en-US" dirty="0"/>
          </a:p>
        </p:txBody>
      </p:sp>
      <p:sp>
        <p:nvSpPr>
          <p:cNvPr id="3" name="Content Placeholder 2"/>
          <p:cNvSpPr>
            <a:spLocks noGrp="1"/>
          </p:cNvSpPr>
          <p:nvPr>
            <p:ph idx="1"/>
          </p:nvPr>
        </p:nvSpPr>
        <p:spPr/>
        <p:txBody>
          <a:bodyPr/>
          <a:lstStyle/>
          <a:p>
            <a:r>
              <a:rPr lang="en-US" dirty="0" smtClean="0"/>
              <a:t>Files required..</a:t>
            </a:r>
          </a:p>
          <a:p>
            <a:pPr lvl="1"/>
            <a:r>
              <a:rPr lang="en-US" dirty="0" smtClean="0"/>
              <a:t>Customers.java</a:t>
            </a:r>
          </a:p>
          <a:p>
            <a:pPr lvl="1"/>
            <a:r>
              <a:rPr lang="en-US" dirty="0" smtClean="0"/>
              <a:t>Vendor.java</a:t>
            </a:r>
          </a:p>
          <a:p>
            <a:pPr lvl="1"/>
            <a:r>
              <a:rPr lang="en-US" dirty="0" smtClean="0"/>
              <a:t>ForOurLogic.java</a:t>
            </a:r>
          </a:p>
          <a:p>
            <a:pPr lvl="1"/>
            <a:r>
              <a:rPr lang="en-US" dirty="0" err="1" smtClean="0"/>
              <a:t>hibernate.cfg.xml</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Annotation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Customers.java</a:t>
            </a:r>
          </a:p>
          <a:p>
            <a:r>
              <a:rPr lang="en-US" dirty="0" smtClean="0"/>
              <a:t>@</a:t>
            </a:r>
            <a:r>
              <a:rPr lang="en-US" dirty="0" smtClean="0"/>
              <a:t>Entity</a:t>
            </a:r>
          </a:p>
          <a:p>
            <a:r>
              <a:rPr lang="en-US" dirty="0" smtClean="0"/>
              <a:t>@Table(name = "Customers")</a:t>
            </a:r>
          </a:p>
          <a:p>
            <a:r>
              <a:rPr lang="en-US" dirty="0" smtClean="0"/>
              <a:t>public class Customers{</a:t>
            </a:r>
          </a:p>
          <a:p>
            <a:r>
              <a:rPr lang="en-US" dirty="0" smtClean="0"/>
              <a:t> </a:t>
            </a:r>
          </a:p>
          <a:p>
            <a:r>
              <a:rPr lang="en-US" dirty="0" smtClean="0"/>
              <a:t>    @Id</a:t>
            </a:r>
          </a:p>
          <a:p>
            <a:r>
              <a:rPr lang="en-US" dirty="0" smtClean="0"/>
              <a:t>    @Column(name = "</a:t>
            </a:r>
            <a:r>
              <a:rPr lang="en-US" dirty="0" err="1" smtClean="0"/>
              <a:t>custid</a:t>
            </a:r>
            <a:r>
              <a:rPr lang="en-US" dirty="0" smtClean="0"/>
              <a:t>")</a:t>
            </a:r>
          </a:p>
          <a:p>
            <a:r>
              <a:rPr lang="en-US" dirty="0" smtClean="0"/>
              <a:t>    private </a:t>
            </a:r>
            <a:r>
              <a:rPr lang="en-US" dirty="0" err="1" smtClean="0"/>
              <a:t>int</a:t>
            </a:r>
            <a:r>
              <a:rPr lang="en-US" dirty="0" smtClean="0"/>
              <a:t> </a:t>
            </a:r>
            <a:r>
              <a:rPr lang="en-US" dirty="0" err="1" smtClean="0"/>
              <a:t>customerId</a:t>
            </a:r>
            <a:r>
              <a:rPr lang="en-US" dirty="0" smtClean="0"/>
              <a:t>;</a:t>
            </a:r>
          </a:p>
          <a:p>
            <a:r>
              <a:rPr lang="en-US" dirty="0" smtClean="0"/>
              <a:t> </a:t>
            </a:r>
          </a:p>
          <a:p>
            <a:r>
              <a:rPr lang="en-US" dirty="0" smtClean="0"/>
              <a:t>    @Column(name = "</a:t>
            </a:r>
            <a:r>
              <a:rPr lang="en-US" dirty="0" err="1" smtClean="0"/>
              <a:t>custName</a:t>
            </a:r>
            <a:r>
              <a:rPr lang="en-US" dirty="0" smtClean="0"/>
              <a:t>", length=10)</a:t>
            </a:r>
          </a:p>
          <a:p>
            <a:r>
              <a:rPr lang="en-US" dirty="0" smtClean="0"/>
              <a:t>    private String </a:t>
            </a:r>
            <a:r>
              <a:rPr lang="en-US" dirty="0" err="1" smtClean="0"/>
              <a:t>customerName</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Annotation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Vendor.java</a:t>
            </a:r>
          </a:p>
          <a:p>
            <a:r>
              <a:rPr lang="en-US" dirty="0" smtClean="0"/>
              <a:t>@</a:t>
            </a:r>
            <a:r>
              <a:rPr lang="en-US" dirty="0" smtClean="0"/>
              <a:t>Entity</a:t>
            </a:r>
          </a:p>
          <a:p>
            <a:r>
              <a:rPr lang="en-US" dirty="0" smtClean="0"/>
              <a:t>@Table(name = "Vendor")</a:t>
            </a:r>
          </a:p>
          <a:p>
            <a:r>
              <a:rPr lang="en-US" dirty="0" smtClean="0"/>
              <a:t> </a:t>
            </a:r>
          </a:p>
          <a:p>
            <a:r>
              <a:rPr lang="en-US" dirty="0" smtClean="0"/>
              <a:t>public class Vendor{</a:t>
            </a:r>
          </a:p>
          <a:p>
            <a:r>
              <a:rPr lang="en-US" dirty="0" smtClean="0"/>
              <a:t> </a:t>
            </a:r>
          </a:p>
          <a:p>
            <a:r>
              <a:rPr lang="en-US" dirty="0" smtClean="0"/>
              <a:t>    @Id</a:t>
            </a:r>
          </a:p>
          <a:p>
            <a:r>
              <a:rPr lang="en-US" dirty="0" smtClean="0"/>
              <a:t>    @Column(name = "</a:t>
            </a:r>
            <a:r>
              <a:rPr lang="en-US" dirty="0" err="1" smtClean="0"/>
              <a:t>vid</a:t>
            </a:r>
            <a:r>
              <a:rPr lang="en-US" dirty="0" smtClean="0"/>
              <a:t>")</a:t>
            </a:r>
          </a:p>
          <a:p>
            <a:r>
              <a:rPr lang="en-US" dirty="0" smtClean="0"/>
              <a:t>    private </a:t>
            </a:r>
            <a:r>
              <a:rPr lang="en-US" dirty="0" err="1" smtClean="0"/>
              <a:t>int</a:t>
            </a:r>
            <a:r>
              <a:rPr lang="en-US" dirty="0" smtClean="0"/>
              <a:t> </a:t>
            </a:r>
            <a:r>
              <a:rPr lang="en-US" dirty="0" err="1" smtClean="0"/>
              <a:t>vendorId</a:t>
            </a:r>
            <a:r>
              <a:rPr lang="en-US" dirty="0" smtClean="0"/>
              <a:t>;</a:t>
            </a:r>
          </a:p>
          <a:p>
            <a:r>
              <a:rPr lang="en-US" dirty="0" smtClean="0"/>
              <a:t> </a:t>
            </a:r>
          </a:p>
          <a:p>
            <a:r>
              <a:rPr lang="en-US" dirty="0" smtClean="0"/>
              <a:t>    @Column(name = "</a:t>
            </a:r>
            <a:r>
              <a:rPr lang="en-US" dirty="0" err="1" smtClean="0"/>
              <a:t>vname</a:t>
            </a:r>
            <a:r>
              <a:rPr lang="en-US" dirty="0" smtClean="0"/>
              <a:t>", length=10)</a:t>
            </a:r>
          </a:p>
          <a:p>
            <a:r>
              <a:rPr lang="en-US" dirty="0" smtClean="0"/>
              <a:t>    private String </a:t>
            </a:r>
            <a:r>
              <a:rPr lang="en-US" dirty="0" err="1" smtClean="0"/>
              <a:t>vendorName</a:t>
            </a:r>
            <a:r>
              <a:rPr lang="en-US" dirty="0" smtClean="0"/>
              <a:t>;</a:t>
            </a:r>
          </a:p>
          <a:p>
            <a:r>
              <a:rPr lang="en-US" dirty="0" smtClean="0"/>
              <a:t> </a:t>
            </a:r>
          </a:p>
          <a:p>
            <a:r>
              <a:rPr lang="en-US" dirty="0" smtClean="0"/>
              <a:t>    @</a:t>
            </a:r>
            <a:r>
              <a:rPr lang="en-US" dirty="0" err="1" smtClean="0"/>
              <a:t>OneToMany</a:t>
            </a:r>
            <a:r>
              <a:rPr lang="en-US" dirty="0" smtClean="0"/>
              <a:t>(fetch=</a:t>
            </a:r>
            <a:r>
              <a:rPr lang="en-US" dirty="0" err="1" smtClean="0"/>
              <a:t>FetchType.LAZY</a:t>
            </a:r>
            <a:r>
              <a:rPr lang="en-US" dirty="0" smtClean="0"/>
              <a:t>, </a:t>
            </a:r>
            <a:r>
              <a:rPr lang="en-US" dirty="0" err="1" smtClean="0"/>
              <a:t>targetEntity</a:t>
            </a:r>
            <a:r>
              <a:rPr lang="en-US" dirty="0" smtClean="0"/>
              <a:t>=</a:t>
            </a:r>
            <a:r>
              <a:rPr lang="en-US" dirty="0" err="1" smtClean="0"/>
              <a:t>Customers.class</a:t>
            </a:r>
            <a:r>
              <a:rPr lang="en-US" dirty="0" smtClean="0"/>
              <a:t>, cascade=</a:t>
            </a:r>
            <a:r>
              <a:rPr lang="en-US" dirty="0" err="1" smtClean="0"/>
              <a:t>CascadeType.ALL</a:t>
            </a:r>
            <a:r>
              <a:rPr lang="en-US" dirty="0" smtClean="0"/>
              <a:t>)</a:t>
            </a:r>
          </a:p>
          <a:p>
            <a:r>
              <a:rPr lang="en-US" dirty="0" smtClean="0"/>
              <a:t>    @</a:t>
            </a:r>
            <a:r>
              <a:rPr lang="en-US" dirty="0" err="1" smtClean="0"/>
              <a:t>JoinColumn</a:t>
            </a:r>
            <a:r>
              <a:rPr lang="en-US" dirty="0" smtClean="0"/>
              <a:t>(name = "</a:t>
            </a:r>
            <a:r>
              <a:rPr lang="en-US" dirty="0" err="1" smtClean="0"/>
              <a:t>venid</a:t>
            </a:r>
            <a:r>
              <a:rPr lang="en-US" dirty="0" smtClean="0"/>
              <a:t>", </a:t>
            </a:r>
            <a:r>
              <a:rPr lang="en-US" dirty="0" err="1" smtClean="0"/>
              <a:t>referencedColumnName</a:t>
            </a:r>
            <a:r>
              <a:rPr lang="en-US" dirty="0" smtClean="0"/>
              <a:t>="</a:t>
            </a:r>
            <a:r>
              <a:rPr lang="en-US" dirty="0" err="1" smtClean="0"/>
              <a:t>vid</a:t>
            </a:r>
            <a:r>
              <a:rPr lang="en-US" dirty="0" smtClean="0"/>
              <a:t>")</a:t>
            </a:r>
          </a:p>
          <a:p>
            <a:r>
              <a:rPr lang="en-US" dirty="0" smtClean="0"/>
              <a:t> </a:t>
            </a:r>
          </a:p>
          <a:p>
            <a:r>
              <a:rPr lang="en-US" dirty="0" smtClean="0"/>
              <a:t>    private Set children;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Many To One Annotation Example</a:t>
            </a:r>
            <a:br>
              <a:rPr lang="en-US" b="1" dirty="0" smtClean="0"/>
            </a:br>
            <a:endParaRPr lang="en-US" dirty="0"/>
          </a:p>
        </p:txBody>
      </p:sp>
      <p:sp>
        <p:nvSpPr>
          <p:cNvPr id="3" name="Content Placeholder 2"/>
          <p:cNvSpPr>
            <a:spLocks noGrp="1"/>
          </p:cNvSpPr>
          <p:nvPr>
            <p:ph idx="1"/>
          </p:nvPr>
        </p:nvSpPr>
        <p:spPr/>
        <p:txBody>
          <a:bodyPr/>
          <a:lstStyle/>
          <a:p>
            <a:r>
              <a:rPr lang="en-US" dirty="0" smtClean="0"/>
              <a:t>Files required…</a:t>
            </a:r>
          </a:p>
          <a:p>
            <a:pPr lvl="1"/>
            <a:r>
              <a:rPr lang="en-US" dirty="0" smtClean="0"/>
              <a:t>Customers.java</a:t>
            </a:r>
          </a:p>
          <a:p>
            <a:pPr lvl="1"/>
            <a:r>
              <a:rPr lang="en-US" dirty="0" smtClean="0"/>
              <a:t>Vendor.java</a:t>
            </a:r>
          </a:p>
          <a:p>
            <a:pPr lvl="1"/>
            <a:r>
              <a:rPr lang="en-US" dirty="0" err="1" smtClean="0"/>
              <a:t>hibernate.cfg.xml</a:t>
            </a:r>
            <a:endParaRPr lang="en-US" dirty="0" smtClean="0"/>
          </a:p>
          <a:p>
            <a:pPr lvl="1"/>
            <a:r>
              <a:rPr lang="en-US" dirty="0" smtClean="0"/>
              <a:t>ForOurLogic.java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Many To One Annotation Example</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smtClean="0"/>
              <a:t>Customers.java</a:t>
            </a:r>
            <a:endParaRPr lang="en-US" b="1" dirty="0" smtClean="0"/>
          </a:p>
          <a:p>
            <a:r>
              <a:rPr lang="en-US" dirty="0" smtClean="0"/>
              <a:t>@</a:t>
            </a:r>
            <a:r>
              <a:rPr lang="en-US" dirty="0" smtClean="0"/>
              <a:t>Entity</a:t>
            </a:r>
          </a:p>
          <a:p>
            <a:r>
              <a:rPr lang="en-US" dirty="0" smtClean="0"/>
              <a:t>@Table(name = "Customers")</a:t>
            </a:r>
          </a:p>
          <a:p>
            <a:r>
              <a:rPr lang="en-US" dirty="0" smtClean="0"/>
              <a:t>public class Customers{</a:t>
            </a:r>
          </a:p>
          <a:p>
            <a:r>
              <a:rPr lang="en-US" dirty="0" smtClean="0"/>
              <a:t> </a:t>
            </a:r>
          </a:p>
          <a:p>
            <a:r>
              <a:rPr lang="en-US" dirty="0" smtClean="0"/>
              <a:t>    @Id</a:t>
            </a:r>
          </a:p>
          <a:p>
            <a:r>
              <a:rPr lang="en-US" dirty="0" smtClean="0"/>
              <a:t>    @Column(name = "</a:t>
            </a:r>
            <a:r>
              <a:rPr lang="en-US" dirty="0" err="1" smtClean="0"/>
              <a:t>custid</a:t>
            </a:r>
            <a:r>
              <a:rPr lang="en-US" dirty="0" smtClean="0"/>
              <a:t>")</a:t>
            </a:r>
          </a:p>
          <a:p>
            <a:r>
              <a:rPr lang="en-US" dirty="0" smtClean="0"/>
              <a:t>    private </a:t>
            </a:r>
            <a:r>
              <a:rPr lang="en-US" dirty="0" err="1" smtClean="0"/>
              <a:t>int</a:t>
            </a:r>
            <a:r>
              <a:rPr lang="en-US" dirty="0" smtClean="0"/>
              <a:t> </a:t>
            </a:r>
            <a:r>
              <a:rPr lang="en-US" dirty="0" err="1" smtClean="0"/>
              <a:t>customerId</a:t>
            </a:r>
            <a:r>
              <a:rPr lang="en-US" dirty="0" smtClean="0"/>
              <a:t>;</a:t>
            </a:r>
          </a:p>
          <a:p>
            <a:r>
              <a:rPr lang="en-US" dirty="0" smtClean="0"/>
              <a:t> </a:t>
            </a:r>
          </a:p>
          <a:p>
            <a:r>
              <a:rPr lang="en-US" dirty="0" smtClean="0"/>
              <a:t>    @Column(name = "</a:t>
            </a:r>
            <a:r>
              <a:rPr lang="en-US" dirty="0" err="1" smtClean="0"/>
              <a:t>custName</a:t>
            </a:r>
            <a:r>
              <a:rPr lang="en-US" dirty="0" smtClean="0"/>
              <a:t>", length=10)</a:t>
            </a:r>
          </a:p>
          <a:p>
            <a:r>
              <a:rPr lang="en-US" dirty="0" smtClean="0"/>
              <a:t>    private String </a:t>
            </a:r>
            <a:r>
              <a:rPr lang="en-US" dirty="0" err="1" smtClean="0"/>
              <a:t>customerName</a:t>
            </a:r>
            <a:r>
              <a:rPr lang="en-US" dirty="0" smtClean="0"/>
              <a:t>;</a:t>
            </a:r>
          </a:p>
          <a:p>
            <a:r>
              <a:rPr lang="en-US" dirty="0" smtClean="0"/>
              <a:t> </a:t>
            </a:r>
          </a:p>
          <a:p>
            <a:r>
              <a:rPr lang="en-US" dirty="0" smtClean="0"/>
              <a:t>    @</a:t>
            </a:r>
            <a:r>
              <a:rPr lang="en-US" dirty="0" err="1" smtClean="0"/>
              <a:t>ManyToOne</a:t>
            </a:r>
            <a:r>
              <a:rPr lang="en-US" dirty="0" smtClean="0"/>
              <a:t>(cascade = </a:t>
            </a:r>
            <a:r>
              <a:rPr lang="en-US" dirty="0" err="1" smtClean="0"/>
              <a:t>CascadeType.ALL</a:t>
            </a:r>
            <a:r>
              <a:rPr lang="en-US" dirty="0" smtClean="0"/>
              <a:t>)</a:t>
            </a:r>
          </a:p>
          <a:p>
            <a:r>
              <a:rPr lang="en-US" dirty="0" smtClean="0"/>
              <a:t>    @</a:t>
            </a:r>
            <a:r>
              <a:rPr lang="en-US" dirty="0" err="1" smtClean="0"/>
              <a:t>JoinColumn</a:t>
            </a:r>
            <a:r>
              <a:rPr lang="en-US" dirty="0" smtClean="0"/>
              <a:t>(name="</a:t>
            </a:r>
            <a:r>
              <a:rPr lang="en-US" dirty="0" err="1" smtClean="0"/>
              <a:t>venid",referencedColumnName</a:t>
            </a:r>
            <a:r>
              <a:rPr lang="en-US" dirty="0" smtClean="0"/>
              <a:t>="</a:t>
            </a:r>
            <a:r>
              <a:rPr lang="en-US" dirty="0" err="1" smtClean="0"/>
              <a:t>vid</a:t>
            </a:r>
            <a:r>
              <a:rPr lang="en-US" dirty="0" smtClean="0"/>
              <a:t>")</a:t>
            </a:r>
          </a:p>
          <a:p>
            <a:r>
              <a:rPr lang="en-US" dirty="0" smtClean="0"/>
              <a:t>    private Vendor parent;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SQL</a:t>
            </a:r>
            <a:endParaRPr lang="en-US" dirty="0"/>
          </a:p>
        </p:txBody>
      </p:sp>
      <p:sp>
        <p:nvSpPr>
          <p:cNvPr id="3" name="Content Placeholder 2"/>
          <p:cNvSpPr>
            <a:spLocks noGrp="1"/>
          </p:cNvSpPr>
          <p:nvPr>
            <p:ph idx="1"/>
          </p:nvPr>
        </p:nvSpPr>
        <p:spPr>
          <a:xfrm>
            <a:off x="381000" y="1600200"/>
            <a:ext cx="8229600" cy="4525963"/>
          </a:xfrm>
        </p:spPr>
        <p:txBody>
          <a:bodyPr>
            <a:normAutofit fontScale="55000" lnSpcReduction="20000"/>
          </a:bodyPr>
          <a:lstStyle/>
          <a:p>
            <a:r>
              <a:rPr lang="en-US" dirty="0" smtClean="0"/>
              <a:t>Native SQL is another technique of performing bulk operations on the data using hibernate</a:t>
            </a:r>
          </a:p>
          <a:p>
            <a:r>
              <a:rPr lang="en-US" dirty="0" smtClean="0"/>
              <a:t>By using Native SQL, we can perform both select, non-select operations on the data</a:t>
            </a:r>
          </a:p>
          <a:p>
            <a:r>
              <a:rPr lang="en-US" dirty="0" smtClean="0"/>
              <a:t>In face Native SQL means using the direct SQL command specific to the particular (current using) database and executing it with using hibernate</a:t>
            </a:r>
          </a:p>
          <a:p>
            <a:r>
              <a:rPr lang="en-US" b="1" dirty="0" smtClean="0"/>
              <a:t>Advantages and Disadvantages of Native SQL</a:t>
            </a:r>
          </a:p>
          <a:p>
            <a:r>
              <a:rPr lang="en-US" dirty="0" smtClean="0"/>
              <a:t>We can use the database specific keywords (commands), to get the data from the database</a:t>
            </a:r>
          </a:p>
          <a:p>
            <a:r>
              <a:rPr lang="en-US" dirty="0" smtClean="0"/>
              <a:t>While migrating a JDBC program into hibernate, the task becomes very simple because JDBC uses direct SQL commands and hibernate also supports the same commands by using this Native SQL</a:t>
            </a:r>
          </a:p>
          <a:p>
            <a:r>
              <a:rPr lang="en-US" dirty="0" smtClean="0"/>
              <a:t>The main draw back of Native SQL is, some times it makes the hibernate application as database dependent </a:t>
            </a:r>
            <a:r>
              <a:rPr lang="en-US" dirty="0" smtClean="0"/>
              <a:t>one</a:t>
            </a:r>
          </a:p>
          <a:p>
            <a:endParaRPr lang="en-US" dirty="0" smtClean="0"/>
          </a:p>
          <a:p>
            <a:r>
              <a:rPr lang="en-US" dirty="0" smtClean="0"/>
              <a:t>we need to use a method </a:t>
            </a:r>
            <a:r>
              <a:rPr lang="en-US" dirty="0" err="1" smtClean="0"/>
              <a:t>createSQLQuery</a:t>
            </a:r>
            <a:r>
              <a:rPr lang="en-US" dirty="0" smtClean="0"/>
              <a:t>() given by session interface</a:t>
            </a:r>
            <a:r>
              <a:rPr lang="en-US" dirty="0" smtClean="0"/>
              <a:t>.</a:t>
            </a:r>
          </a:p>
          <a:p>
            <a:r>
              <a:rPr lang="en-US" dirty="0" err="1" smtClean="0"/>
              <a:t>SQLQuery</a:t>
            </a:r>
            <a:r>
              <a:rPr lang="en-US" dirty="0" smtClean="0"/>
              <a:t> </a:t>
            </a:r>
            <a:r>
              <a:rPr lang="en-US" dirty="0" err="1" smtClean="0"/>
              <a:t>qry</a:t>
            </a:r>
            <a:r>
              <a:rPr lang="en-US" dirty="0" smtClean="0"/>
              <a:t> = </a:t>
            </a:r>
            <a:r>
              <a:rPr lang="en-US" dirty="0" err="1" smtClean="0"/>
              <a:t>session.</a:t>
            </a:r>
            <a:r>
              <a:rPr lang="en-US" dirty="0" err="1" smtClean="0">
                <a:solidFill>
                  <a:srgbClr val="FF0000"/>
                </a:solidFill>
              </a:rPr>
              <a:t>createSQLQuery</a:t>
            </a:r>
            <a:r>
              <a:rPr lang="en-US" dirty="0" smtClean="0"/>
              <a:t>("select * from PRODUCTS");</a:t>
            </a:r>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Many To One Annotation Example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Vendor.java</a:t>
            </a:r>
          </a:p>
          <a:p>
            <a:r>
              <a:rPr lang="en-US" dirty="0" smtClean="0"/>
              <a:t>@</a:t>
            </a:r>
            <a:r>
              <a:rPr lang="en-US" dirty="0" smtClean="0"/>
              <a:t>Entity</a:t>
            </a:r>
          </a:p>
          <a:p>
            <a:r>
              <a:rPr lang="en-US" dirty="0" smtClean="0"/>
              <a:t>@Table(name = "Vendor")</a:t>
            </a:r>
          </a:p>
          <a:p>
            <a:r>
              <a:rPr lang="en-US" dirty="0" smtClean="0"/>
              <a:t> </a:t>
            </a:r>
          </a:p>
          <a:p>
            <a:r>
              <a:rPr lang="en-US" dirty="0" smtClean="0"/>
              <a:t>public class Vendor{</a:t>
            </a:r>
          </a:p>
          <a:p>
            <a:r>
              <a:rPr lang="en-US" dirty="0" smtClean="0"/>
              <a:t> </a:t>
            </a:r>
          </a:p>
          <a:p>
            <a:r>
              <a:rPr lang="en-US" dirty="0" smtClean="0"/>
              <a:t>    @Id</a:t>
            </a:r>
          </a:p>
          <a:p>
            <a:r>
              <a:rPr lang="en-US" dirty="0" smtClean="0"/>
              <a:t>    @Column(name = "</a:t>
            </a:r>
            <a:r>
              <a:rPr lang="en-US" dirty="0" err="1" smtClean="0"/>
              <a:t>vid</a:t>
            </a:r>
            <a:r>
              <a:rPr lang="en-US" dirty="0" smtClean="0"/>
              <a:t>")</a:t>
            </a:r>
          </a:p>
          <a:p>
            <a:r>
              <a:rPr lang="en-US" dirty="0" smtClean="0"/>
              <a:t>    private </a:t>
            </a:r>
            <a:r>
              <a:rPr lang="en-US" dirty="0" err="1" smtClean="0"/>
              <a:t>int</a:t>
            </a:r>
            <a:r>
              <a:rPr lang="en-US" dirty="0" smtClean="0"/>
              <a:t> </a:t>
            </a:r>
            <a:r>
              <a:rPr lang="en-US" dirty="0" err="1" smtClean="0"/>
              <a:t>vendorId</a:t>
            </a:r>
            <a:r>
              <a:rPr lang="en-US" dirty="0" smtClean="0"/>
              <a:t>;</a:t>
            </a:r>
          </a:p>
          <a:p>
            <a:r>
              <a:rPr lang="en-US" dirty="0" smtClean="0"/>
              <a:t> </a:t>
            </a:r>
          </a:p>
          <a:p>
            <a:r>
              <a:rPr lang="en-US" dirty="0" smtClean="0"/>
              <a:t>    @Column(name = "</a:t>
            </a:r>
            <a:r>
              <a:rPr lang="en-US" dirty="0" err="1" smtClean="0"/>
              <a:t>vname</a:t>
            </a:r>
            <a:r>
              <a:rPr lang="en-US" dirty="0" smtClean="0"/>
              <a:t>", length=10)</a:t>
            </a:r>
          </a:p>
          <a:p>
            <a:r>
              <a:rPr lang="en-US" dirty="0" smtClean="0"/>
              <a:t>    private String </a:t>
            </a:r>
            <a:r>
              <a:rPr lang="en-US" dirty="0" err="1" smtClean="0"/>
              <a:t>vendorName</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Annotations </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Annotations </a:t>
            </a:r>
            <a:r>
              <a:rPr lang="en-US" dirty="0" smtClean="0"/>
              <a:t>are replacement for </a:t>
            </a:r>
            <a:r>
              <a:rPr lang="en-US" dirty="0" smtClean="0"/>
              <a:t>XML</a:t>
            </a:r>
          </a:p>
          <a:p>
            <a:endParaRPr lang="en-US" dirty="0" smtClean="0"/>
          </a:p>
          <a:p>
            <a:r>
              <a:rPr lang="en-US" dirty="0" smtClean="0"/>
              <a:t>Let </a:t>
            </a:r>
            <a:r>
              <a:rPr lang="en-US" dirty="0" smtClean="0"/>
              <a:t>us see few points regarding annotations in hibernate</a:t>
            </a:r>
          </a:p>
          <a:p>
            <a:endParaRPr lang="en-US" dirty="0" smtClean="0"/>
          </a:p>
          <a:p>
            <a:r>
              <a:rPr lang="en-US" dirty="0" smtClean="0"/>
              <a:t>Annotations </a:t>
            </a:r>
            <a:r>
              <a:rPr lang="en-US" dirty="0" smtClean="0"/>
              <a:t>are introduced in java along with JDK 1.5, annotations are used to provide META data to the classes, variables, methods of java</a:t>
            </a:r>
          </a:p>
          <a:p>
            <a:r>
              <a:rPr lang="en-US" dirty="0" smtClean="0"/>
              <a:t>Annotations are given by SUN as replacement to the use of xml files in java</a:t>
            </a:r>
          </a:p>
          <a:p>
            <a:r>
              <a:rPr lang="en-US" dirty="0" smtClean="0"/>
              <a:t>In hibernate annotations are given to replace hibernate mapping [ xml ] files</a:t>
            </a:r>
          </a:p>
          <a:p>
            <a:r>
              <a:rPr lang="en-US" dirty="0" smtClean="0"/>
              <a:t>While working with annotations in hibernate, we do not require any mapping files, but hibernate xml configuration file is must</a:t>
            </a:r>
          </a:p>
          <a:p>
            <a:r>
              <a:rPr lang="en-US" dirty="0" smtClean="0"/>
              <a:t>hibernate borrowed annotations from java persistence API but hibernate it self doesn’t contain its own annotations</a:t>
            </a:r>
          </a:p>
          <a:p>
            <a:r>
              <a:rPr lang="en-US" dirty="0" smtClean="0"/>
              <a:t>Every annotations is internally an Interface, but the key words starts with </a:t>
            </a:r>
            <a:r>
              <a:rPr lang="en-US" dirty="0" smtClean="0">
                <a:solidFill>
                  <a:srgbClr val="FF0000"/>
                </a:solidFill>
              </a:rPr>
              <a:t>@</a:t>
            </a:r>
            <a:r>
              <a:rPr lang="en-US" dirty="0" smtClean="0"/>
              <a:t> </a:t>
            </a:r>
            <a:r>
              <a:rPr lang="en-US" dirty="0" smtClean="0"/>
              <a:t>symbol</a:t>
            </a:r>
          </a:p>
          <a:p>
            <a:r>
              <a:rPr lang="en-US" dirty="0" smtClean="0"/>
              <a:t>under </a:t>
            </a:r>
            <a:r>
              <a:rPr lang="en-US" dirty="0" err="1" smtClean="0"/>
              <a:t>javax.persistence</a:t>
            </a:r>
            <a:r>
              <a:rPr lang="en-US" dirty="0" smtClean="0"/>
              <a:t> package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Annotation Jar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For working with annotations in hibernate,  ensure our java version must be 1.5 or higher and we must use hibernate version 3.3 or higher, and in fact no need to use all the jar files to work with these annotations.</a:t>
            </a:r>
          </a:p>
          <a:p>
            <a:r>
              <a:rPr lang="en-US" b="1" dirty="0" smtClean="0"/>
              <a:t>Following jar files are pretty much enough…</a:t>
            </a:r>
          </a:p>
          <a:p>
            <a:pPr lvl="1"/>
            <a:r>
              <a:rPr lang="en-US" dirty="0" smtClean="0"/>
              <a:t>antlr-2.7.6.jar</a:t>
            </a:r>
          </a:p>
          <a:p>
            <a:pPr lvl="1"/>
            <a:r>
              <a:rPr lang="en-US" dirty="0" smtClean="0"/>
              <a:t>commons-collections-3.1.jar</a:t>
            </a:r>
          </a:p>
          <a:p>
            <a:pPr lvl="1"/>
            <a:r>
              <a:rPr lang="en-US" dirty="0" smtClean="0"/>
              <a:t>dom4j-1.6.1.jar</a:t>
            </a:r>
          </a:p>
          <a:p>
            <a:pPr lvl="1"/>
            <a:r>
              <a:rPr lang="en-US" dirty="0" smtClean="0"/>
              <a:t>hibernate-commons-annotations-3.2.0.Final.jar</a:t>
            </a:r>
          </a:p>
          <a:p>
            <a:pPr lvl="1"/>
            <a:r>
              <a:rPr lang="en-US" dirty="0" smtClean="0"/>
              <a:t>hibernate-core-3.6.7.Final.jar</a:t>
            </a:r>
          </a:p>
          <a:p>
            <a:pPr lvl="1"/>
            <a:r>
              <a:rPr lang="en-US" dirty="0" smtClean="0"/>
              <a:t>hibernate-jpa-2.0-api-1.0.1.Final.jar</a:t>
            </a:r>
          </a:p>
          <a:p>
            <a:pPr lvl="1"/>
            <a:r>
              <a:rPr lang="en-US" dirty="0" smtClean="0"/>
              <a:t>javassist.jar</a:t>
            </a:r>
          </a:p>
          <a:p>
            <a:pPr lvl="1"/>
            <a:r>
              <a:rPr lang="en-US" dirty="0" smtClean="0"/>
              <a:t>jms-1.1.jar</a:t>
            </a:r>
          </a:p>
          <a:p>
            <a:pPr lvl="1"/>
            <a:r>
              <a:rPr lang="en-US" dirty="0" smtClean="0"/>
              <a:t>jsr250-api-1.0.jar</a:t>
            </a:r>
          </a:p>
          <a:p>
            <a:pPr lvl="1"/>
            <a:r>
              <a:rPr lang="en-US" dirty="0" smtClean="0"/>
              <a:t>jta-1.1.jar</a:t>
            </a:r>
          </a:p>
          <a:p>
            <a:pPr lvl="1"/>
            <a:r>
              <a:rPr lang="en-US" dirty="0" smtClean="0"/>
              <a:t>log4j-1.2.16.jar</a:t>
            </a:r>
          </a:p>
          <a:p>
            <a:pPr lvl="1"/>
            <a:r>
              <a:rPr lang="en-US" dirty="0" smtClean="0"/>
              <a:t>ojdbc14.jar</a:t>
            </a:r>
          </a:p>
          <a:p>
            <a:pPr lvl="1"/>
            <a:r>
              <a:rPr lang="en-US" dirty="0" smtClean="0"/>
              <a:t>slf4j-api-1.6.1.jar</a:t>
            </a:r>
          </a:p>
          <a:p>
            <a:pPr lvl="1"/>
            <a:r>
              <a:rPr lang="en-US" dirty="0" smtClean="0"/>
              <a:t>slf4j-log4j12-1.6.1.jar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Hello World Program With Annotations</a:t>
            </a:r>
            <a:br>
              <a:rPr lang="en-US" b="1" dirty="0" smtClean="0"/>
            </a:br>
            <a:endParaRPr lang="en-US" dirty="0"/>
          </a:p>
        </p:txBody>
      </p:sp>
      <p:sp>
        <p:nvSpPr>
          <p:cNvPr id="3" name="Content Placeholder 2"/>
          <p:cNvSpPr>
            <a:spLocks noGrp="1"/>
          </p:cNvSpPr>
          <p:nvPr>
            <p:ph idx="1"/>
          </p:nvPr>
        </p:nvSpPr>
        <p:spPr/>
        <p:txBody>
          <a:bodyPr/>
          <a:lstStyle/>
          <a:p>
            <a:r>
              <a:rPr lang="en-US" dirty="0" smtClean="0"/>
              <a:t>Files required..</a:t>
            </a:r>
          </a:p>
          <a:p>
            <a:pPr lvl="1"/>
            <a:r>
              <a:rPr lang="en-US" dirty="0" smtClean="0"/>
              <a:t>Product.java [ our </a:t>
            </a:r>
            <a:r>
              <a:rPr lang="en-US" dirty="0" err="1" smtClean="0"/>
              <a:t>pojo</a:t>
            </a:r>
            <a:r>
              <a:rPr lang="en-US" dirty="0" smtClean="0"/>
              <a:t> class ]</a:t>
            </a:r>
          </a:p>
          <a:p>
            <a:pPr lvl="1"/>
            <a:r>
              <a:rPr lang="en-US" dirty="0" smtClean="0"/>
              <a:t>ClientForSave.java</a:t>
            </a:r>
          </a:p>
          <a:p>
            <a:pPr lvl="1"/>
            <a:r>
              <a:rPr lang="en-US" dirty="0" err="1" smtClean="0"/>
              <a:t>hibernate.cfg.xml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Hello World Program With Annotations</a:t>
            </a:r>
            <a:br>
              <a:rPr lang="en-US" b="1" dirty="0" smtClean="0"/>
            </a:b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import </a:t>
            </a:r>
            <a:r>
              <a:rPr lang="en-US" dirty="0" err="1" smtClean="0"/>
              <a:t>javax.persistence.Column</a:t>
            </a:r>
            <a:r>
              <a:rPr lang="en-US" dirty="0" smtClean="0"/>
              <a:t>;</a:t>
            </a:r>
          </a:p>
          <a:p>
            <a:r>
              <a:rPr lang="en-US" dirty="0" smtClean="0"/>
              <a:t>import </a:t>
            </a:r>
            <a:r>
              <a:rPr lang="en-US" dirty="0" err="1" smtClean="0"/>
              <a:t>javax.persistence.Entity</a:t>
            </a:r>
            <a:r>
              <a:rPr lang="en-US" dirty="0" smtClean="0"/>
              <a:t>;</a:t>
            </a:r>
          </a:p>
          <a:p>
            <a:r>
              <a:rPr lang="en-US" dirty="0" smtClean="0"/>
              <a:t>import </a:t>
            </a:r>
            <a:r>
              <a:rPr lang="en-US" dirty="0" err="1" smtClean="0"/>
              <a:t>javax.persistence.Id</a:t>
            </a:r>
            <a:r>
              <a:rPr lang="en-US" dirty="0" smtClean="0"/>
              <a:t>;</a:t>
            </a:r>
          </a:p>
          <a:p>
            <a:r>
              <a:rPr lang="en-US" dirty="0" smtClean="0"/>
              <a:t>import </a:t>
            </a:r>
            <a:r>
              <a:rPr lang="en-US" dirty="0" err="1" smtClean="0"/>
              <a:t>javax.persistence.Table</a:t>
            </a:r>
            <a:r>
              <a:rPr lang="en-US" dirty="0" smtClean="0"/>
              <a:t>;</a:t>
            </a:r>
          </a:p>
          <a:p>
            <a:r>
              <a:rPr lang="en-US" dirty="0" smtClean="0"/>
              <a:t> </a:t>
            </a:r>
          </a:p>
          <a:p>
            <a:r>
              <a:rPr lang="en-US" dirty="0" smtClean="0">
                <a:solidFill>
                  <a:srgbClr val="FF0000"/>
                </a:solidFill>
              </a:rPr>
              <a:t>@Entity</a:t>
            </a:r>
          </a:p>
          <a:p>
            <a:r>
              <a:rPr lang="en-US" dirty="0" smtClean="0">
                <a:solidFill>
                  <a:srgbClr val="FF0000"/>
                </a:solidFill>
              </a:rPr>
              <a:t>@Table(name = "</a:t>
            </a:r>
            <a:r>
              <a:rPr lang="en-US" dirty="0" err="1" smtClean="0">
                <a:solidFill>
                  <a:srgbClr val="FF0000"/>
                </a:solidFill>
              </a:rPr>
              <a:t>student_table</a:t>
            </a:r>
            <a:r>
              <a:rPr lang="en-US" dirty="0" smtClean="0">
                <a:solidFill>
                  <a:srgbClr val="FF0000"/>
                </a:solidFill>
              </a:rPr>
              <a:t>")</a:t>
            </a:r>
          </a:p>
          <a:p>
            <a:r>
              <a:rPr lang="en-US" dirty="0" smtClean="0"/>
              <a:t>public class Product{</a:t>
            </a:r>
          </a:p>
          <a:p>
            <a:r>
              <a:rPr lang="en-US" dirty="0" smtClean="0"/>
              <a:t> </a:t>
            </a:r>
          </a:p>
          <a:p>
            <a:r>
              <a:rPr lang="en-US" dirty="0" smtClean="0"/>
              <a:t>    </a:t>
            </a:r>
            <a:r>
              <a:rPr lang="en-US" dirty="0" smtClean="0">
                <a:solidFill>
                  <a:srgbClr val="FF0000"/>
                </a:solidFill>
              </a:rPr>
              <a:t>@Id</a:t>
            </a:r>
          </a:p>
          <a:p>
            <a:r>
              <a:rPr lang="en-US" dirty="0" smtClean="0">
                <a:solidFill>
                  <a:srgbClr val="FF0000"/>
                </a:solidFill>
              </a:rPr>
              <a:t>    @Column(name="</a:t>
            </a:r>
            <a:r>
              <a:rPr lang="en-US" dirty="0" err="1" smtClean="0">
                <a:solidFill>
                  <a:srgbClr val="FF0000"/>
                </a:solidFill>
              </a:rPr>
              <a:t>proid</a:t>
            </a:r>
            <a:r>
              <a:rPr lang="en-US" dirty="0" smtClean="0">
                <a:solidFill>
                  <a:srgbClr val="FF0000"/>
                </a:solidFill>
              </a:rPr>
              <a:t>")</a:t>
            </a:r>
          </a:p>
          <a:p>
            <a:r>
              <a:rPr lang="en-US" dirty="0" smtClean="0"/>
              <a:t>    private </a:t>
            </a:r>
            <a:r>
              <a:rPr lang="en-US" dirty="0" err="1" smtClean="0"/>
              <a:t>int</a:t>
            </a:r>
            <a:r>
              <a:rPr lang="en-US" dirty="0" smtClean="0"/>
              <a:t> </a:t>
            </a:r>
            <a:r>
              <a:rPr lang="en-US" dirty="0" err="1" smtClean="0"/>
              <a:t>productId</a:t>
            </a:r>
            <a:r>
              <a:rPr lang="en-US" dirty="0" smtClean="0"/>
              <a:t>;</a:t>
            </a:r>
          </a:p>
          <a:p>
            <a:r>
              <a:rPr lang="en-US" dirty="0" smtClean="0"/>
              <a:t> </a:t>
            </a:r>
          </a:p>
          <a:p>
            <a:r>
              <a:rPr lang="en-US" dirty="0" smtClean="0"/>
              <a:t>   </a:t>
            </a:r>
            <a:r>
              <a:rPr lang="en-US" dirty="0" smtClean="0">
                <a:solidFill>
                  <a:srgbClr val="FF0000"/>
                </a:solidFill>
              </a:rPr>
              <a:t> @Column(name="</a:t>
            </a:r>
            <a:r>
              <a:rPr lang="en-US" dirty="0" err="1" smtClean="0">
                <a:solidFill>
                  <a:srgbClr val="FF0000"/>
                </a:solidFill>
              </a:rPr>
              <a:t>proName</a:t>
            </a:r>
            <a:r>
              <a:rPr lang="en-US" dirty="0" smtClean="0">
                <a:solidFill>
                  <a:srgbClr val="FF0000"/>
                </a:solidFill>
              </a:rPr>
              <a:t>", length=10)</a:t>
            </a:r>
          </a:p>
          <a:p>
            <a:r>
              <a:rPr lang="en-US" dirty="0" smtClean="0"/>
              <a:t>    private String </a:t>
            </a:r>
            <a:r>
              <a:rPr lang="en-US" dirty="0" err="1" smtClean="0"/>
              <a:t>proName</a:t>
            </a:r>
            <a:r>
              <a:rPr lang="en-US" dirty="0" smtClean="0"/>
              <a:t>;</a:t>
            </a:r>
          </a:p>
          <a:p>
            <a:r>
              <a:rPr lang="en-US" dirty="0" smtClean="0"/>
              <a:t> </a:t>
            </a:r>
          </a:p>
          <a:p>
            <a:r>
              <a:rPr lang="en-US" dirty="0" smtClean="0"/>
              <a:t>    </a:t>
            </a:r>
            <a:r>
              <a:rPr lang="en-US" dirty="0" smtClean="0">
                <a:solidFill>
                  <a:srgbClr val="FF0000"/>
                </a:solidFill>
              </a:rPr>
              <a:t>@Column(name="price")</a:t>
            </a:r>
          </a:p>
          <a:p>
            <a:r>
              <a:rPr lang="en-US" dirty="0" smtClean="0"/>
              <a:t>    private double price;</a:t>
            </a:r>
          </a:p>
          <a:p>
            <a:endParaRPr lang="en-US" dirty="0" smtClean="0"/>
          </a:p>
          <a:p>
            <a:r>
              <a:rPr lang="en-US" dirty="0" smtClean="0"/>
              <a:t>----------------------------</a:t>
            </a:r>
          </a:p>
          <a:p>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Hello World Program With Annotations</a:t>
            </a:r>
            <a:br>
              <a:rPr lang="en-US" b="1" dirty="0" smtClean="0"/>
            </a:b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ClientForSave.java</a:t>
            </a:r>
          </a:p>
          <a:p>
            <a:endParaRPr lang="en-US" dirty="0" smtClean="0"/>
          </a:p>
          <a:p>
            <a:r>
              <a:rPr lang="en-US" dirty="0" smtClean="0"/>
              <a:t>public </a:t>
            </a:r>
            <a:r>
              <a:rPr lang="en-US" dirty="0" smtClean="0"/>
              <a:t>class </a:t>
            </a:r>
            <a:r>
              <a:rPr lang="en-US" dirty="0" err="1" smtClean="0"/>
              <a:t>ClientForSave</a:t>
            </a:r>
            <a:r>
              <a:rPr lang="en-US" dirty="0" smtClean="0"/>
              <a:t> {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a:t>
            </a:r>
          </a:p>
          <a:p>
            <a:r>
              <a:rPr lang="en-US" dirty="0" smtClean="0"/>
              <a:t>        </a:t>
            </a:r>
            <a:r>
              <a:rPr lang="en-US" dirty="0" err="1" smtClean="0"/>
              <a:t>AnnotationConfiguration</a:t>
            </a:r>
            <a:r>
              <a:rPr lang="en-US" dirty="0" smtClean="0"/>
              <a:t> </a:t>
            </a:r>
            <a:r>
              <a:rPr lang="en-US" dirty="0" err="1" smtClean="0"/>
              <a:t>cfg</a:t>
            </a:r>
            <a:r>
              <a:rPr lang="en-US" dirty="0" smtClean="0"/>
              <a:t>=new </a:t>
            </a:r>
            <a:r>
              <a:rPr lang="en-US" dirty="0" err="1" smtClean="0"/>
              <a:t>AnnotationConfiguration</a:t>
            </a:r>
            <a:r>
              <a:rPr lang="en-US" dirty="0" smtClean="0"/>
              <a:t>();</a:t>
            </a:r>
          </a:p>
          <a:p>
            <a:r>
              <a:rPr lang="en-US" dirty="0" smtClean="0"/>
              <a:t>        </a:t>
            </a:r>
            <a:r>
              <a:rPr lang="en-US" dirty="0" err="1" smtClean="0"/>
              <a:t>cfg.configure</a:t>
            </a:r>
            <a:r>
              <a:rPr lang="en-US" dirty="0" smtClean="0"/>
              <a:t>("</a:t>
            </a:r>
            <a:r>
              <a:rPr lang="en-US" dirty="0" err="1" smtClean="0"/>
              <a:t>hibernate.cfg.xml</a:t>
            </a:r>
            <a:r>
              <a:rPr lang="en-US" dirty="0" smtClean="0"/>
              <a:t>");</a:t>
            </a:r>
          </a:p>
          <a:p>
            <a:r>
              <a:rPr lang="en-US" dirty="0" smtClean="0"/>
              <a:t> </a:t>
            </a:r>
          </a:p>
          <a:p>
            <a:r>
              <a:rPr lang="en-US" dirty="0" smtClean="0"/>
              <a:t>        </a:t>
            </a:r>
            <a:r>
              <a:rPr lang="en-US" dirty="0" err="1" smtClean="0"/>
              <a:t>SessionFactory</a:t>
            </a:r>
            <a:r>
              <a:rPr lang="en-US" dirty="0" smtClean="0"/>
              <a:t> factory = </a:t>
            </a:r>
            <a:r>
              <a:rPr lang="en-US" dirty="0" err="1" smtClean="0"/>
              <a:t>cfg.buildSessionFactory</a:t>
            </a:r>
            <a:r>
              <a:rPr lang="en-US" dirty="0" smtClean="0"/>
              <a:t>();</a:t>
            </a:r>
          </a:p>
          <a:p>
            <a:r>
              <a:rPr lang="en-US" dirty="0" smtClean="0"/>
              <a:t>        Session </a:t>
            </a:r>
            <a:r>
              <a:rPr lang="en-US" dirty="0" err="1" smtClean="0"/>
              <a:t>session</a:t>
            </a:r>
            <a:r>
              <a:rPr lang="en-US" dirty="0" smtClean="0"/>
              <a:t> = </a:t>
            </a:r>
            <a:r>
              <a:rPr lang="en-US" dirty="0" err="1" smtClean="0"/>
              <a:t>factory.openSession</a:t>
            </a:r>
            <a:r>
              <a:rPr lang="en-US" dirty="0" smtClean="0"/>
              <a:t>();</a:t>
            </a:r>
          </a:p>
          <a:p>
            <a:r>
              <a:rPr lang="en-US" dirty="0" smtClean="0"/>
              <a:t>        Product p=new Product(); </a:t>
            </a:r>
          </a:p>
          <a:p>
            <a:r>
              <a:rPr lang="en-US" dirty="0" smtClean="0"/>
              <a:t> </a:t>
            </a:r>
          </a:p>
          <a:p>
            <a:r>
              <a:rPr lang="en-US" dirty="0" smtClean="0"/>
              <a:t>        </a:t>
            </a:r>
            <a:r>
              <a:rPr lang="en-US" dirty="0" err="1" smtClean="0"/>
              <a:t>p.setProductId</a:t>
            </a:r>
            <a:r>
              <a:rPr lang="en-US" dirty="0" smtClean="0"/>
              <a:t>(105);</a:t>
            </a:r>
          </a:p>
          <a:p>
            <a:r>
              <a:rPr lang="en-US" dirty="0" smtClean="0"/>
              <a:t>        </a:t>
            </a:r>
            <a:r>
              <a:rPr lang="en-US" dirty="0" err="1" smtClean="0"/>
              <a:t>p.setProName</a:t>
            </a:r>
            <a:r>
              <a:rPr lang="en-US" dirty="0" smtClean="0"/>
              <a:t>("java4s");</a:t>
            </a:r>
          </a:p>
          <a:p>
            <a:r>
              <a:rPr lang="en-US" dirty="0" smtClean="0"/>
              <a:t>        </a:t>
            </a:r>
            <a:r>
              <a:rPr lang="en-US" dirty="0" err="1" smtClean="0"/>
              <a:t>p.setPrice</a:t>
            </a:r>
            <a:r>
              <a:rPr lang="en-US" dirty="0" smtClean="0"/>
              <a:t>(15000);</a:t>
            </a:r>
          </a:p>
          <a:p>
            <a:r>
              <a:rPr lang="en-US" dirty="0" smtClean="0"/>
              <a:t> </a:t>
            </a:r>
          </a:p>
          <a:p>
            <a:r>
              <a:rPr lang="en-US" dirty="0" smtClean="0"/>
              <a:t>        Transaction </a:t>
            </a:r>
            <a:r>
              <a:rPr lang="en-US" dirty="0" err="1" smtClean="0"/>
              <a:t>tx</a:t>
            </a:r>
            <a:r>
              <a:rPr lang="en-US" dirty="0" smtClean="0"/>
              <a:t> = </a:t>
            </a:r>
            <a:r>
              <a:rPr lang="en-US" dirty="0" err="1" smtClean="0"/>
              <a:t>session.beginTransaction</a:t>
            </a:r>
            <a:r>
              <a:rPr lang="en-US" dirty="0" smtClean="0"/>
              <a:t>();</a:t>
            </a:r>
          </a:p>
          <a:p>
            <a:r>
              <a:rPr lang="en-US" dirty="0" smtClean="0"/>
              <a:t>        </a:t>
            </a:r>
            <a:r>
              <a:rPr lang="en-US" dirty="0" err="1" smtClean="0"/>
              <a:t>session.save</a:t>
            </a:r>
            <a:r>
              <a:rPr lang="en-US" dirty="0" smtClean="0"/>
              <a:t>(p);</a:t>
            </a:r>
          </a:p>
          <a:p>
            <a:r>
              <a:rPr lang="en-US" dirty="0" smtClean="0"/>
              <a:t>        </a:t>
            </a:r>
            <a:r>
              <a:rPr lang="en-US" dirty="0" err="1" smtClean="0"/>
              <a:t>System.out.println</a:t>
            </a:r>
            <a:r>
              <a:rPr lang="en-US" dirty="0" smtClean="0"/>
              <a:t>("Object saved successfully using annotations.....!!");</a:t>
            </a:r>
          </a:p>
          <a:p>
            <a:r>
              <a:rPr lang="en-US" dirty="0" smtClean="0"/>
              <a:t>        </a:t>
            </a:r>
            <a:r>
              <a:rPr lang="en-US" dirty="0" err="1" smtClean="0"/>
              <a:t>tx.commit</a:t>
            </a:r>
            <a:r>
              <a:rPr lang="en-US" dirty="0" smtClean="0"/>
              <a:t>();</a:t>
            </a:r>
          </a:p>
          <a:p>
            <a:r>
              <a:rPr lang="en-US" dirty="0" smtClean="0"/>
              <a:t>        </a:t>
            </a:r>
            <a:r>
              <a:rPr lang="en-US" dirty="0" err="1" smtClean="0"/>
              <a:t>session.close</a:t>
            </a:r>
            <a:r>
              <a:rPr lang="en-US" dirty="0" smtClean="0"/>
              <a:t>();</a:t>
            </a:r>
          </a:p>
          <a:p>
            <a:r>
              <a:rPr lang="en-US" dirty="0" smtClean="0"/>
              <a:t>        </a:t>
            </a:r>
            <a:r>
              <a:rPr lang="en-US" dirty="0" err="1" smtClean="0"/>
              <a:t>factory.close</a:t>
            </a:r>
            <a:r>
              <a:rPr lang="en-US" dirty="0" smtClean="0"/>
              <a:t>();</a:t>
            </a:r>
          </a:p>
          <a:p>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Hello World Program With Annotations</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b="1" dirty="0" err="1" smtClean="0"/>
              <a:t>hibernate.cfg.xml</a:t>
            </a:r>
            <a:endParaRPr lang="en-US" b="1" dirty="0" smtClean="0"/>
          </a:p>
          <a:p>
            <a:endParaRPr lang="en-US" dirty="0" smtClean="0"/>
          </a:p>
          <a:p>
            <a:r>
              <a:rPr lang="en-US" dirty="0" smtClean="0"/>
              <a:t>&lt;</a:t>
            </a:r>
            <a:r>
              <a:rPr lang="en-US" dirty="0" smtClean="0"/>
              <a:t>hibernate-configuration&gt;</a:t>
            </a:r>
          </a:p>
          <a:p>
            <a:r>
              <a:rPr lang="en-US" dirty="0" smtClean="0"/>
              <a:t>&lt;session-factory&gt;</a:t>
            </a:r>
          </a:p>
          <a:p>
            <a:r>
              <a:rPr lang="en-US" dirty="0" smtClean="0"/>
              <a:t>&lt;property name="</a:t>
            </a:r>
            <a:r>
              <a:rPr lang="en-US" dirty="0" err="1" smtClean="0"/>
              <a:t>connection.driver_class</a:t>
            </a:r>
            <a:r>
              <a:rPr lang="en-US" dirty="0" smtClean="0"/>
              <a:t>"&gt;</a:t>
            </a:r>
            <a:r>
              <a:rPr lang="en-US" dirty="0" err="1" smtClean="0"/>
              <a:t>oracle.jdbc.driver.OracleDriver</a:t>
            </a:r>
            <a:endParaRPr lang="en-US" dirty="0" smtClean="0"/>
          </a:p>
          <a:p>
            <a:r>
              <a:rPr lang="en-US" dirty="0" smtClean="0"/>
              <a:t>&lt;/property&gt;</a:t>
            </a:r>
          </a:p>
          <a:p>
            <a:r>
              <a:rPr lang="en-US" dirty="0" smtClean="0"/>
              <a:t>&lt;property name="connection.url"&gt;</a:t>
            </a:r>
            <a:r>
              <a:rPr lang="en-US" dirty="0" err="1" smtClean="0"/>
              <a:t>jdbc:oracle:thin</a:t>
            </a:r>
            <a:r>
              <a:rPr lang="en-US" dirty="0" smtClean="0"/>
              <a:t>:@www.java4s.com:1521:XE&lt;/property&gt;</a:t>
            </a:r>
          </a:p>
          <a:p>
            <a:r>
              <a:rPr lang="en-US" dirty="0" smtClean="0"/>
              <a:t>&lt;property name="</a:t>
            </a:r>
            <a:r>
              <a:rPr lang="en-US" dirty="0" err="1" smtClean="0"/>
              <a:t>connection.username</a:t>
            </a:r>
            <a:r>
              <a:rPr lang="en-US" dirty="0" smtClean="0"/>
              <a:t>"&gt;system&lt;/property&gt;</a:t>
            </a:r>
          </a:p>
          <a:p>
            <a:r>
              <a:rPr lang="en-US" dirty="0" smtClean="0"/>
              <a:t>&lt;property name="</a:t>
            </a:r>
            <a:r>
              <a:rPr lang="en-US" dirty="0" err="1" smtClean="0"/>
              <a:t>connection.password</a:t>
            </a:r>
            <a:r>
              <a:rPr lang="en-US" dirty="0" smtClean="0"/>
              <a:t>"&gt;admin&lt;/property&gt;</a:t>
            </a:r>
          </a:p>
          <a:p>
            <a:r>
              <a:rPr lang="en-US" dirty="0" smtClean="0"/>
              <a:t> </a:t>
            </a:r>
          </a:p>
          <a:p>
            <a:r>
              <a:rPr lang="en-US" dirty="0" smtClean="0"/>
              <a:t>&lt;property name="dialect"&gt;</a:t>
            </a:r>
            <a:r>
              <a:rPr lang="en-US" dirty="0" err="1" smtClean="0"/>
              <a:t>org.hibernate.dialect.OracleDialect</a:t>
            </a:r>
            <a:r>
              <a:rPr lang="en-US" dirty="0" smtClean="0"/>
              <a:t>&lt;/property&gt;</a:t>
            </a:r>
          </a:p>
          <a:p>
            <a:r>
              <a:rPr lang="en-US" dirty="0" smtClean="0"/>
              <a:t>&lt;property name="</a:t>
            </a:r>
            <a:r>
              <a:rPr lang="en-US" dirty="0" err="1" smtClean="0"/>
              <a:t>show_sql</a:t>
            </a:r>
            <a:r>
              <a:rPr lang="en-US" dirty="0" smtClean="0"/>
              <a:t>"&gt;true&lt;/property&gt;</a:t>
            </a:r>
          </a:p>
          <a:p>
            <a:r>
              <a:rPr lang="en-US" dirty="0" smtClean="0"/>
              <a:t>&lt;property name="hbm2ddl.auto"&gt;update&lt;/property&gt;</a:t>
            </a:r>
          </a:p>
          <a:p>
            <a:r>
              <a:rPr lang="en-US" dirty="0" smtClean="0"/>
              <a:t> </a:t>
            </a:r>
          </a:p>
          <a:p>
            <a:r>
              <a:rPr lang="en-US" dirty="0" smtClean="0"/>
              <a:t>&lt;</a:t>
            </a:r>
            <a:r>
              <a:rPr lang="en-US" dirty="0" smtClean="0">
                <a:solidFill>
                  <a:srgbClr val="FF0000"/>
                </a:solidFill>
              </a:rPr>
              <a:t>mapping class</a:t>
            </a:r>
            <a:r>
              <a:rPr lang="en-US" dirty="0" smtClean="0"/>
              <a:t>="</a:t>
            </a:r>
            <a:r>
              <a:rPr lang="en-US" dirty="0" err="1" smtClean="0"/>
              <a:t>str.Product</a:t>
            </a:r>
            <a:r>
              <a:rPr lang="en-US" dirty="0" smtClean="0"/>
              <a:t>" /&gt;</a:t>
            </a:r>
          </a:p>
          <a:p>
            <a:r>
              <a:rPr lang="en-US" dirty="0" smtClean="0"/>
              <a:t> </a:t>
            </a:r>
          </a:p>
          <a:p>
            <a:r>
              <a:rPr lang="en-US" dirty="0" smtClean="0"/>
              <a:t>&lt;/session-factory&gt;</a:t>
            </a:r>
          </a:p>
          <a:p>
            <a:r>
              <a:rPr lang="en-US" dirty="0" smtClean="0"/>
              <a:t>&lt;/hibernate-configuration&gt;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To One Mapping Using Annotations</a:t>
            </a:r>
            <a:br>
              <a:rPr lang="en-US" b="1" dirty="0" smtClean="0"/>
            </a:br>
            <a:endParaRPr lang="en-US" dirty="0"/>
          </a:p>
        </p:txBody>
      </p:sp>
      <p:sp>
        <p:nvSpPr>
          <p:cNvPr id="3" name="Content Placeholder 2"/>
          <p:cNvSpPr>
            <a:spLocks noGrp="1"/>
          </p:cNvSpPr>
          <p:nvPr>
            <p:ph idx="1"/>
          </p:nvPr>
        </p:nvSpPr>
        <p:spPr/>
        <p:txBody>
          <a:bodyPr/>
          <a:lstStyle/>
          <a:p>
            <a:r>
              <a:rPr lang="en-US" dirty="0" smtClean="0"/>
              <a:t>Files required…</a:t>
            </a:r>
          </a:p>
          <a:p>
            <a:pPr lvl="1"/>
            <a:r>
              <a:rPr lang="en-US" dirty="0" smtClean="0"/>
              <a:t>Address.java</a:t>
            </a:r>
          </a:p>
          <a:p>
            <a:pPr lvl="1"/>
            <a:r>
              <a:rPr lang="en-US" dirty="0" smtClean="0"/>
              <a:t>Student.java</a:t>
            </a:r>
          </a:p>
          <a:p>
            <a:pPr lvl="1"/>
            <a:r>
              <a:rPr lang="en-US" dirty="0" err="1" smtClean="0"/>
              <a:t>hibernate.cfg.xml</a:t>
            </a:r>
            <a:endParaRPr lang="en-US" dirty="0" smtClean="0"/>
          </a:p>
          <a:p>
            <a:pPr lvl="1"/>
            <a:r>
              <a:rPr lang="en-US" dirty="0" smtClean="0"/>
              <a:t>ClientForSave.java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530</Words>
  <Application>Microsoft Office PowerPoint</Application>
  <PresentationFormat>On-screen Show (4:3)</PresentationFormat>
  <Paragraphs>286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Fetching concept</vt:lpstr>
      <vt:lpstr>Native SQL</vt:lpstr>
      <vt:lpstr>Hibernate Annotations  </vt:lpstr>
      <vt:lpstr>Hibernate Annotation Jar</vt:lpstr>
      <vt:lpstr>Hello World Program With Annotations </vt:lpstr>
      <vt:lpstr>Hello World Program With Annotations </vt:lpstr>
      <vt:lpstr>Hello World Program With Annotations </vt:lpstr>
      <vt:lpstr>Hello World Program With Annotations </vt:lpstr>
      <vt:lpstr>One To One Mapping Using Annotations </vt:lpstr>
      <vt:lpstr>One To One Mapping Using Annotations</vt:lpstr>
      <vt:lpstr>One To One Mapping Using Annotations</vt:lpstr>
      <vt:lpstr>Many To Many Mapping Using Annotations</vt:lpstr>
      <vt:lpstr>Many To Many Mapping</vt:lpstr>
      <vt:lpstr>Many To Many Mapping</vt:lpstr>
      <vt:lpstr>One To Many Annotation Example </vt:lpstr>
      <vt:lpstr>One To Many Annotation</vt:lpstr>
      <vt:lpstr>One To Many Annotation</vt:lpstr>
      <vt:lpstr>Many To One Annotation Example </vt:lpstr>
      <vt:lpstr>Many To One Annotation Example </vt:lpstr>
      <vt:lpstr>Many To One Annotation Example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Ajay</cp:lastModifiedBy>
  <cp:revision>83</cp:revision>
  <dcterms:created xsi:type="dcterms:W3CDTF">2006-08-16T00:00:00Z</dcterms:created>
  <dcterms:modified xsi:type="dcterms:W3CDTF">2013-02-01T17:28:54Z</dcterms:modified>
</cp:coreProperties>
</file>