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8" r:id="rId7"/>
    <p:sldId id="262" r:id="rId8"/>
    <p:sldId id="263" r:id="rId9"/>
    <p:sldId id="264" r:id="rId10"/>
    <p:sldId id="265" r:id="rId11"/>
    <p:sldId id="268" r:id="rId12"/>
    <p:sldId id="269" r:id="rId13"/>
    <p:sldId id="270" r:id="rId14"/>
    <p:sldId id="271" r:id="rId15"/>
    <p:sldId id="272" r:id="rId16"/>
    <p:sldId id="275" r:id="rId17"/>
    <p:sldId id="276"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04/06/2013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04/06/2013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04/06/2013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04/06/2013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04/06/2013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04/06/2013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04/06/2013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04/06/2013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04/06/2013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04/06/2013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04/06/2013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04/06/2013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7345"/>
            <a:ext cx="7772400" cy="1470025"/>
          </a:xfrm>
        </p:spPr>
        <p:txBody>
          <a:bodyPr>
            <a:normAutofit fontScale="90000"/>
          </a:bodyPr>
          <a:lstStyle/>
          <a:p>
            <a:r>
              <a:rPr lang="en-US" b="1" dirty="0" smtClean="0"/>
              <a:t>Inheritance Mapping In Hibernate</a:t>
            </a:r>
            <a:br>
              <a:rPr lang="en-US" b="1" dirty="0" smtClean="0"/>
            </a:br>
            <a:endParaRPr lang="en-US" dirty="0"/>
          </a:p>
        </p:txBody>
      </p:sp>
      <p:sp>
        <p:nvSpPr>
          <p:cNvPr id="3" name="Subtitle 2"/>
          <p:cNvSpPr>
            <a:spLocks noGrp="1"/>
          </p:cNvSpPr>
          <p:nvPr>
            <p:ph type="subTitle" idx="1"/>
          </p:nvPr>
        </p:nvSpPr>
        <p:spPr>
          <a:xfrm>
            <a:off x="1371600" y="1600200"/>
            <a:ext cx="6400800" cy="4038600"/>
          </a:xfrm>
        </p:spPr>
        <p:txBody>
          <a:bodyPr>
            <a:normAutofit fontScale="92500" lnSpcReduction="20000"/>
          </a:bodyPr>
          <a:lstStyle/>
          <a:p>
            <a:pPr algn="l"/>
            <a:r>
              <a:rPr lang="en-US" dirty="0" smtClean="0">
                <a:solidFill>
                  <a:schemeClr val="tx1"/>
                </a:solidFill>
              </a:rPr>
              <a:t>Compared to JDBC we have one main advantage in hibernate, which is hibernate inheritance.  Suppose if we have </a:t>
            </a:r>
            <a:r>
              <a:rPr lang="en-US" dirty="0" smtClean="0">
                <a:solidFill>
                  <a:srgbClr val="FF0000"/>
                </a:solidFill>
              </a:rPr>
              <a:t>base</a:t>
            </a:r>
            <a:r>
              <a:rPr lang="en-US" dirty="0" smtClean="0">
                <a:solidFill>
                  <a:schemeClr val="tx1"/>
                </a:solidFill>
              </a:rPr>
              <a:t> and </a:t>
            </a:r>
            <a:r>
              <a:rPr lang="en-US" dirty="0" smtClean="0">
                <a:solidFill>
                  <a:srgbClr val="FF0000"/>
                </a:solidFill>
              </a:rPr>
              <a:t>derived</a:t>
            </a:r>
            <a:r>
              <a:rPr lang="en-US" dirty="0" smtClean="0">
                <a:solidFill>
                  <a:schemeClr val="tx1"/>
                </a:solidFill>
              </a:rPr>
              <a:t> classes, now if we save derived(sub) class object, base class object will also be stored into the database.</a:t>
            </a:r>
            <a:br>
              <a:rPr lang="en-US" dirty="0" smtClean="0">
                <a:solidFill>
                  <a:schemeClr val="tx1"/>
                </a:solidFill>
              </a:rPr>
            </a:br>
            <a:r>
              <a:rPr lang="en-US" dirty="0" smtClean="0">
                <a:solidFill>
                  <a:schemeClr val="tx1"/>
                </a:solidFill>
              </a:rPr>
              <a:t>But the thing is we must specify in what table we need to save which object data.</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978"/>
            <a:ext cx="8229600" cy="1143000"/>
          </a:xfrm>
        </p:spPr>
        <p:txBody>
          <a:bodyPr/>
          <a:lstStyle/>
          <a:p>
            <a:r>
              <a:rPr lang="en-US" b="1" dirty="0" smtClean="0"/>
              <a:t>Table Per </a:t>
            </a:r>
            <a:r>
              <a:rPr lang="en-US" b="1" dirty="0" err="1" smtClean="0"/>
              <a:t>subClass</a:t>
            </a:r>
            <a:r>
              <a:rPr lang="en-US" b="1" dirty="0" smtClean="0"/>
              <a:t> Hierarchy</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b="1" dirty="0" smtClean="0"/>
              <a:t>Payment.java:</a:t>
            </a:r>
          </a:p>
          <a:p>
            <a:r>
              <a:rPr lang="en-US" dirty="0" smtClean="0"/>
              <a:t>public class Payment{</a:t>
            </a:r>
          </a:p>
          <a:p>
            <a:r>
              <a:rPr lang="en-US" dirty="0" smtClean="0"/>
              <a:t>    private </a:t>
            </a:r>
            <a:r>
              <a:rPr lang="en-US" dirty="0" err="1" smtClean="0"/>
              <a:t>int</a:t>
            </a:r>
            <a:r>
              <a:rPr lang="en-US" dirty="0" smtClean="0"/>
              <a:t> </a:t>
            </a:r>
            <a:r>
              <a:rPr lang="en-US" dirty="0" err="1" smtClean="0"/>
              <a:t>paymentId</a:t>
            </a:r>
            <a:r>
              <a:rPr lang="en-US" dirty="0" smtClean="0"/>
              <a:t>;</a:t>
            </a:r>
          </a:p>
          <a:p>
            <a:r>
              <a:rPr lang="en-US" dirty="0" smtClean="0"/>
              <a:t>    private double amount;</a:t>
            </a:r>
          </a:p>
          <a:p>
            <a:endParaRPr lang="en-US" dirty="0" smtClean="0"/>
          </a:p>
          <a:p>
            <a:r>
              <a:rPr lang="en-US" b="1" dirty="0" smtClean="0"/>
              <a:t>CreditCard.java:</a:t>
            </a:r>
          </a:p>
          <a:p>
            <a:r>
              <a:rPr lang="en-US" dirty="0" smtClean="0"/>
              <a:t>public class </a:t>
            </a:r>
            <a:r>
              <a:rPr lang="en-US" dirty="0" err="1" smtClean="0"/>
              <a:t>CreditCard</a:t>
            </a:r>
            <a:r>
              <a:rPr lang="en-US" dirty="0" smtClean="0"/>
              <a:t> extends Payment{</a:t>
            </a:r>
          </a:p>
          <a:p>
            <a:r>
              <a:rPr lang="en-US" dirty="0" smtClean="0"/>
              <a:t>    private String </a:t>
            </a:r>
            <a:r>
              <a:rPr lang="en-US" dirty="0" err="1" smtClean="0"/>
              <a:t>CreditCardType</a:t>
            </a: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606"/>
            <a:ext cx="8229600" cy="1143000"/>
          </a:xfrm>
        </p:spPr>
        <p:txBody>
          <a:bodyPr/>
          <a:lstStyle/>
          <a:p>
            <a:r>
              <a:rPr lang="en-US" b="1" dirty="0" smtClean="0"/>
              <a:t>Table Per </a:t>
            </a:r>
            <a:r>
              <a:rPr lang="en-US" b="1" dirty="0" err="1" smtClean="0"/>
              <a:t>subClass</a:t>
            </a:r>
            <a:r>
              <a:rPr lang="en-US" b="1" dirty="0" smtClean="0"/>
              <a:t> Hierarchy</a:t>
            </a:r>
            <a:endParaRPr lang="en-US" dirty="0"/>
          </a:p>
        </p:txBody>
      </p:sp>
      <p:sp>
        <p:nvSpPr>
          <p:cNvPr id="3" name="Content Placeholder 2"/>
          <p:cNvSpPr>
            <a:spLocks noGrp="1"/>
          </p:cNvSpPr>
          <p:nvPr>
            <p:ph idx="1"/>
          </p:nvPr>
        </p:nvSpPr>
        <p:spPr>
          <a:xfrm>
            <a:off x="457200" y="1219200"/>
            <a:ext cx="8229600" cy="4906963"/>
          </a:xfrm>
        </p:spPr>
        <p:txBody>
          <a:bodyPr>
            <a:normAutofit fontScale="25000" lnSpcReduction="20000"/>
          </a:bodyPr>
          <a:lstStyle/>
          <a:p>
            <a:r>
              <a:rPr lang="en-US" b="1" dirty="0" smtClean="0"/>
              <a:t>ClientForSave.java</a:t>
            </a:r>
          </a:p>
          <a:p>
            <a:endParaRPr lang="en-US" dirty="0" smtClean="0"/>
          </a:p>
          <a:p>
            <a:r>
              <a:rPr lang="en-US" sz="4000" dirty="0" smtClean="0"/>
              <a:t>public class </a:t>
            </a:r>
            <a:r>
              <a:rPr lang="en-US" sz="4000" dirty="0" err="1" smtClean="0"/>
              <a:t>ClientForSave</a:t>
            </a:r>
            <a:r>
              <a:rPr lang="en-US" sz="4000" dirty="0" smtClean="0"/>
              <a:t> { </a:t>
            </a:r>
          </a:p>
          <a:p>
            <a:r>
              <a:rPr lang="en-US" sz="4000" dirty="0" smtClean="0"/>
              <a:t>  </a:t>
            </a:r>
          </a:p>
          <a:p>
            <a:r>
              <a:rPr lang="en-US" sz="4000" dirty="0" smtClean="0"/>
              <a:t>    public static void main(String[] </a:t>
            </a:r>
            <a:r>
              <a:rPr lang="en-US" sz="4000" dirty="0" err="1" smtClean="0"/>
              <a:t>args</a:t>
            </a:r>
            <a:r>
              <a:rPr lang="en-US" sz="4000" dirty="0" smtClean="0"/>
              <a:t>)</a:t>
            </a:r>
          </a:p>
          <a:p>
            <a:r>
              <a:rPr lang="en-US" sz="4000" dirty="0" smtClean="0"/>
              <a:t>    {</a:t>
            </a:r>
          </a:p>
          <a:p>
            <a:r>
              <a:rPr lang="en-US" sz="4000" dirty="0" smtClean="0"/>
              <a:t>  </a:t>
            </a:r>
          </a:p>
          <a:p>
            <a:r>
              <a:rPr lang="en-US" sz="4000" dirty="0" smtClean="0"/>
              <a:t>        Configuration </a:t>
            </a:r>
            <a:r>
              <a:rPr lang="en-US" sz="4000" dirty="0" err="1" smtClean="0"/>
              <a:t>cfg</a:t>
            </a:r>
            <a:r>
              <a:rPr lang="en-US" sz="4000" dirty="0" smtClean="0"/>
              <a:t> = new Configuration();</a:t>
            </a:r>
          </a:p>
          <a:p>
            <a:r>
              <a:rPr lang="en-US" sz="4000" dirty="0" smtClean="0"/>
              <a:t>        </a:t>
            </a:r>
            <a:r>
              <a:rPr lang="en-US" sz="4000" dirty="0" err="1" smtClean="0"/>
              <a:t>cfg.configure</a:t>
            </a:r>
            <a:r>
              <a:rPr lang="en-US" sz="4000" dirty="0" smtClean="0"/>
              <a:t>("</a:t>
            </a:r>
            <a:r>
              <a:rPr lang="en-US" sz="4000" dirty="0" err="1" smtClean="0"/>
              <a:t>hibernate.cfg.xml</a:t>
            </a:r>
            <a:r>
              <a:rPr lang="en-US" sz="4000" dirty="0" smtClean="0"/>
              <a:t>"); </a:t>
            </a:r>
          </a:p>
          <a:p>
            <a:r>
              <a:rPr lang="en-US" sz="4000" dirty="0" smtClean="0"/>
              <a:t>  </a:t>
            </a:r>
          </a:p>
          <a:p>
            <a:r>
              <a:rPr lang="en-US" sz="4000" dirty="0" smtClean="0"/>
              <a:t>        </a:t>
            </a:r>
            <a:r>
              <a:rPr lang="en-US" sz="4000" dirty="0" err="1" smtClean="0"/>
              <a:t>SessionFactory</a:t>
            </a:r>
            <a:r>
              <a:rPr lang="en-US" sz="4000" dirty="0" smtClean="0"/>
              <a:t> factory = </a:t>
            </a:r>
            <a:r>
              <a:rPr lang="en-US" sz="4000" dirty="0" err="1" smtClean="0"/>
              <a:t>cfg.buildSessionFactory</a:t>
            </a:r>
            <a:r>
              <a:rPr lang="en-US" sz="4000" dirty="0" smtClean="0"/>
              <a:t>();</a:t>
            </a:r>
          </a:p>
          <a:p>
            <a:r>
              <a:rPr lang="en-US" sz="4000" dirty="0" smtClean="0"/>
              <a:t>        Session </a:t>
            </a:r>
            <a:r>
              <a:rPr lang="en-US" sz="4000" dirty="0" err="1" smtClean="0"/>
              <a:t>session</a:t>
            </a:r>
            <a:r>
              <a:rPr lang="en-US" sz="4000" dirty="0" smtClean="0"/>
              <a:t> = </a:t>
            </a:r>
            <a:r>
              <a:rPr lang="en-US" sz="4000" dirty="0" err="1" smtClean="0"/>
              <a:t>factory.openSession</a:t>
            </a:r>
            <a:r>
              <a:rPr lang="en-US" sz="4000" dirty="0" smtClean="0"/>
              <a:t>();</a:t>
            </a:r>
          </a:p>
          <a:p>
            <a:r>
              <a:rPr lang="en-US" sz="4000" dirty="0" smtClean="0"/>
              <a:t> </a:t>
            </a:r>
          </a:p>
          <a:p>
            <a:r>
              <a:rPr lang="en-US" sz="4000" dirty="0" smtClean="0"/>
              <a:t>        </a:t>
            </a:r>
            <a:r>
              <a:rPr lang="en-US" sz="4000" dirty="0" err="1" smtClean="0"/>
              <a:t>CreditCard</a:t>
            </a:r>
            <a:r>
              <a:rPr lang="en-US" sz="4000" dirty="0" smtClean="0"/>
              <a:t> c=new </a:t>
            </a:r>
            <a:r>
              <a:rPr lang="en-US" sz="4000" dirty="0" err="1" smtClean="0"/>
              <a:t>CreditCard</a:t>
            </a:r>
            <a:r>
              <a:rPr lang="en-US" sz="4000" dirty="0" smtClean="0"/>
              <a:t>();</a:t>
            </a:r>
          </a:p>
          <a:p>
            <a:r>
              <a:rPr lang="en-US" sz="4000" dirty="0" smtClean="0"/>
              <a:t>  </a:t>
            </a:r>
          </a:p>
          <a:p>
            <a:r>
              <a:rPr lang="en-US" sz="4000" dirty="0" smtClean="0"/>
              <a:t>        </a:t>
            </a:r>
            <a:r>
              <a:rPr lang="en-US" sz="4000" dirty="0" err="1" smtClean="0"/>
              <a:t>c.setPaymentId</a:t>
            </a:r>
            <a:r>
              <a:rPr lang="en-US" sz="4000" dirty="0" smtClean="0"/>
              <a:t>(10);</a:t>
            </a:r>
          </a:p>
          <a:p>
            <a:r>
              <a:rPr lang="en-US" sz="4000" dirty="0" smtClean="0"/>
              <a:t>        </a:t>
            </a:r>
            <a:r>
              <a:rPr lang="en-US" sz="4000" dirty="0" err="1" smtClean="0"/>
              <a:t>c.setAmount</a:t>
            </a:r>
            <a:r>
              <a:rPr lang="en-US" sz="4000" dirty="0" smtClean="0"/>
              <a:t>(2500);</a:t>
            </a:r>
          </a:p>
          <a:p>
            <a:r>
              <a:rPr lang="en-US" sz="4000" dirty="0" smtClean="0"/>
              <a:t>        </a:t>
            </a:r>
            <a:r>
              <a:rPr lang="en-US" sz="4000" dirty="0" err="1" smtClean="0"/>
              <a:t>c.setCreditCardType</a:t>
            </a:r>
            <a:r>
              <a:rPr lang="en-US" sz="4000" dirty="0" smtClean="0"/>
              <a:t>("Visa");</a:t>
            </a:r>
          </a:p>
          <a:p>
            <a:r>
              <a:rPr lang="en-US" sz="4000" dirty="0" smtClean="0"/>
              <a:t> </a:t>
            </a:r>
          </a:p>
          <a:p>
            <a:r>
              <a:rPr lang="en-US" sz="4000" dirty="0" smtClean="0"/>
              <a:t>  </a:t>
            </a:r>
          </a:p>
          <a:p>
            <a:r>
              <a:rPr lang="en-US" sz="4000" dirty="0" smtClean="0"/>
              <a:t>         </a:t>
            </a:r>
          </a:p>
          <a:p>
            <a:r>
              <a:rPr lang="en-US" sz="4000" dirty="0" smtClean="0"/>
              <a:t>        </a:t>
            </a:r>
            <a:r>
              <a:rPr lang="en-US" sz="4000" dirty="0" err="1" smtClean="0"/>
              <a:t>Cheque</a:t>
            </a:r>
            <a:r>
              <a:rPr lang="en-US" sz="4000" dirty="0" smtClean="0"/>
              <a:t> c1=new </a:t>
            </a:r>
            <a:r>
              <a:rPr lang="en-US" sz="4000" dirty="0" err="1" smtClean="0"/>
              <a:t>Cheque</a:t>
            </a:r>
            <a:r>
              <a:rPr lang="en-US" sz="4000" dirty="0" smtClean="0"/>
              <a:t>();</a:t>
            </a:r>
          </a:p>
          <a:p>
            <a:r>
              <a:rPr lang="en-US" sz="4000" dirty="0" smtClean="0"/>
              <a:t>         </a:t>
            </a:r>
          </a:p>
          <a:p>
            <a:r>
              <a:rPr lang="en-US" sz="4000" dirty="0" smtClean="0"/>
              <a:t>        c1.setPaymentId(11);</a:t>
            </a:r>
          </a:p>
          <a:p>
            <a:r>
              <a:rPr lang="en-US" sz="4000" dirty="0" smtClean="0"/>
              <a:t>        c1.setAmount(2600);</a:t>
            </a:r>
          </a:p>
          <a:p>
            <a:r>
              <a:rPr lang="en-US" sz="4000" dirty="0" smtClean="0"/>
              <a:t>        c1.setChequeType("ICICI");</a:t>
            </a:r>
          </a:p>
          <a:p>
            <a:r>
              <a:rPr lang="en-US" sz="4000" dirty="0" smtClean="0"/>
              <a:t> </a:t>
            </a:r>
          </a:p>
          <a:p>
            <a:r>
              <a:rPr lang="en-US" sz="4000" dirty="0" smtClean="0"/>
              <a:t>         </a:t>
            </a:r>
          </a:p>
          <a:p>
            <a:r>
              <a:rPr lang="en-US" sz="4000" dirty="0" smtClean="0"/>
              <a:t>         </a:t>
            </a:r>
          </a:p>
          <a:p>
            <a:r>
              <a:rPr lang="en-US" sz="4000" dirty="0" smtClean="0"/>
              <a:t>        Transaction </a:t>
            </a:r>
            <a:r>
              <a:rPr lang="en-US" sz="4000" dirty="0" err="1" smtClean="0"/>
              <a:t>tx</a:t>
            </a:r>
            <a:r>
              <a:rPr lang="en-US" sz="4000" dirty="0" smtClean="0"/>
              <a:t> = </a:t>
            </a:r>
            <a:r>
              <a:rPr lang="en-US" sz="4000" dirty="0" err="1" smtClean="0"/>
              <a:t>session.beginTransaction</a:t>
            </a:r>
            <a:r>
              <a:rPr lang="en-US" sz="4000" dirty="0" smtClean="0"/>
              <a:t>();</a:t>
            </a:r>
          </a:p>
          <a:p>
            <a:r>
              <a:rPr lang="en-US" sz="4000" dirty="0" smtClean="0"/>
              <a:t>        </a:t>
            </a:r>
            <a:r>
              <a:rPr lang="en-US" sz="4000" dirty="0" err="1" smtClean="0"/>
              <a:t>session.save</a:t>
            </a:r>
            <a:r>
              <a:rPr lang="en-US" sz="4000" dirty="0" smtClean="0"/>
              <a:t>(c);</a:t>
            </a:r>
          </a:p>
          <a:p>
            <a:r>
              <a:rPr lang="en-US" sz="4000" dirty="0" smtClean="0"/>
              <a:t>        </a:t>
            </a:r>
            <a:r>
              <a:rPr lang="en-US" sz="4000" dirty="0" err="1" smtClean="0"/>
              <a:t>session.save</a:t>
            </a:r>
            <a:r>
              <a:rPr lang="en-US" sz="4000" dirty="0" smtClean="0"/>
              <a:t>(c1);</a:t>
            </a:r>
          </a:p>
          <a:p>
            <a:r>
              <a:rPr lang="en-US" sz="4000" dirty="0" smtClean="0"/>
              <a:t>        </a:t>
            </a:r>
            <a:r>
              <a:rPr lang="en-US" sz="4000" dirty="0" err="1" smtClean="0"/>
              <a:t>System.out.println</a:t>
            </a:r>
            <a:r>
              <a:rPr lang="en-US" sz="4000" dirty="0" smtClean="0"/>
              <a:t>("Object saved successfully.....!!");</a:t>
            </a:r>
          </a:p>
          <a:p>
            <a:r>
              <a:rPr lang="en-US" sz="4000" dirty="0" smtClean="0"/>
              <a:t>        </a:t>
            </a:r>
            <a:r>
              <a:rPr lang="en-US" sz="4000" dirty="0" err="1" smtClean="0"/>
              <a:t>tx.commit</a:t>
            </a:r>
            <a:r>
              <a:rPr lang="en-US" sz="4000" dirty="0" smtClean="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Per </a:t>
            </a:r>
            <a:r>
              <a:rPr lang="en-US" b="1" dirty="0" err="1" smtClean="0"/>
              <a:t>subClass</a:t>
            </a:r>
            <a:r>
              <a:rPr lang="en-US" b="1" dirty="0" smtClean="0"/>
              <a:t> Hierarchy</a:t>
            </a:r>
            <a:endParaRPr lang="en-US" dirty="0"/>
          </a:p>
        </p:txBody>
      </p:sp>
      <p:sp>
        <p:nvSpPr>
          <p:cNvPr id="3" name="Content Placeholder 2"/>
          <p:cNvSpPr>
            <a:spLocks noGrp="1"/>
          </p:cNvSpPr>
          <p:nvPr>
            <p:ph idx="1"/>
          </p:nvPr>
        </p:nvSpPr>
        <p:spPr/>
        <p:txBody>
          <a:bodyPr>
            <a:normAutofit fontScale="40000" lnSpcReduction="20000"/>
          </a:bodyPr>
          <a:lstStyle/>
          <a:p>
            <a:r>
              <a:rPr lang="en-US" b="1" dirty="0" err="1" smtClean="0"/>
              <a:t>Payment.hbm.xml</a:t>
            </a:r>
            <a:r>
              <a:rPr lang="en-US" b="1" dirty="0" smtClean="0"/>
              <a:t>:</a:t>
            </a:r>
          </a:p>
          <a:p>
            <a:endParaRPr lang="en-US" dirty="0" smtClean="0"/>
          </a:p>
          <a:p>
            <a:r>
              <a:rPr lang="en-US" dirty="0" smtClean="0"/>
              <a:t>&lt;hibernate-mapping&gt;</a:t>
            </a:r>
          </a:p>
          <a:p>
            <a:r>
              <a:rPr lang="en-US" dirty="0" smtClean="0"/>
              <a:t> </a:t>
            </a:r>
          </a:p>
          <a:p>
            <a:r>
              <a:rPr lang="en-US" dirty="0" smtClean="0"/>
              <a:t>&lt;class name="</a:t>
            </a:r>
            <a:r>
              <a:rPr lang="en-US" dirty="0" err="1" smtClean="0"/>
              <a:t>str.Payment</a:t>
            </a:r>
            <a:r>
              <a:rPr lang="en-US" dirty="0" smtClean="0"/>
              <a:t>" table="PAYMENT"&gt;</a:t>
            </a:r>
          </a:p>
          <a:p>
            <a:r>
              <a:rPr lang="en-US" dirty="0" smtClean="0"/>
              <a:t> </a:t>
            </a:r>
          </a:p>
          <a:p>
            <a:r>
              <a:rPr lang="en-US" dirty="0" smtClean="0"/>
              <a:t>&lt;id name="</a:t>
            </a:r>
            <a:r>
              <a:rPr lang="en-US" dirty="0" err="1" smtClean="0"/>
              <a:t>paymentId</a:t>
            </a:r>
            <a:r>
              <a:rPr lang="en-US" dirty="0" smtClean="0"/>
              <a:t>" column="</a:t>
            </a:r>
            <a:r>
              <a:rPr lang="en-US" dirty="0" err="1" smtClean="0"/>
              <a:t>pid</a:t>
            </a:r>
            <a:r>
              <a:rPr lang="en-US" dirty="0" smtClean="0"/>
              <a:t>" /&gt;</a:t>
            </a:r>
          </a:p>
          <a:p>
            <a:r>
              <a:rPr lang="en-US" dirty="0" smtClean="0"/>
              <a:t>&lt;property name="amount" column="amt" /&gt;</a:t>
            </a:r>
          </a:p>
          <a:p>
            <a:r>
              <a:rPr lang="en-US" dirty="0" smtClean="0"/>
              <a:t> </a:t>
            </a:r>
          </a:p>
          <a:p>
            <a:r>
              <a:rPr lang="en-US" dirty="0" smtClean="0"/>
              <a:t>&lt;</a:t>
            </a:r>
            <a:r>
              <a:rPr lang="en-US" dirty="0" smtClean="0">
                <a:solidFill>
                  <a:srgbClr val="FF0000"/>
                </a:solidFill>
              </a:rPr>
              <a:t>joined-subclass</a:t>
            </a:r>
            <a:r>
              <a:rPr lang="en-US" dirty="0" smtClean="0"/>
              <a:t> name="</a:t>
            </a:r>
            <a:r>
              <a:rPr lang="en-US" dirty="0" err="1" smtClean="0"/>
              <a:t>str.CreditCard</a:t>
            </a:r>
            <a:r>
              <a:rPr lang="en-US" dirty="0" smtClean="0"/>
              <a:t>" table="</a:t>
            </a:r>
            <a:r>
              <a:rPr lang="en-US" dirty="0" err="1" smtClean="0"/>
              <a:t>CreditCard</a:t>
            </a:r>
            <a:r>
              <a:rPr lang="en-US" dirty="0" smtClean="0"/>
              <a:t>"&gt;</a:t>
            </a:r>
          </a:p>
          <a:p>
            <a:r>
              <a:rPr lang="en-US" dirty="0" smtClean="0"/>
              <a:t>&lt;key column="dummy1" /&gt;</a:t>
            </a:r>
          </a:p>
          <a:p>
            <a:r>
              <a:rPr lang="en-US" dirty="0" smtClean="0"/>
              <a:t>&lt;property name="</a:t>
            </a:r>
            <a:r>
              <a:rPr lang="en-US" dirty="0" err="1" smtClean="0"/>
              <a:t>CreditCardType</a:t>
            </a:r>
            <a:r>
              <a:rPr lang="en-US" dirty="0" smtClean="0"/>
              <a:t>" column="</a:t>
            </a:r>
            <a:r>
              <a:rPr lang="en-US" dirty="0" err="1" smtClean="0"/>
              <a:t>cctype</a:t>
            </a:r>
            <a:r>
              <a:rPr lang="en-US" dirty="0" smtClean="0"/>
              <a:t>" length="10" /&gt;</a:t>
            </a:r>
          </a:p>
          <a:p>
            <a:r>
              <a:rPr lang="en-US" dirty="0" smtClean="0"/>
              <a:t>&lt;/</a:t>
            </a:r>
            <a:r>
              <a:rPr lang="en-US" dirty="0" smtClean="0">
                <a:solidFill>
                  <a:srgbClr val="FF0000"/>
                </a:solidFill>
              </a:rPr>
              <a:t>joined-subclass</a:t>
            </a:r>
            <a:r>
              <a:rPr lang="en-US" dirty="0" smtClean="0"/>
              <a:t>&gt;</a:t>
            </a:r>
          </a:p>
          <a:p>
            <a:r>
              <a:rPr lang="en-US" dirty="0" smtClean="0"/>
              <a:t> </a:t>
            </a:r>
          </a:p>
          <a:p>
            <a:r>
              <a:rPr lang="en-US" dirty="0" smtClean="0"/>
              <a:t>&lt;</a:t>
            </a:r>
            <a:r>
              <a:rPr lang="en-US" dirty="0" smtClean="0">
                <a:solidFill>
                  <a:srgbClr val="FF0000"/>
                </a:solidFill>
              </a:rPr>
              <a:t>joined-subclass</a:t>
            </a:r>
            <a:r>
              <a:rPr lang="en-US" dirty="0" smtClean="0"/>
              <a:t> name="</a:t>
            </a:r>
            <a:r>
              <a:rPr lang="en-US" dirty="0" err="1" smtClean="0"/>
              <a:t>str.Cheque</a:t>
            </a:r>
            <a:r>
              <a:rPr lang="en-US" dirty="0" smtClean="0"/>
              <a:t>" table="</a:t>
            </a:r>
            <a:r>
              <a:rPr lang="en-US" dirty="0" err="1" smtClean="0"/>
              <a:t>Cheque</a:t>
            </a:r>
            <a:r>
              <a:rPr lang="en-US" dirty="0" smtClean="0"/>
              <a:t>"&gt;</a:t>
            </a:r>
          </a:p>
          <a:p>
            <a:r>
              <a:rPr lang="en-US" dirty="0" smtClean="0"/>
              <a:t>&lt;key column="dummy2" /&gt;</a:t>
            </a:r>
          </a:p>
          <a:p>
            <a:r>
              <a:rPr lang="en-US" dirty="0" smtClean="0"/>
              <a:t>&lt;property name="</a:t>
            </a:r>
            <a:r>
              <a:rPr lang="en-US" dirty="0" err="1" smtClean="0"/>
              <a:t>ChequeType</a:t>
            </a:r>
            <a:r>
              <a:rPr lang="en-US" dirty="0" smtClean="0"/>
              <a:t>" column="</a:t>
            </a:r>
            <a:r>
              <a:rPr lang="en-US" dirty="0" err="1" smtClean="0"/>
              <a:t>cqtype</a:t>
            </a:r>
            <a:r>
              <a:rPr lang="en-US" dirty="0" smtClean="0"/>
              <a:t>" length="10" /&gt;</a:t>
            </a:r>
          </a:p>
          <a:p>
            <a:r>
              <a:rPr lang="en-US" dirty="0" smtClean="0"/>
              <a:t>&lt;/</a:t>
            </a:r>
            <a:r>
              <a:rPr lang="en-US" dirty="0" smtClean="0">
                <a:solidFill>
                  <a:srgbClr val="FF0000"/>
                </a:solidFill>
              </a:rPr>
              <a:t>joined-subclass</a:t>
            </a:r>
            <a:r>
              <a:rPr lang="en-US" dirty="0" smtClean="0"/>
              <a:t>&gt;</a:t>
            </a:r>
          </a:p>
          <a:p>
            <a:r>
              <a:rPr lang="en-US" dirty="0" smtClean="0"/>
              <a:t> </a:t>
            </a:r>
          </a:p>
          <a:p>
            <a:r>
              <a:rPr lang="en-US" dirty="0" smtClean="0"/>
              <a:t>&lt;/class&gt;</a:t>
            </a:r>
          </a:p>
          <a:p>
            <a:r>
              <a:rPr lang="en-US" dirty="0" smtClean="0"/>
              <a:t>&lt;/hibernate-mapping&gt;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Per </a:t>
            </a:r>
            <a:r>
              <a:rPr lang="en-US" b="1" dirty="0" err="1" smtClean="0"/>
              <a:t>subClass</a:t>
            </a:r>
            <a:r>
              <a:rPr lang="en-US" b="1" dirty="0" smtClean="0"/>
              <a:t> Hierarchy</a:t>
            </a:r>
            <a:endParaRPr lang="en-US" dirty="0"/>
          </a:p>
        </p:txBody>
      </p:sp>
      <p:pic>
        <p:nvPicPr>
          <p:cNvPr id="2050" name="Picture 2" descr="C:\Documents and Settings\Ajay\Desktop\Table_super_class.JPG"/>
          <p:cNvPicPr>
            <a:picLocks noGrp="1" noChangeAspect="1" noChangeArrowheads="1"/>
          </p:cNvPicPr>
          <p:nvPr>
            <p:ph idx="1"/>
          </p:nvPr>
        </p:nvPicPr>
        <p:blipFill>
          <a:blip r:embed="rId2"/>
          <a:srcRect/>
          <a:stretch>
            <a:fillRect/>
          </a:stretch>
        </p:blipFill>
        <p:spPr bwMode="auto">
          <a:xfrm>
            <a:off x="2212819" y="1600200"/>
            <a:ext cx="4718362" cy="452596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Table Per Concrete Class Hierarchy</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Something like previous example but the changes are at mapping file only, and one more thing is..</a:t>
            </a:r>
          </a:p>
          <a:p>
            <a:r>
              <a:rPr lang="en-US" dirty="0" smtClean="0">
                <a:solidFill>
                  <a:srgbClr val="FF0000"/>
                </a:solidFill>
              </a:rPr>
              <a:t>x number of derived classes = x number of tables in the database</a:t>
            </a:r>
          </a:p>
          <a:p>
            <a:r>
              <a:rPr lang="en-US" dirty="0" smtClean="0"/>
              <a:t>Once we save the derived class object, then derived class data and base class data will be saved in the derived class related table in the database</a:t>
            </a:r>
          </a:p>
          <a:p>
            <a:r>
              <a:rPr lang="en-US" dirty="0" smtClean="0"/>
              <a:t>for this type we need the tables for derived classes, but not for the base class</a:t>
            </a:r>
          </a:p>
          <a:p>
            <a:r>
              <a:rPr lang="en-US" dirty="0" smtClean="0"/>
              <a:t>in the mapping file we need to use one new element &lt;union-subclass — &gt;under &lt;class —&gt;</a:t>
            </a:r>
          </a:p>
          <a:p>
            <a:r>
              <a:rPr lang="en-US" dirty="0" smtClean="0"/>
              <a:t>Required files_</a:t>
            </a:r>
          </a:p>
          <a:p>
            <a:pPr lvl="1"/>
            <a:r>
              <a:rPr lang="en-US" dirty="0" smtClean="0"/>
              <a:t>Payment.java (Base class)</a:t>
            </a:r>
          </a:p>
          <a:p>
            <a:pPr lvl="1"/>
            <a:r>
              <a:rPr lang="en-US" dirty="0" smtClean="0"/>
              <a:t>CreditCard.java (Derived class)</a:t>
            </a:r>
          </a:p>
          <a:p>
            <a:pPr lvl="1"/>
            <a:r>
              <a:rPr lang="en-US" dirty="0" smtClean="0"/>
              <a:t>Cheque.java (Derived class)</a:t>
            </a:r>
          </a:p>
          <a:p>
            <a:pPr lvl="1"/>
            <a:r>
              <a:rPr lang="en-US" dirty="0" smtClean="0"/>
              <a:t>ClientForSave.java (for our logic)</a:t>
            </a:r>
          </a:p>
          <a:p>
            <a:pPr lvl="1"/>
            <a:r>
              <a:rPr lang="en-US" dirty="0" err="1" smtClean="0"/>
              <a:t>Payment.hbm.xml</a:t>
            </a:r>
            <a:endParaRPr lang="en-US" dirty="0" smtClean="0"/>
          </a:p>
          <a:p>
            <a:pPr lvl="1"/>
            <a:r>
              <a:rPr lang="en-US" dirty="0" err="1" smtClean="0"/>
              <a:t>hibernate.cfg.xml</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26"/>
            <a:ext cx="8229600" cy="999426"/>
          </a:xfrm>
        </p:spPr>
        <p:txBody>
          <a:bodyPr/>
          <a:lstStyle/>
          <a:p>
            <a:r>
              <a:rPr lang="en-US" b="1" dirty="0" smtClean="0"/>
              <a:t>Table Per Concrete Class</a:t>
            </a:r>
            <a:endParaRPr lang="en-US" dirty="0"/>
          </a:p>
        </p:txBody>
      </p:sp>
      <p:sp>
        <p:nvSpPr>
          <p:cNvPr id="3" name="Content Placeholder 2"/>
          <p:cNvSpPr>
            <a:spLocks noGrp="1"/>
          </p:cNvSpPr>
          <p:nvPr>
            <p:ph idx="1"/>
          </p:nvPr>
        </p:nvSpPr>
        <p:spPr>
          <a:xfrm>
            <a:off x="457200" y="1066800"/>
            <a:ext cx="8229600" cy="5059363"/>
          </a:xfrm>
        </p:spPr>
        <p:txBody>
          <a:bodyPr/>
          <a:lstStyle/>
          <a:p>
            <a:r>
              <a:rPr lang="en-US" b="1" dirty="0" smtClean="0"/>
              <a:t>Payment.java:</a:t>
            </a:r>
          </a:p>
          <a:p>
            <a:r>
              <a:rPr lang="en-US" dirty="0" smtClean="0"/>
              <a:t>public class Payment{</a:t>
            </a:r>
          </a:p>
          <a:p>
            <a:r>
              <a:rPr lang="en-US" dirty="0" smtClean="0"/>
              <a:t>     private </a:t>
            </a:r>
            <a:r>
              <a:rPr lang="en-US" dirty="0" err="1" smtClean="0"/>
              <a:t>int</a:t>
            </a:r>
            <a:r>
              <a:rPr lang="en-US" dirty="0" smtClean="0"/>
              <a:t> </a:t>
            </a:r>
            <a:r>
              <a:rPr lang="en-US" dirty="0" err="1" smtClean="0"/>
              <a:t>paymentId</a:t>
            </a:r>
            <a:r>
              <a:rPr lang="en-US" dirty="0" smtClean="0"/>
              <a:t>;</a:t>
            </a:r>
          </a:p>
          <a:p>
            <a:r>
              <a:rPr lang="en-US" dirty="0" smtClean="0"/>
              <a:t>    private double amount;</a:t>
            </a:r>
          </a:p>
          <a:p>
            <a:endParaRPr lang="en-US" dirty="0" smtClean="0"/>
          </a:p>
          <a:p>
            <a:r>
              <a:rPr lang="en-US" b="1" dirty="0" smtClean="0"/>
              <a:t>CreditCard.java:</a:t>
            </a:r>
          </a:p>
          <a:p>
            <a:r>
              <a:rPr lang="en-US" dirty="0" smtClean="0"/>
              <a:t>public class </a:t>
            </a:r>
            <a:r>
              <a:rPr lang="en-US" dirty="0" err="1" smtClean="0"/>
              <a:t>CreditCard</a:t>
            </a:r>
            <a:r>
              <a:rPr lang="en-US" dirty="0" smtClean="0"/>
              <a:t> extends Payment{</a:t>
            </a:r>
          </a:p>
          <a:p>
            <a:r>
              <a:rPr lang="en-US" dirty="0" smtClean="0"/>
              <a:t>    private String </a:t>
            </a:r>
            <a:r>
              <a:rPr lang="en-US" dirty="0" err="1" smtClean="0"/>
              <a:t>CreditCardType</a:t>
            </a:r>
            <a:r>
              <a:rPr lang="en-US" dirty="0" smtClean="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902"/>
            <a:ext cx="8229600" cy="1143000"/>
          </a:xfrm>
        </p:spPr>
        <p:txBody>
          <a:bodyPr/>
          <a:lstStyle/>
          <a:p>
            <a:r>
              <a:rPr lang="en-US" b="1" dirty="0" smtClean="0"/>
              <a:t>Table Per Concrete Class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r>
              <a:rPr lang="en-US" sz="900" b="1" dirty="0" smtClean="0"/>
              <a:t>ClientForSave.java</a:t>
            </a:r>
          </a:p>
          <a:p>
            <a:endParaRPr lang="en-US" sz="900" dirty="0" smtClean="0"/>
          </a:p>
          <a:p>
            <a:r>
              <a:rPr lang="en-US" sz="900" dirty="0" smtClean="0"/>
              <a:t>public class </a:t>
            </a:r>
            <a:r>
              <a:rPr lang="en-US" sz="900" dirty="0" err="1" smtClean="0"/>
              <a:t>ClientForSave</a:t>
            </a:r>
            <a:r>
              <a:rPr lang="en-US" sz="900" dirty="0" smtClean="0"/>
              <a:t> { </a:t>
            </a:r>
          </a:p>
          <a:p>
            <a:r>
              <a:rPr lang="en-US" sz="900" dirty="0" smtClean="0"/>
              <a:t>  </a:t>
            </a:r>
          </a:p>
          <a:p>
            <a:r>
              <a:rPr lang="en-US" sz="900" dirty="0" smtClean="0"/>
              <a:t>    public static void main(String[] </a:t>
            </a:r>
            <a:r>
              <a:rPr lang="en-US" sz="900" dirty="0" err="1" smtClean="0"/>
              <a:t>args</a:t>
            </a:r>
            <a:r>
              <a:rPr lang="en-US" sz="900" dirty="0" smtClean="0"/>
              <a:t>)</a:t>
            </a:r>
          </a:p>
          <a:p>
            <a:r>
              <a:rPr lang="en-US" sz="900" dirty="0" smtClean="0"/>
              <a:t>    {</a:t>
            </a:r>
          </a:p>
          <a:p>
            <a:r>
              <a:rPr lang="en-US" sz="900" dirty="0" smtClean="0"/>
              <a:t>  </a:t>
            </a:r>
          </a:p>
          <a:p>
            <a:r>
              <a:rPr lang="en-US" sz="900" dirty="0" smtClean="0"/>
              <a:t>        Configuration </a:t>
            </a:r>
            <a:r>
              <a:rPr lang="en-US" sz="900" dirty="0" err="1" smtClean="0"/>
              <a:t>cfg</a:t>
            </a:r>
            <a:r>
              <a:rPr lang="en-US" sz="900" dirty="0" smtClean="0"/>
              <a:t> = new Configuration();</a:t>
            </a:r>
          </a:p>
          <a:p>
            <a:r>
              <a:rPr lang="en-US" sz="900" dirty="0" smtClean="0"/>
              <a:t>        </a:t>
            </a:r>
            <a:r>
              <a:rPr lang="en-US" sz="900" dirty="0" err="1" smtClean="0"/>
              <a:t>cfg.configure</a:t>
            </a:r>
            <a:r>
              <a:rPr lang="en-US" sz="900" dirty="0" smtClean="0"/>
              <a:t>("</a:t>
            </a:r>
            <a:r>
              <a:rPr lang="en-US" sz="900" dirty="0" err="1" smtClean="0"/>
              <a:t>hibernate.cfg.xml</a:t>
            </a:r>
            <a:r>
              <a:rPr lang="en-US" sz="900" dirty="0" smtClean="0"/>
              <a:t>"); </a:t>
            </a:r>
          </a:p>
          <a:p>
            <a:r>
              <a:rPr lang="en-US" sz="900" dirty="0" smtClean="0"/>
              <a:t>  </a:t>
            </a:r>
          </a:p>
          <a:p>
            <a:r>
              <a:rPr lang="en-US" sz="900" dirty="0" smtClean="0"/>
              <a:t>        </a:t>
            </a:r>
            <a:r>
              <a:rPr lang="en-US" sz="900" dirty="0" err="1" smtClean="0"/>
              <a:t>SessionFactory</a:t>
            </a:r>
            <a:r>
              <a:rPr lang="en-US" sz="900" dirty="0" smtClean="0"/>
              <a:t> factory = </a:t>
            </a:r>
            <a:r>
              <a:rPr lang="en-US" sz="900" dirty="0" err="1" smtClean="0"/>
              <a:t>cfg.buildSessionFactory</a:t>
            </a:r>
            <a:r>
              <a:rPr lang="en-US" sz="900" dirty="0" smtClean="0"/>
              <a:t>();</a:t>
            </a:r>
          </a:p>
          <a:p>
            <a:r>
              <a:rPr lang="en-US" sz="900" dirty="0" smtClean="0"/>
              <a:t>        Session </a:t>
            </a:r>
            <a:r>
              <a:rPr lang="en-US" sz="900" dirty="0" err="1" smtClean="0"/>
              <a:t>session</a:t>
            </a:r>
            <a:r>
              <a:rPr lang="en-US" sz="900" dirty="0" smtClean="0"/>
              <a:t> = </a:t>
            </a:r>
            <a:r>
              <a:rPr lang="en-US" sz="900" dirty="0" err="1" smtClean="0"/>
              <a:t>factory.openSession</a:t>
            </a:r>
            <a:r>
              <a:rPr lang="en-US" sz="900" dirty="0" smtClean="0"/>
              <a:t>();</a:t>
            </a:r>
          </a:p>
          <a:p>
            <a:r>
              <a:rPr lang="en-US" sz="900" dirty="0" smtClean="0"/>
              <a:t> </a:t>
            </a:r>
          </a:p>
          <a:p>
            <a:r>
              <a:rPr lang="en-US" sz="900" dirty="0" smtClean="0"/>
              <a:t>        </a:t>
            </a:r>
            <a:r>
              <a:rPr lang="en-US" sz="900" dirty="0" err="1" smtClean="0"/>
              <a:t>CreditCard</a:t>
            </a:r>
            <a:r>
              <a:rPr lang="en-US" sz="900" dirty="0" smtClean="0"/>
              <a:t> c=new </a:t>
            </a:r>
            <a:r>
              <a:rPr lang="en-US" sz="900" dirty="0" err="1" smtClean="0"/>
              <a:t>CreditCard</a:t>
            </a:r>
            <a:r>
              <a:rPr lang="en-US" sz="900" dirty="0" smtClean="0"/>
              <a:t>();</a:t>
            </a:r>
          </a:p>
          <a:p>
            <a:r>
              <a:rPr lang="en-US" sz="900" dirty="0" smtClean="0"/>
              <a:t>  </a:t>
            </a:r>
          </a:p>
          <a:p>
            <a:r>
              <a:rPr lang="en-US" sz="900" dirty="0" smtClean="0"/>
              <a:t>        </a:t>
            </a:r>
            <a:r>
              <a:rPr lang="en-US" sz="900" dirty="0" err="1" smtClean="0"/>
              <a:t>c.setPaymentId</a:t>
            </a:r>
            <a:r>
              <a:rPr lang="en-US" sz="900" dirty="0" smtClean="0"/>
              <a:t>(10);</a:t>
            </a:r>
          </a:p>
          <a:p>
            <a:r>
              <a:rPr lang="en-US" sz="900" dirty="0" smtClean="0"/>
              <a:t>        </a:t>
            </a:r>
            <a:r>
              <a:rPr lang="en-US" sz="900" dirty="0" err="1" smtClean="0"/>
              <a:t>c.setAmount</a:t>
            </a:r>
            <a:r>
              <a:rPr lang="en-US" sz="900" dirty="0" smtClean="0"/>
              <a:t>(2500);</a:t>
            </a:r>
          </a:p>
          <a:p>
            <a:r>
              <a:rPr lang="en-US" sz="900" dirty="0" smtClean="0"/>
              <a:t>        </a:t>
            </a:r>
            <a:r>
              <a:rPr lang="en-US" sz="900" dirty="0" err="1" smtClean="0"/>
              <a:t>c.setCreditCardType</a:t>
            </a:r>
            <a:r>
              <a:rPr lang="en-US" sz="900" dirty="0" smtClean="0"/>
              <a:t>("Visa");</a:t>
            </a:r>
          </a:p>
          <a:p>
            <a:r>
              <a:rPr lang="en-US" sz="900" dirty="0" smtClean="0"/>
              <a:t> </a:t>
            </a:r>
          </a:p>
          <a:p>
            <a:r>
              <a:rPr lang="en-US" sz="900" dirty="0" smtClean="0"/>
              <a:t>  </a:t>
            </a:r>
          </a:p>
          <a:p>
            <a:r>
              <a:rPr lang="en-US" sz="900" dirty="0" smtClean="0"/>
              <a:t>         </a:t>
            </a:r>
          </a:p>
          <a:p>
            <a:r>
              <a:rPr lang="en-US" sz="900" dirty="0" smtClean="0"/>
              <a:t>        </a:t>
            </a:r>
            <a:r>
              <a:rPr lang="en-US" sz="900" dirty="0" err="1" smtClean="0"/>
              <a:t>Cheque</a:t>
            </a:r>
            <a:r>
              <a:rPr lang="en-US" sz="900" dirty="0" smtClean="0"/>
              <a:t> c1=new </a:t>
            </a:r>
            <a:r>
              <a:rPr lang="en-US" sz="900" dirty="0" err="1" smtClean="0"/>
              <a:t>Cheque</a:t>
            </a:r>
            <a:r>
              <a:rPr lang="en-US" sz="900" dirty="0" smtClean="0"/>
              <a:t>();</a:t>
            </a:r>
          </a:p>
          <a:p>
            <a:r>
              <a:rPr lang="en-US" sz="900" dirty="0" smtClean="0"/>
              <a:t>         </a:t>
            </a:r>
          </a:p>
          <a:p>
            <a:r>
              <a:rPr lang="en-US" sz="900" dirty="0" smtClean="0"/>
              <a:t>        c1.setPaymentId(11);</a:t>
            </a:r>
          </a:p>
          <a:p>
            <a:r>
              <a:rPr lang="en-US" sz="900" dirty="0" smtClean="0"/>
              <a:t>        c1.setAmount(2600);</a:t>
            </a:r>
          </a:p>
          <a:p>
            <a:r>
              <a:rPr lang="en-US" sz="900" dirty="0" smtClean="0"/>
              <a:t>        c1.setChequeType("ICICI");</a:t>
            </a:r>
          </a:p>
          <a:p>
            <a:r>
              <a:rPr lang="en-US" sz="900" dirty="0" smtClean="0"/>
              <a:t> </a:t>
            </a:r>
          </a:p>
          <a:p>
            <a:r>
              <a:rPr lang="en-US" sz="900" dirty="0" smtClean="0"/>
              <a:t>         </a:t>
            </a:r>
          </a:p>
          <a:p>
            <a:r>
              <a:rPr lang="en-US" sz="900" dirty="0" smtClean="0"/>
              <a:t>         </a:t>
            </a:r>
          </a:p>
          <a:p>
            <a:r>
              <a:rPr lang="en-US" sz="900" dirty="0" smtClean="0"/>
              <a:t>        Transaction </a:t>
            </a:r>
            <a:r>
              <a:rPr lang="en-US" sz="900" dirty="0" err="1" smtClean="0"/>
              <a:t>tx</a:t>
            </a:r>
            <a:r>
              <a:rPr lang="en-US" sz="900" dirty="0" smtClean="0"/>
              <a:t> = </a:t>
            </a:r>
            <a:r>
              <a:rPr lang="en-US" sz="900" dirty="0" err="1" smtClean="0"/>
              <a:t>session.beginTransaction</a:t>
            </a:r>
            <a:r>
              <a:rPr lang="en-US" sz="900" dirty="0" smtClean="0"/>
              <a:t>();</a:t>
            </a:r>
          </a:p>
          <a:p>
            <a:r>
              <a:rPr lang="en-US" sz="900" dirty="0" smtClean="0"/>
              <a:t>        </a:t>
            </a:r>
            <a:r>
              <a:rPr lang="en-US" sz="900" dirty="0" err="1" smtClean="0"/>
              <a:t>session.save</a:t>
            </a:r>
            <a:r>
              <a:rPr lang="en-US" sz="900" dirty="0" smtClean="0"/>
              <a:t>(c);</a:t>
            </a:r>
          </a:p>
          <a:p>
            <a:r>
              <a:rPr lang="en-US" sz="900" dirty="0" smtClean="0"/>
              <a:t>        </a:t>
            </a:r>
            <a:r>
              <a:rPr lang="en-US" sz="900" dirty="0" err="1" smtClean="0"/>
              <a:t>session.save</a:t>
            </a:r>
            <a:r>
              <a:rPr lang="en-US" sz="900" dirty="0" smtClean="0"/>
              <a:t>(c1);</a:t>
            </a:r>
          </a:p>
          <a:p>
            <a:r>
              <a:rPr lang="en-US" sz="900" dirty="0" smtClean="0"/>
              <a:t>        </a:t>
            </a:r>
            <a:r>
              <a:rPr lang="en-US" sz="900" dirty="0" err="1" smtClean="0"/>
              <a:t>System.out.println</a:t>
            </a:r>
            <a:r>
              <a:rPr lang="en-US" sz="900" dirty="0" smtClean="0"/>
              <a:t>("Object saved successfully.....!!");</a:t>
            </a:r>
          </a:p>
          <a:p>
            <a:r>
              <a:rPr lang="en-US" sz="900" dirty="0" smtClean="0"/>
              <a:t>        </a:t>
            </a:r>
            <a:r>
              <a:rPr lang="en-US" sz="900" dirty="0" err="1" smtClean="0"/>
              <a:t>tx.commit</a:t>
            </a:r>
            <a:r>
              <a:rPr lang="en-US" sz="900" dirty="0" smtClean="0"/>
              <a:t>();</a:t>
            </a:r>
          </a:p>
          <a:p>
            <a:endParaRPr lang="en-US" sz="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Per Concrete Class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err="1" smtClean="0"/>
              <a:t>Payment.hbm.xml</a:t>
            </a:r>
            <a:r>
              <a:rPr lang="en-US" b="1" dirty="0" smtClean="0"/>
              <a:t>:</a:t>
            </a:r>
          </a:p>
          <a:p>
            <a:endParaRPr lang="en-US" dirty="0" smtClean="0"/>
          </a:p>
          <a:p>
            <a:r>
              <a:rPr lang="en-US" dirty="0" smtClean="0"/>
              <a:t>&lt;hibernate-mapping&gt;</a:t>
            </a:r>
          </a:p>
          <a:p>
            <a:r>
              <a:rPr lang="en-US" dirty="0" smtClean="0"/>
              <a:t> </a:t>
            </a:r>
          </a:p>
          <a:p>
            <a:r>
              <a:rPr lang="en-US" dirty="0" smtClean="0"/>
              <a:t>&lt;class name="</a:t>
            </a:r>
            <a:r>
              <a:rPr lang="en-US" dirty="0" err="1" smtClean="0"/>
              <a:t>str.Payment</a:t>
            </a:r>
            <a:r>
              <a:rPr lang="en-US" dirty="0" smtClean="0"/>
              <a:t>" table="PAYMENT"&gt;</a:t>
            </a:r>
          </a:p>
          <a:p>
            <a:r>
              <a:rPr lang="en-US" dirty="0" smtClean="0"/>
              <a:t> </a:t>
            </a:r>
          </a:p>
          <a:p>
            <a:r>
              <a:rPr lang="en-US" dirty="0" smtClean="0"/>
              <a:t>&lt;id name="</a:t>
            </a:r>
            <a:r>
              <a:rPr lang="en-US" dirty="0" err="1" smtClean="0"/>
              <a:t>paymentId</a:t>
            </a:r>
            <a:r>
              <a:rPr lang="en-US" dirty="0" smtClean="0"/>
              <a:t>" column="</a:t>
            </a:r>
            <a:r>
              <a:rPr lang="en-US" dirty="0" err="1" smtClean="0"/>
              <a:t>pid</a:t>
            </a:r>
            <a:r>
              <a:rPr lang="en-US" dirty="0" smtClean="0"/>
              <a:t>" /&gt;</a:t>
            </a:r>
          </a:p>
          <a:p>
            <a:r>
              <a:rPr lang="en-US" dirty="0" smtClean="0"/>
              <a:t>&lt;property name="amount" column="amt" /&gt;</a:t>
            </a:r>
          </a:p>
          <a:p>
            <a:r>
              <a:rPr lang="en-US" dirty="0" smtClean="0"/>
              <a:t> </a:t>
            </a:r>
          </a:p>
          <a:p>
            <a:r>
              <a:rPr lang="en-US" dirty="0" smtClean="0"/>
              <a:t>&lt;</a:t>
            </a:r>
            <a:r>
              <a:rPr lang="en-US" dirty="0" smtClean="0">
                <a:solidFill>
                  <a:srgbClr val="FF0000"/>
                </a:solidFill>
              </a:rPr>
              <a:t>union-subclass</a:t>
            </a:r>
            <a:r>
              <a:rPr lang="en-US" dirty="0" smtClean="0"/>
              <a:t> name="</a:t>
            </a:r>
            <a:r>
              <a:rPr lang="en-US" dirty="0" err="1" smtClean="0"/>
              <a:t>str.CreditCard</a:t>
            </a:r>
            <a:r>
              <a:rPr lang="en-US" dirty="0" smtClean="0"/>
              <a:t>"&gt;</a:t>
            </a:r>
          </a:p>
          <a:p>
            <a:r>
              <a:rPr lang="en-US" dirty="0" smtClean="0"/>
              <a:t>&lt;property name="</a:t>
            </a:r>
            <a:r>
              <a:rPr lang="en-US" dirty="0" err="1" smtClean="0"/>
              <a:t>CreditCardType</a:t>
            </a:r>
            <a:r>
              <a:rPr lang="en-US" dirty="0" smtClean="0"/>
              <a:t>" column="</a:t>
            </a:r>
            <a:r>
              <a:rPr lang="en-US" dirty="0" err="1" smtClean="0"/>
              <a:t>cctype</a:t>
            </a:r>
            <a:r>
              <a:rPr lang="en-US" dirty="0" smtClean="0"/>
              <a:t>" length="10" /&gt;</a:t>
            </a:r>
          </a:p>
          <a:p>
            <a:r>
              <a:rPr lang="en-US" dirty="0" smtClean="0"/>
              <a:t>&lt;/</a:t>
            </a:r>
            <a:r>
              <a:rPr lang="en-US" dirty="0" smtClean="0">
                <a:solidFill>
                  <a:srgbClr val="FF0000"/>
                </a:solidFill>
              </a:rPr>
              <a:t>union-subclass</a:t>
            </a:r>
            <a:r>
              <a:rPr lang="en-US" dirty="0" smtClean="0"/>
              <a:t>&gt;</a:t>
            </a:r>
          </a:p>
          <a:p>
            <a:r>
              <a:rPr lang="en-US" dirty="0" smtClean="0"/>
              <a:t> </a:t>
            </a:r>
          </a:p>
          <a:p>
            <a:r>
              <a:rPr lang="en-US" dirty="0" smtClean="0"/>
              <a:t>&lt;</a:t>
            </a:r>
            <a:r>
              <a:rPr lang="en-US" dirty="0" smtClean="0">
                <a:solidFill>
                  <a:srgbClr val="FF0000"/>
                </a:solidFill>
              </a:rPr>
              <a:t>union-subclass</a:t>
            </a:r>
            <a:r>
              <a:rPr lang="en-US" dirty="0" smtClean="0"/>
              <a:t> name="</a:t>
            </a:r>
            <a:r>
              <a:rPr lang="en-US" dirty="0" err="1" smtClean="0"/>
              <a:t>str.Cheque</a:t>
            </a:r>
            <a:r>
              <a:rPr lang="en-US" dirty="0" smtClean="0"/>
              <a:t>"&gt;</a:t>
            </a:r>
          </a:p>
          <a:p>
            <a:r>
              <a:rPr lang="en-US" dirty="0" smtClean="0"/>
              <a:t>&lt;property name="</a:t>
            </a:r>
            <a:r>
              <a:rPr lang="en-US" dirty="0" err="1" smtClean="0"/>
              <a:t>ChequeType</a:t>
            </a:r>
            <a:r>
              <a:rPr lang="en-US" dirty="0" smtClean="0"/>
              <a:t>" column="</a:t>
            </a:r>
            <a:r>
              <a:rPr lang="en-US" dirty="0" err="1" smtClean="0"/>
              <a:t>cqtype</a:t>
            </a:r>
            <a:r>
              <a:rPr lang="en-US" dirty="0" smtClean="0"/>
              <a:t>" length="10" /&gt;</a:t>
            </a:r>
          </a:p>
          <a:p>
            <a:r>
              <a:rPr lang="en-US" dirty="0" smtClean="0"/>
              <a:t>&lt;/</a:t>
            </a:r>
            <a:r>
              <a:rPr lang="en-US" dirty="0" smtClean="0">
                <a:solidFill>
                  <a:srgbClr val="FF0000"/>
                </a:solidFill>
              </a:rPr>
              <a:t>union-subclass</a:t>
            </a:r>
            <a:r>
              <a:rPr lang="en-US" dirty="0" smtClean="0"/>
              <a:t>&gt;</a:t>
            </a:r>
          </a:p>
          <a:p>
            <a:r>
              <a:rPr lang="en-US" dirty="0" smtClean="0"/>
              <a:t> </a:t>
            </a:r>
          </a:p>
          <a:p>
            <a:r>
              <a:rPr lang="en-US" dirty="0" smtClean="0"/>
              <a:t>&lt;/class&gt;</a:t>
            </a:r>
          </a:p>
          <a:p>
            <a:r>
              <a:rPr lang="en-US" dirty="0" smtClean="0"/>
              <a:t>&lt;/hibernate-mapping&gt;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Per Concrete Class</a:t>
            </a:r>
            <a:endParaRPr lang="en-US" dirty="0"/>
          </a:p>
        </p:txBody>
      </p:sp>
      <p:pic>
        <p:nvPicPr>
          <p:cNvPr id="3074" name="Picture 2" descr="C:\Documents and Settings\Ajay\Desktop\Table_per_cloncerte.JPG"/>
          <p:cNvPicPr>
            <a:picLocks noGrp="1" noChangeAspect="1" noChangeArrowheads="1"/>
          </p:cNvPicPr>
          <p:nvPr>
            <p:ph idx="1"/>
          </p:nvPr>
        </p:nvPicPr>
        <p:blipFill>
          <a:blip r:embed="rId2"/>
          <a:srcRect/>
          <a:stretch>
            <a:fillRect/>
          </a:stretch>
        </p:blipFill>
        <p:spPr bwMode="auto">
          <a:xfrm>
            <a:off x="2481262" y="1877219"/>
            <a:ext cx="4181475" cy="397192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
            <a:ext cx="8229600" cy="1143000"/>
          </a:xfrm>
        </p:spPr>
        <p:txBody>
          <a:bodyPr/>
          <a:lstStyle/>
          <a:p>
            <a:r>
              <a:rPr lang="en-US" b="1" dirty="0" smtClean="0"/>
              <a:t>Inheritance Mapping In Hibernate</a:t>
            </a:r>
            <a:endParaRPr lang="en-US" dirty="0"/>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r>
              <a:rPr lang="en-US" b="1" dirty="0" smtClean="0"/>
              <a:t>For Example:</a:t>
            </a:r>
          </a:p>
          <a:p>
            <a:r>
              <a:rPr lang="en-US" dirty="0" smtClean="0"/>
              <a:t>class Payment     ///  </a:t>
            </a:r>
            <a:r>
              <a:rPr lang="en-US" dirty="0" smtClean="0">
                <a:solidFill>
                  <a:srgbClr val="FF0000"/>
                </a:solidFill>
              </a:rPr>
              <a:t>Parent class</a:t>
            </a:r>
          </a:p>
          <a:p>
            <a:r>
              <a:rPr lang="en-US" dirty="0" smtClean="0"/>
              <a:t>{</a:t>
            </a:r>
          </a:p>
          <a:p>
            <a:r>
              <a:rPr lang="en-US" dirty="0" smtClean="0"/>
              <a:t>   // content will goes hear</a:t>
            </a:r>
          </a:p>
          <a:p>
            <a:r>
              <a:rPr lang="en-US" dirty="0" smtClean="0"/>
              <a:t>}</a:t>
            </a:r>
          </a:p>
          <a:p>
            <a:endParaRPr lang="en-US" dirty="0" smtClean="0"/>
          </a:p>
          <a:p>
            <a:r>
              <a:rPr lang="en-US" dirty="0" smtClean="0"/>
              <a:t>class </a:t>
            </a:r>
            <a:r>
              <a:rPr lang="en-US" dirty="0" err="1" smtClean="0"/>
              <a:t>CreditCard</a:t>
            </a:r>
            <a:r>
              <a:rPr lang="en-US" dirty="0" smtClean="0"/>
              <a:t> </a:t>
            </a:r>
            <a:r>
              <a:rPr lang="en-US" dirty="0" smtClean="0">
                <a:solidFill>
                  <a:srgbClr val="FF0000"/>
                </a:solidFill>
              </a:rPr>
              <a:t>extends</a:t>
            </a:r>
            <a:r>
              <a:rPr lang="en-US" dirty="0" smtClean="0"/>
              <a:t> Payment   ////  </a:t>
            </a:r>
            <a:r>
              <a:rPr lang="en-US" dirty="0" smtClean="0">
                <a:solidFill>
                  <a:srgbClr val="FF0000"/>
                </a:solidFill>
              </a:rPr>
              <a:t>Child Class</a:t>
            </a:r>
          </a:p>
          <a:p>
            <a:r>
              <a:rPr lang="en-US" dirty="0" smtClean="0"/>
              <a:t>{</a:t>
            </a:r>
          </a:p>
          <a:p>
            <a:r>
              <a:rPr lang="en-US" dirty="0" smtClean="0"/>
              <a:t>   // content will goes hear</a:t>
            </a:r>
          </a:p>
          <a:p>
            <a:r>
              <a:rPr lang="en-US" dirty="0" smtClean="0"/>
              <a:t>}</a:t>
            </a:r>
          </a:p>
          <a:p>
            <a:r>
              <a:rPr lang="en-US" dirty="0" smtClean="0"/>
              <a:t>See if you save </a:t>
            </a:r>
            <a:r>
              <a:rPr lang="en-US" dirty="0" err="1" smtClean="0"/>
              <a:t>CreditCard</a:t>
            </a:r>
            <a:r>
              <a:rPr lang="en-US" dirty="0" smtClean="0"/>
              <a:t> class object, then payment class object will also be saved into the database</a:t>
            </a:r>
          </a:p>
          <a:p>
            <a:r>
              <a:rPr lang="en-US" b="1" dirty="0" smtClean="0"/>
              <a:t>Hibernate supports 3 types of Inheritance Mappings</a:t>
            </a:r>
            <a:r>
              <a:rPr lang="en-US" dirty="0" smtClean="0"/>
              <a:t>:</a:t>
            </a:r>
          </a:p>
          <a:p>
            <a:pPr lvl="1"/>
            <a:r>
              <a:rPr lang="en-US" dirty="0" smtClean="0">
                <a:solidFill>
                  <a:srgbClr val="FF0000"/>
                </a:solidFill>
              </a:rPr>
              <a:t>Table per class hierarchy</a:t>
            </a:r>
          </a:p>
          <a:p>
            <a:pPr lvl="1"/>
            <a:r>
              <a:rPr lang="en-US" dirty="0" smtClean="0">
                <a:solidFill>
                  <a:srgbClr val="FF0000"/>
                </a:solidFill>
              </a:rPr>
              <a:t>Table per sub-class hierarchy</a:t>
            </a:r>
          </a:p>
          <a:p>
            <a:pPr lvl="1"/>
            <a:r>
              <a:rPr lang="en-US" dirty="0" smtClean="0">
                <a:solidFill>
                  <a:srgbClr val="FF0000"/>
                </a:solidFill>
              </a:rPr>
              <a:t>Table per concrete class hierarchy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0942"/>
            <a:ext cx="8229600" cy="1143000"/>
          </a:xfrm>
        </p:spPr>
        <p:txBody>
          <a:bodyPr>
            <a:normAutofit fontScale="90000"/>
          </a:bodyPr>
          <a:lstStyle/>
          <a:p>
            <a:r>
              <a:rPr lang="en-US" b="1" dirty="0" smtClean="0"/>
              <a:t>Hibernate Inheritance: Table Per Class Hierarchy</a:t>
            </a:r>
            <a:br>
              <a:rPr lang="en-US" b="1" dirty="0" smtClean="0"/>
            </a:b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smtClean="0"/>
              <a:t>If we save the derived class object like </a:t>
            </a:r>
            <a:r>
              <a:rPr lang="en-US" dirty="0" err="1" smtClean="0"/>
              <a:t>CreditCard</a:t>
            </a:r>
            <a:r>
              <a:rPr lang="en-US" dirty="0" smtClean="0"/>
              <a:t> or </a:t>
            </a:r>
            <a:r>
              <a:rPr lang="en-US" dirty="0" err="1" smtClean="0"/>
              <a:t>Cheque</a:t>
            </a:r>
            <a:r>
              <a:rPr lang="en-US" dirty="0" smtClean="0"/>
              <a:t> then automatically Payment class object will also be saved into the database, and in the database all the data will be stored into a </a:t>
            </a:r>
            <a:r>
              <a:rPr lang="en-US" b="1" dirty="0" smtClean="0"/>
              <a:t>single table</a:t>
            </a:r>
            <a:r>
              <a:rPr lang="en-US" dirty="0" smtClean="0"/>
              <a:t> only, which is base class table for sure.</a:t>
            </a:r>
          </a:p>
          <a:p>
            <a:endParaRPr lang="en-US" dirty="0" smtClean="0"/>
          </a:p>
          <a:p>
            <a:r>
              <a:rPr lang="en-US" dirty="0" smtClean="0"/>
              <a:t>But hear we must use one extra </a:t>
            </a:r>
            <a:r>
              <a:rPr lang="en-US" dirty="0" smtClean="0">
                <a:solidFill>
                  <a:srgbClr val="FF0000"/>
                </a:solidFill>
              </a:rPr>
              <a:t>discriminator</a:t>
            </a:r>
            <a:r>
              <a:rPr lang="en-US" dirty="0" smtClean="0"/>
              <a:t> column in the database,  just to identify which derived class object we have been saved in the table along with the base class object,  if we are not using this column hibernate will throws the exception.</a:t>
            </a:r>
          </a:p>
          <a:p>
            <a:r>
              <a:rPr lang="en-US" dirty="0" smtClean="0"/>
              <a:t>Required files_</a:t>
            </a:r>
          </a:p>
          <a:p>
            <a:pPr lvl="1"/>
            <a:r>
              <a:rPr lang="en-US" dirty="0" smtClean="0"/>
              <a:t>Payment.java (Base class)</a:t>
            </a:r>
          </a:p>
          <a:p>
            <a:pPr lvl="1"/>
            <a:r>
              <a:rPr lang="en-US" dirty="0" smtClean="0"/>
              <a:t>CreditCard.java (Derived class)</a:t>
            </a:r>
          </a:p>
          <a:p>
            <a:pPr lvl="1"/>
            <a:r>
              <a:rPr lang="en-US" dirty="0" smtClean="0"/>
              <a:t>Cheque.java (Derived class)</a:t>
            </a:r>
          </a:p>
          <a:p>
            <a:pPr lvl="1"/>
            <a:r>
              <a:rPr lang="en-US" dirty="0" smtClean="0"/>
              <a:t>ClientForSave.java (for our logic)</a:t>
            </a:r>
          </a:p>
          <a:p>
            <a:pPr lvl="1"/>
            <a:r>
              <a:rPr lang="en-US" dirty="0" err="1" smtClean="0"/>
              <a:t>Payment.hbm.xml</a:t>
            </a:r>
            <a:endParaRPr lang="en-US" dirty="0" smtClean="0"/>
          </a:p>
          <a:p>
            <a:pPr lvl="1"/>
            <a:r>
              <a:rPr lang="en-US" dirty="0" err="1" smtClean="0"/>
              <a:t>hibernate.cfg.xml</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70"/>
            <a:ext cx="8229600" cy="1143000"/>
          </a:xfrm>
        </p:spPr>
        <p:txBody>
          <a:bodyPr/>
          <a:lstStyle/>
          <a:p>
            <a:r>
              <a:rPr lang="en-US" b="1" dirty="0" smtClean="0"/>
              <a:t>Table Per Class Hierarchy</a:t>
            </a:r>
            <a:endParaRPr lang="en-US" dirty="0"/>
          </a:p>
        </p:txBody>
      </p:sp>
      <p:sp>
        <p:nvSpPr>
          <p:cNvPr id="3" name="Content Placeholder 2"/>
          <p:cNvSpPr>
            <a:spLocks noGrp="1"/>
          </p:cNvSpPr>
          <p:nvPr>
            <p:ph idx="1"/>
          </p:nvPr>
        </p:nvSpPr>
        <p:spPr>
          <a:xfrm>
            <a:off x="457200" y="1078992"/>
            <a:ext cx="8229600" cy="4525963"/>
          </a:xfrm>
        </p:spPr>
        <p:txBody>
          <a:bodyPr>
            <a:normAutofit fontScale="70000" lnSpcReduction="20000"/>
          </a:bodyPr>
          <a:lstStyle/>
          <a:p>
            <a:r>
              <a:rPr lang="en-US" b="1" dirty="0" smtClean="0"/>
              <a:t>Payment.java:</a:t>
            </a:r>
          </a:p>
          <a:p>
            <a:r>
              <a:rPr lang="en-US" dirty="0" smtClean="0"/>
              <a:t>public class Payment{</a:t>
            </a:r>
          </a:p>
          <a:p>
            <a:r>
              <a:rPr lang="en-US" dirty="0" smtClean="0"/>
              <a:t>     private </a:t>
            </a:r>
            <a:r>
              <a:rPr lang="en-US" dirty="0" err="1" smtClean="0"/>
              <a:t>int</a:t>
            </a:r>
            <a:r>
              <a:rPr lang="en-US" dirty="0" smtClean="0"/>
              <a:t> </a:t>
            </a:r>
            <a:r>
              <a:rPr lang="en-US" dirty="0" err="1" smtClean="0"/>
              <a:t>paymentId</a:t>
            </a:r>
            <a:r>
              <a:rPr lang="en-US" dirty="0" smtClean="0"/>
              <a:t>;</a:t>
            </a:r>
          </a:p>
          <a:p>
            <a:r>
              <a:rPr lang="en-US" dirty="0" smtClean="0"/>
              <a:t>    private double amount;</a:t>
            </a:r>
          </a:p>
          <a:p>
            <a:r>
              <a:rPr lang="en-US" dirty="0" smtClean="0"/>
              <a:t>--------</a:t>
            </a:r>
          </a:p>
          <a:p>
            <a:r>
              <a:rPr lang="en-US" dirty="0" smtClean="0"/>
              <a:t>---------</a:t>
            </a:r>
          </a:p>
          <a:p>
            <a:endParaRPr lang="en-US" dirty="0" smtClean="0"/>
          </a:p>
          <a:p>
            <a:r>
              <a:rPr lang="en-US" b="1" dirty="0" smtClean="0"/>
              <a:t>CreditCard.java</a:t>
            </a:r>
          </a:p>
          <a:p>
            <a:r>
              <a:rPr lang="en-US" dirty="0" smtClean="0"/>
              <a:t>public class </a:t>
            </a:r>
            <a:r>
              <a:rPr lang="en-US" dirty="0" err="1" smtClean="0"/>
              <a:t>CreditCard</a:t>
            </a:r>
            <a:r>
              <a:rPr lang="en-US" dirty="0" smtClean="0"/>
              <a:t> extends Payment{</a:t>
            </a:r>
          </a:p>
          <a:p>
            <a:r>
              <a:rPr lang="en-US" dirty="0" smtClean="0"/>
              <a:t>     private String </a:t>
            </a:r>
            <a:r>
              <a:rPr lang="en-US" dirty="0" err="1" smtClean="0"/>
              <a:t>CreditCardType</a:t>
            </a:r>
            <a:r>
              <a:rPr lang="en-US" dirty="0" smtClean="0"/>
              <a:t>;</a:t>
            </a:r>
          </a:p>
          <a:p>
            <a:r>
              <a:rPr lang="en-US" dirty="0" smtClean="0"/>
              <a:t> -----------</a:t>
            </a:r>
          </a:p>
          <a:p>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182"/>
            <a:ext cx="8229600" cy="1143000"/>
          </a:xfrm>
        </p:spPr>
        <p:txBody>
          <a:bodyPr/>
          <a:lstStyle/>
          <a:p>
            <a:r>
              <a:rPr lang="en-US" b="1" dirty="0" smtClean="0"/>
              <a:t>Table Per Class Hierarchy</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r>
              <a:rPr lang="en-US" sz="1800" dirty="0" smtClean="0"/>
              <a:t>public class </a:t>
            </a:r>
            <a:r>
              <a:rPr lang="en-US" sz="1800" dirty="0" err="1" smtClean="0"/>
              <a:t>ClientForSave</a:t>
            </a:r>
            <a:r>
              <a:rPr lang="en-US" sz="1800" dirty="0" smtClean="0"/>
              <a:t> {</a:t>
            </a:r>
          </a:p>
          <a:p>
            <a:r>
              <a:rPr lang="en-US" sz="1800" dirty="0" smtClean="0"/>
              <a:t> </a:t>
            </a:r>
          </a:p>
          <a:p>
            <a:r>
              <a:rPr lang="en-US" sz="1800" dirty="0" smtClean="0"/>
              <a:t>    public static void main(String[] </a:t>
            </a:r>
            <a:r>
              <a:rPr lang="en-US" sz="1800" dirty="0" err="1" smtClean="0"/>
              <a:t>args</a:t>
            </a:r>
            <a:r>
              <a:rPr lang="en-US" sz="1800" dirty="0" smtClean="0"/>
              <a:t>)</a:t>
            </a:r>
          </a:p>
          <a:p>
            <a:r>
              <a:rPr lang="en-US" sz="1800" dirty="0" smtClean="0"/>
              <a:t>    {</a:t>
            </a:r>
          </a:p>
          <a:p>
            <a:r>
              <a:rPr lang="en-US" sz="1800" dirty="0" smtClean="0"/>
              <a:t> </a:t>
            </a:r>
          </a:p>
          <a:p>
            <a:r>
              <a:rPr lang="en-US" sz="1800" dirty="0" smtClean="0"/>
              <a:t>        Configuration </a:t>
            </a:r>
            <a:r>
              <a:rPr lang="en-US" sz="1800" dirty="0" err="1" smtClean="0"/>
              <a:t>cfg</a:t>
            </a:r>
            <a:r>
              <a:rPr lang="en-US" sz="1800" dirty="0" smtClean="0"/>
              <a:t> = new Configuration();</a:t>
            </a:r>
          </a:p>
          <a:p>
            <a:r>
              <a:rPr lang="en-US" sz="1800" dirty="0" smtClean="0"/>
              <a:t>        </a:t>
            </a:r>
            <a:r>
              <a:rPr lang="en-US" sz="1800" dirty="0" err="1" smtClean="0"/>
              <a:t>cfg.configure</a:t>
            </a:r>
            <a:r>
              <a:rPr lang="en-US" sz="1800" dirty="0" smtClean="0"/>
              <a:t>("</a:t>
            </a:r>
            <a:r>
              <a:rPr lang="en-US" sz="1800" dirty="0" err="1" smtClean="0"/>
              <a:t>hibernate.cfg.xml</a:t>
            </a:r>
            <a:r>
              <a:rPr lang="en-US" sz="1800" dirty="0" smtClean="0"/>
              <a:t>");</a:t>
            </a:r>
          </a:p>
          <a:p>
            <a:r>
              <a:rPr lang="en-US" sz="1800" dirty="0" smtClean="0"/>
              <a:t> </a:t>
            </a:r>
          </a:p>
          <a:p>
            <a:r>
              <a:rPr lang="en-US" sz="1800" dirty="0" smtClean="0"/>
              <a:t>        </a:t>
            </a:r>
            <a:r>
              <a:rPr lang="en-US" sz="1800" dirty="0" err="1" smtClean="0"/>
              <a:t>SessionFactory</a:t>
            </a:r>
            <a:r>
              <a:rPr lang="en-US" sz="1800" dirty="0" smtClean="0"/>
              <a:t> factory = </a:t>
            </a:r>
            <a:r>
              <a:rPr lang="en-US" sz="1800" dirty="0" err="1" smtClean="0"/>
              <a:t>cfg.buildSessionFactory</a:t>
            </a:r>
            <a:r>
              <a:rPr lang="en-US" sz="1800" dirty="0" smtClean="0"/>
              <a:t>();</a:t>
            </a:r>
          </a:p>
          <a:p>
            <a:r>
              <a:rPr lang="en-US" sz="1800" dirty="0" smtClean="0"/>
              <a:t>        Session </a:t>
            </a:r>
            <a:r>
              <a:rPr lang="en-US" sz="1800" dirty="0" err="1" smtClean="0"/>
              <a:t>session</a:t>
            </a:r>
            <a:r>
              <a:rPr lang="en-US" sz="1800" dirty="0" smtClean="0"/>
              <a:t> = </a:t>
            </a:r>
            <a:r>
              <a:rPr lang="en-US" sz="1800" dirty="0" err="1" smtClean="0"/>
              <a:t>factory.openSession</a:t>
            </a:r>
            <a:r>
              <a:rPr lang="en-US" sz="1800" dirty="0" smtClean="0"/>
              <a:t>();</a:t>
            </a:r>
          </a:p>
          <a:p>
            <a:r>
              <a:rPr lang="en-US" sz="1800" dirty="0" smtClean="0"/>
              <a:t> </a:t>
            </a:r>
          </a:p>
          <a:p>
            <a:r>
              <a:rPr lang="en-US" sz="1800" dirty="0" smtClean="0"/>
              <a:t>        </a:t>
            </a:r>
            <a:r>
              <a:rPr lang="en-US" sz="1800" dirty="0" err="1" smtClean="0"/>
              <a:t>CreditCard</a:t>
            </a:r>
            <a:r>
              <a:rPr lang="en-US" sz="1800" dirty="0" smtClean="0"/>
              <a:t> c=new </a:t>
            </a:r>
            <a:r>
              <a:rPr lang="en-US" sz="1800" dirty="0" err="1" smtClean="0"/>
              <a:t>CreditCard</a:t>
            </a:r>
            <a:r>
              <a:rPr lang="en-US" sz="1800" dirty="0" smtClean="0"/>
              <a:t>();</a:t>
            </a:r>
          </a:p>
          <a:p>
            <a:r>
              <a:rPr lang="en-US" sz="1800" dirty="0" smtClean="0"/>
              <a:t> </a:t>
            </a:r>
          </a:p>
          <a:p>
            <a:r>
              <a:rPr lang="en-US" sz="1800" dirty="0" smtClean="0"/>
              <a:t>        </a:t>
            </a:r>
            <a:r>
              <a:rPr lang="en-US" sz="1800" dirty="0" err="1" smtClean="0"/>
              <a:t>c.setPaymentId</a:t>
            </a:r>
            <a:r>
              <a:rPr lang="en-US" sz="1800" dirty="0" smtClean="0"/>
              <a:t>(10);</a:t>
            </a:r>
          </a:p>
          <a:p>
            <a:r>
              <a:rPr lang="en-US" sz="1800" dirty="0" smtClean="0"/>
              <a:t>        </a:t>
            </a:r>
            <a:r>
              <a:rPr lang="en-US" sz="1800" dirty="0" err="1" smtClean="0"/>
              <a:t>c.setAmount</a:t>
            </a:r>
            <a:r>
              <a:rPr lang="en-US" sz="1800" dirty="0" smtClean="0"/>
              <a:t>(2500);</a:t>
            </a:r>
          </a:p>
          <a:p>
            <a:r>
              <a:rPr lang="en-US" sz="1800" dirty="0" smtClean="0"/>
              <a:t>        </a:t>
            </a:r>
            <a:r>
              <a:rPr lang="en-US" sz="1800" dirty="0" err="1" smtClean="0"/>
              <a:t>c.setCreditCardType</a:t>
            </a:r>
            <a:r>
              <a:rPr lang="en-US" sz="1800" dirty="0" smtClean="0"/>
              <a:t>("Visa");</a:t>
            </a:r>
          </a:p>
          <a:p>
            <a:r>
              <a:rPr lang="en-US" sz="1100" dirty="0" smtClean="0"/>
              <a:t> </a:t>
            </a:r>
          </a:p>
          <a:p>
            <a:r>
              <a:rPr lang="en-US" sz="1100" dirty="0" smtClean="0"/>
              <a:t>     </a:t>
            </a:r>
            <a:endParaRPr lang="en-US"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Per Class Hierarchy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a:t>
            </a:r>
            <a:r>
              <a:rPr lang="en-US" dirty="0" err="1" smtClean="0"/>
              <a:t>Cheque</a:t>
            </a:r>
            <a:r>
              <a:rPr lang="en-US" dirty="0" smtClean="0"/>
              <a:t> c1=new </a:t>
            </a:r>
            <a:r>
              <a:rPr lang="en-US" dirty="0" err="1" smtClean="0"/>
              <a:t>Cheque</a:t>
            </a:r>
            <a:r>
              <a:rPr lang="en-US" dirty="0" smtClean="0"/>
              <a:t>();</a:t>
            </a:r>
          </a:p>
          <a:p>
            <a:r>
              <a:rPr lang="en-US" dirty="0" smtClean="0"/>
              <a:t> </a:t>
            </a:r>
          </a:p>
          <a:p>
            <a:r>
              <a:rPr lang="en-US" dirty="0" smtClean="0"/>
              <a:t>        c1.setPaymentId(11);</a:t>
            </a:r>
          </a:p>
          <a:p>
            <a:r>
              <a:rPr lang="en-US" dirty="0" smtClean="0"/>
              <a:t>        c1.setAmount(2600);</a:t>
            </a:r>
          </a:p>
          <a:p>
            <a:r>
              <a:rPr lang="en-US" dirty="0" smtClean="0"/>
              <a:t>        c1.setChequeType("ICICI");</a:t>
            </a:r>
          </a:p>
          <a:p>
            <a:r>
              <a:rPr lang="en-US" dirty="0" smtClean="0"/>
              <a:t> </a:t>
            </a:r>
          </a:p>
          <a:p>
            <a:r>
              <a:rPr lang="en-US" dirty="0" smtClean="0"/>
              <a:t>        Transaction </a:t>
            </a:r>
            <a:r>
              <a:rPr lang="en-US" dirty="0" err="1" smtClean="0"/>
              <a:t>tx</a:t>
            </a:r>
            <a:r>
              <a:rPr lang="en-US" dirty="0" smtClean="0"/>
              <a:t> = </a:t>
            </a:r>
            <a:r>
              <a:rPr lang="en-US" dirty="0" err="1" smtClean="0"/>
              <a:t>session.beginTransaction</a:t>
            </a:r>
            <a:r>
              <a:rPr lang="en-US" dirty="0" smtClean="0"/>
              <a:t>();</a:t>
            </a:r>
          </a:p>
          <a:p>
            <a:r>
              <a:rPr lang="en-US" dirty="0" smtClean="0"/>
              <a:t>        </a:t>
            </a:r>
            <a:r>
              <a:rPr lang="en-US" dirty="0" err="1" smtClean="0"/>
              <a:t>session.save</a:t>
            </a:r>
            <a:r>
              <a:rPr lang="en-US" dirty="0" smtClean="0"/>
              <a:t>(c);</a:t>
            </a:r>
          </a:p>
          <a:p>
            <a:r>
              <a:rPr lang="en-US" dirty="0" smtClean="0"/>
              <a:t>        </a:t>
            </a:r>
            <a:r>
              <a:rPr lang="en-US" dirty="0" err="1" smtClean="0"/>
              <a:t>session.save</a:t>
            </a:r>
            <a:r>
              <a:rPr lang="en-US" dirty="0" smtClean="0"/>
              <a:t>(c1);</a:t>
            </a:r>
          </a:p>
          <a:p>
            <a:r>
              <a:rPr lang="en-US" dirty="0" smtClean="0"/>
              <a:t>        </a:t>
            </a:r>
            <a:r>
              <a:rPr lang="en-US" dirty="0" err="1" smtClean="0"/>
              <a:t>System.out.println</a:t>
            </a:r>
            <a:r>
              <a:rPr lang="en-US" dirty="0" smtClean="0"/>
              <a:t>("Object saved successfully.....!!");</a:t>
            </a:r>
          </a:p>
          <a:p>
            <a:r>
              <a:rPr lang="en-US" dirty="0" smtClean="0"/>
              <a:t>        </a:t>
            </a:r>
            <a:r>
              <a:rPr lang="en-US" dirty="0" err="1" smtClean="0"/>
              <a:t>tx.commit</a:t>
            </a:r>
            <a:r>
              <a:rPr lang="en-US" dirty="0" smtClean="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t>Table Per Class Hierarchy</a:t>
            </a:r>
            <a:endParaRPr lang="en-US" dirty="0"/>
          </a:p>
        </p:txBody>
      </p:sp>
      <p:sp>
        <p:nvSpPr>
          <p:cNvPr id="3" name="Content Placeholder 2"/>
          <p:cNvSpPr>
            <a:spLocks noGrp="1"/>
          </p:cNvSpPr>
          <p:nvPr>
            <p:ph idx="1"/>
          </p:nvPr>
        </p:nvSpPr>
        <p:spPr>
          <a:xfrm>
            <a:off x="457200" y="914400"/>
            <a:ext cx="8229600" cy="5638800"/>
          </a:xfrm>
        </p:spPr>
        <p:txBody>
          <a:bodyPr>
            <a:normAutofit fontScale="55000" lnSpcReduction="20000"/>
          </a:bodyPr>
          <a:lstStyle/>
          <a:p>
            <a:r>
              <a:rPr lang="en-US" b="1" dirty="0" err="1" smtClean="0"/>
              <a:t>Payment.hbm.xml</a:t>
            </a:r>
            <a:r>
              <a:rPr lang="en-US" b="1" dirty="0" smtClean="0"/>
              <a:t>:</a:t>
            </a:r>
          </a:p>
          <a:p>
            <a:endParaRPr lang="en-US" dirty="0" smtClean="0"/>
          </a:p>
          <a:p>
            <a:r>
              <a:rPr lang="en-US" dirty="0" smtClean="0"/>
              <a:t>&lt;hibernate-mapping&gt;</a:t>
            </a:r>
          </a:p>
          <a:p>
            <a:r>
              <a:rPr lang="en-US" dirty="0" smtClean="0"/>
              <a:t> </a:t>
            </a:r>
          </a:p>
          <a:p>
            <a:r>
              <a:rPr lang="en-US" dirty="0" smtClean="0"/>
              <a:t>&lt;class name="</a:t>
            </a:r>
            <a:r>
              <a:rPr lang="en-US" dirty="0" err="1" smtClean="0"/>
              <a:t>str.Payment</a:t>
            </a:r>
            <a:r>
              <a:rPr lang="en-US" dirty="0" smtClean="0"/>
              <a:t>" table="PAYMENT"&gt;</a:t>
            </a:r>
          </a:p>
          <a:p>
            <a:r>
              <a:rPr lang="en-US" dirty="0" smtClean="0"/>
              <a:t>&lt;id name="</a:t>
            </a:r>
            <a:r>
              <a:rPr lang="en-US" dirty="0" err="1" smtClean="0"/>
              <a:t>paymentId</a:t>
            </a:r>
            <a:r>
              <a:rPr lang="en-US" dirty="0" smtClean="0"/>
              <a:t>" column="</a:t>
            </a:r>
            <a:r>
              <a:rPr lang="en-US" dirty="0" err="1" smtClean="0"/>
              <a:t>pid</a:t>
            </a:r>
            <a:r>
              <a:rPr lang="en-US" dirty="0" smtClean="0"/>
              <a:t>" /&gt;</a:t>
            </a:r>
          </a:p>
          <a:p>
            <a:r>
              <a:rPr lang="en-US" dirty="0" smtClean="0"/>
              <a:t>&lt;</a:t>
            </a:r>
            <a:r>
              <a:rPr lang="en-US" dirty="0" smtClean="0">
                <a:solidFill>
                  <a:srgbClr val="FF0000"/>
                </a:solidFill>
              </a:rPr>
              <a:t>discriminator</a:t>
            </a:r>
            <a:r>
              <a:rPr lang="en-US" dirty="0" smtClean="0"/>
              <a:t> column="</a:t>
            </a:r>
            <a:r>
              <a:rPr lang="en-US" dirty="0" err="1" smtClean="0"/>
              <a:t>dcolumn</a:t>
            </a:r>
            <a:r>
              <a:rPr lang="en-US" dirty="0" smtClean="0"/>
              <a:t>" type="string" length="5"/&gt;</a:t>
            </a:r>
          </a:p>
          <a:p>
            <a:r>
              <a:rPr lang="en-US" dirty="0" smtClean="0"/>
              <a:t>&lt;property name="amount" column="amt" /&gt;</a:t>
            </a:r>
          </a:p>
          <a:p>
            <a:r>
              <a:rPr lang="en-US" dirty="0" smtClean="0"/>
              <a:t> </a:t>
            </a:r>
          </a:p>
          <a:p>
            <a:r>
              <a:rPr lang="en-US" dirty="0" smtClean="0"/>
              <a:t>&lt;subclass name="</a:t>
            </a:r>
            <a:r>
              <a:rPr lang="en-US" dirty="0" err="1" smtClean="0"/>
              <a:t>str.CreditCard</a:t>
            </a:r>
            <a:r>
              <a:rPr lang="en-US" dirty="0" smtClean="0"/>
              <a:t>" discriminator-value="CC"&gt;</a:t>
            </a:r>
          </a:p>
          <a:p>
            <a:r>
              <a:rPr lang="en-US" dirty="0" smtClean="0"/>
              <a:t>&lt;property name="</a:t>
            </a:r>
            <a:r>
              <a:rPr lang="en-US" dirty="0" err="1" smtClean="0"/>
              <a:t>CreditCardType</a:t>
            </a:r>
            <a:r>
              <a:rPr lang="en-US" dirty="0" smtClean="0"/>
              <a:t>" column="</a:t>
            </a:r>
            <a:r>
              <a:rPr lang="en-US" dirty="0" err="1" smtClean="0"/>
              <a:t>cctype</a:t>
            </a:r>
            <a:r>
              <a:rPr lang="en-US" dirty="0" smtClean="0"/>
              <a:t>" length="10" /&gt;</a:t>
            </a:r>
          </a:p>
          <a:p>
            <a:r>
              <a:rPr lang="en-US" dirty="0" smtClean="0"/>
              <a:t>&lt;/subclass&gt;</a:t>
            </a:r>
          </a:p>
          <a:p>
            <a:r>
              <a:rPr lang="en-US" dirty="0" smtClean="0"/>
              <a:t> </a:t>
            </a:r>
          </a:p>
          <a:p>
            <a:r>
              <a:rPr lang="en-US" dirty="0" smtClean="0"/>
              <a:t>&lt;subclass name="</a:t>
            </a:r>
            <a:r>
              <a:rPr lang="en-US" dirty="0" err="1" smtClean="0"/>
              <a:t>str.Cheque</a:t>
            </a:r>
            <a:r>
              <a:rPr lang="en-US" dirty="0" smtClean="0"/>
              <a:t>" discriminator-value="</a:t>
            </a:r>
            <a:r>
              <a:rPr lang="en-US" dirty="0" err="1" smtClean="0"/>
              <a:t>cq</a:t>
            </a:r>
            <a:r>
              <a:rPr lang="en-US" dirty="0" smtClean="0"/>
              <a:t>"&gt;</a:t>
            </a:r>
          </a:p>
          <a:p>
            <a:r>
              <a:rPr lang="en-US" dirty="0" smtClean="0"/>
              <a:t>&lt;property name="</a:t>
            </a:r>
            <a:r>
              <a:rPr lang="en-US" dirty="0" err="1" smtClean="0"/>
              <a:t>ChequeType</a:t>
            </a:r>
            <a:r>
              <a:rPr lang="en-US" dirty="0" smtClean="0"/>
              <a:t>" column="</a:t>
            </a:r>
            <a:r>
              <a:rPr lang="en-US" dirty="0" err="1" smtClean="0"/>
              <a:t>cqtype</a:t>
            </a:r>
            <a:r>
              <a:rPr lang="en-US" dirty="0" smtClean="0"/>
              <a:t>" length="10" /&gt;</a:t>
            </a:r>
          </a:p>
          <a:p>
            <a:r>
              <a:rPr lang="en-US" dirty="0" smtClean="0"/>
              <a:t>&lt;/subclass&gt;</a:t>
            </a:r>
          </a:p>
          <a:p>
            <a:r>
              <a:rPr lang="en-US" dirty="0" smtClean="0"/>
              <a:t> </a:t>
            </a:r>
          </a:p>
          <a:p>
            <a:r>
              <a:rPr lang="en-US" dirty="0" smtClean="0"/>
              <a:t>&lt;/class&gt;</a:t>
            </a:r>
          </a:p>
          <a:p>
            <a:r>
              <a:rPr lang="en-US" dirty="0" smtClean="0"/>
              <a:t>&lt;/hibernate-mapping&gt;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Per Class Hierarchy</a:t>
            </a:r>
            <a:endParaRPr lang="en-US" dirty="0"/>
          </a:p>
        </p:txBody>
      </p:sp>
      <p:pic>
        <p:nvPicPr>
          <p:cNvPr id="1026" name="Picture 2" descr="C:\Documents and Settings\Ajay\Desktop\Table_per_class.JPG"/>
          <p:cNvPicPr>
            <a:picLocks noGrp="1" noChangeAspect="1" noChangeArrowheads="1"/>
          </p:cNvPicPr>
          <p:nvPr>
            <p:ph idx="1"/>
          </p:nvPr>
        </p:nvPicPr>
        <p:blipFill>
          <a:blip r:embed="rId2"/>
          <a:srcRect/>
          <a:stretch>
            <a:fillRect/>
          </a:stretch>
        </p:blipFill>
        <p:spPr bwMode="auto">
          <a:xfrm>
            <a:off x="1371600" y="2057400"/>
            <a:ext cx="4905375" cy="17716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Table Per </a:t>
            </a:r>
            <a:r>
              <a:rPr lang="en-US" b="1" dirty="0" err="1" smtClean="0"/>
              <a:t>subClass</a:t>
            </a:r>
            <a:r>
              <a:rPr lang="en-US" b="1" dirty="0" smtClean="0"/>
              <a:t> Hierarchy</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This is also just like previous example, but some changes are there, in table per class hierarchy all the data was saved in a single table but hear,</a:t>
            </a:r>
          </a:p>
          <a:p>
            <a:r>
              <a:rPr lang="en-US" dirty="0" smtClean="0">
                <a:solidFill>
                  <a:srgbClr val="FF0000"/>
                </a:solidFill>
              </a:rPr>
              <a:t>            x number of classes = x number of tables in the database</a:t>
            </a:r>
          </a:p>
          <a:p>
            <a:r>
              <a:rPr lang="en-US" dirty="0" smtClean="0"/>
              <a:t>If we save the </a:t>
            </a:r>
            <a:r>
              <a:rPr lang="en-US" dirty="0" err="1" smtClean="0"/>
              <a:t>CreditCard</a:t>
            </a:r>
            <a:r>
              <a:rPr lang="en-US" dirty="0" smtClean="0"/>
              <a:t> class object, then first hibernate will saves the data related to super class object into the super class related table in the database and then </a:t>
            </a:r>
            <a:r>
              <a:rPr lang="en-US" dirty="0" err="1" smtClean="0"/>
              <a:t>CreditCard</a:t>
            </a:r>
            <a:r>
              <a:rPr lang="en-US" dirty="0" smtClean="0"/>
              <a:t> object data in </a:t>
            </a:r>
            <a:r>
              <a:rPr lang="en-US" dirty="0" err="1" smtClean="0"/>
              <a:t>CreditCard</a:t>
            </a:r>
            <a:r>
              <a:rPr lang="en-US" dirty="0" smtClean="0"/>
              <a:t> related table in the database, so first base class data will be saved</a:t>
            </a:r>
          </a:p>
          <a:p>
            <a:r>
              <a:rPr lang="en-US" dirty="0" smtClean="0"/>
              <a:t>Required files_</a:t>
            </a:r>
          </a:p>
          <a:p>
            <a:pPr lvl="1"/>
            <a:r>
              <a:rPr lang="en-US" dirty="0" smtClean="0"/>
              <a:t>Payment.java (Base class)</a:t>
            </a:r>
          </a:p>
          <a:p>
            <a:pPr lvl="1"/>
            <a:r>
              <a:rPr lang="en-US" dirty="0" smtClean="0"/>
              <a:t>CreditCard.java (Derived class)</a:t>
            </a:r>
          </a:p>
          <a:p>
            <a:pPr lvl="1"/>
            <a:r>
              <a:rPr lang="en-US" dirty="0" smtClean="0"/>
              <a:t>Cheque.java (Derived class)</a:t>
            </a:r>
          </a:p>
          <a:p>
            <a:pPr lvl="1"/>
            <a:r>
              <a:rPr lang="en-US" dirty="0" smtClean="0"/>
              <a:t>ClientForSave.java (for our logic)</a:t>
            </a:r>
          </a:p>
          <a:p>
            <a:pPr lvl="1"/>
            <a:r>
              <a:rPr lang="en-US" dirty="0" err="1" smtClean="0"/>
              <a:t>Payment.hbm.xml</a:t>
            </a:r>
            <a:endParaRPr lang="en-US" dirty="0" smtClean="0"/>
          </a:p>
          <a:p>
            <a:pPr lvl="1"/>
            <a:r>
              <a:rPr lang="en-US" dirty="0" err="1" smtClean="0"/>
              <a:t>hibernate.cfg.xml</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451</Words>
  <Application>Microsoft Office PowerPoint</Application>
  <PresentationFormat>On-screen Show (4:3)</PresentationFormat>
  <Paragraphs>251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Inheritance Mapping In Hibernate </vt:lpstr>
      <vt:lpstr>Inheritance Mapping In Hibernate</vt:lpstr>
      <vt:lpstr>Hibernate Inheritance: Table Per Class Hierarchy </vt:lpstr>
      <vt:lpstr>Table Per Class Hierarchy</vt:lpstr>
      <vt:lpstr>Table Per Class Hierarchy</vt:lpstr>
      <vt:lpstr>Table Per Class Hierarchy</vt:lpstr>
      <vt:lpstr>Table Per Class Hierarchy</vt:lpstr>
      <vt:lpstr>Table Per Class Hierarchy</vt:lpstr>
      <vt:lpstr>Table Per subClass Hierarchy </vt:lpstr>
      <vt:lpstr>Table Per subClass Hierarchy</vt:lpstr>
      <vt:lpstr>Table Per subClass Hierarchy</vt:lpstr>
      <vt:lpstr>Table Per subClass Hierarchy</vt:lpstr>
      <vt:lpstr>Table Per subClass Hierarchy</vt:lpstr>
      <vt:lpstr>Table Per Concrete Class Hierarchy </vt:lpstr>
      <vt:lpstr>Table Per Concrete Class</vt:lpstr>
      <vt:lpstr>Table Per Concrete Class</vt:lpstr>
      <vt:lpstr>Table Per Concrete Class</vt:lpstr>
      <vt:lpstr>Table Per Concrete Class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Mapping In Hibernate </dc:title>
  <dc:creator/>
  <cp:lastModifiedBy>neeraj</cp:lastModifiedBy>
  <cp:revision>100</cp:revision>
  <dcterms:created xsi:type="dcterms:W3CDTF">2006-08-16T00:00:00Z</dcterms:created>
  <dcterms:modified xsi:type="dcterms:W3CDTF">2013-06-04T02:41:58Z</dcterms:modified>
</cp:coreProperties>
</file>