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0" r:id="rId9"/>
    <p:sldId id="263" r:id="rId10"/>
    <p:sldId id="264" r:id="rId11"/>
    <p:sldId id="266" r:id="rId12"/>
    <p:sldId id="267" r:id="rId13"/>
    <p:sldId id="268" r:id="rId14"/>
    <p:sldId id="269" r:id="rId15"/>
    <p:sldId id="270" r:id="rId16"/>
    <p:sldId id="271" r:id="rId17"/>
    <p:sldId id="272" r:id="rId18"/>
    <p:sldId id="273" r:id="rId19"/>
    <p:sldId id="265" r:id="rId20"/>
    <p:sldId id="274" r:id="rId21"/>
    <p:sldId id="275"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29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9953"/>
            <a:ext cx="7772400" cy="1470025"/>
          </a:xfrm>
        </p:spPr>
        <p:txBody>
          <a:bodyPr>
            <a:normAutofit fontScale="90000"/>
          </a:bodyPr>
          <a:lstStyle/>
          <a:p>
            <a:r>
              <a:rPr lang="en-US" b="1" dirty="0"/>
              <a:t>One To Many Bidirectional Mapping </a:t>
            </a:r>
            <a:br>
              <a:rPr lang="en-US" b="1" dirty="0"/>
            </a:br>
            <a:endParaRPr lang="en-US" dirty="0"/>
          </a:p>
        </p:txBody>
      </p:sp>
      <p:sp>
        <p:nvSpPr>
          <p:cNvPr id="3" name="Subtitle 2"/>
          <p:cNvSpPr>
            <a:spLocks noGrp="1"/>
          </p:cNvSpPr>
          <p:nvPr>
            <p:ph type="subTitle" idx="1"/>
          </p:nvPr>
        </p:nvSpPr>
        <p:spPr>
          <a:xfrm>
            <a:off x="894903" y="1676400"/>
            <a:ext cx="7467600" cy="4419600"/>
          </a:xfrm>
        </p:spPr>
        <p:txBody>
          <a:bodyPr>
            <a:normAutofit/>
          </a:bodyPr>
          <a:lstStyle/>
          <a:p>
            <a:pPr algn="l"/>
            <a:r>
              <a:rPr lang="en-US" dirty="0">
                <a:solidFill>
                  <a:schemeClr val="tx1"/>
                </a:solidFill>
              </a:rPr>
              <a:t>Actually in normal one to many, the relation is from parent to child i mean if we do the operations on parent object will be automatically reflected at child objects </a:t>
            </a:r>
            <a:endParaRPr lang="en-US" dirty="0" smtClean="0">
              <a:solidFill>
                <a:schemeClr val="tx1"/>
              </a:solidFill>
            </a:endParaRPr>
          </a:p>
          <a:p>
            <a:pPr algn="l"/>
            <a:r>
              <a:rPr lang="en-US" b="1" dirty="0" smtClean="0">
                <a:solidFill>
                  <a:schemeClr val="tx1"/>
                </a:solidFill>
              </a:rPr>
              <a:t>[ </a:t>
            </a:r>
            <a:r>
              <a:rPr lang="en-US" b="1" dirty="0">
                <a:solidFill>
                  <a:schemeClr val="tx1"/>
                </a:solidFill>
              </a:rPr>
              <a:t>and ]</a:t>
            </a:r>
            <a:br>
              <a:rPr lang="en-US" b="1" dirty="0">
                <a:solidFill>
                  <a:schemeClr val="tx1"/>
                </a:solidFill>
              </a:rPr>
            </a:br>
            <a:r>
              <a:rPr lang="en-US" dirty="0" smtClean="0">
                <a:solidFill>
                  <a:schemeClr val="tx1"/>
                </a:solidFill>
              </a:rPr>
              <a:t>Similarly </a:t>
            </a:r>
            <a:r>
              <a:rPr lang="en-US" dirty="0">
                <a:solidFill>
                  <a:schemeClr val="tx1"/>
                </a:solidFill>
              </a:rPr>
              <a:t>in many to one the relation is from child  to parent </a:t>
            </a:r>
            <a:r>
              <a:rPr lang="en-US" dirty="0" smtClean="0">
                <a:solidFill>
                  <a:schemeClr val="tx1"/>
                </a:solidFill>
              </a:rPr>
              <a:t>object</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xmlns="" val="216274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 to Many Mapping</a:t>
            </a:r>
            <a:endParaRPr lang="en-US" dirty="0"/>
          </a:p>
        </p:txBody>
      </p:sp>
      <p:sp>
        <p:nvSpPr>
          <p:cNvPr id="3" name="Content Placeholder 2"/>
          <p:cNvSpPr>
            <a:spLocks noGrp="1"/>
          </p:cNvSpPr>
          <p:nvPr>
            <p:ph idx="1"/>
          </p:nvPr>
        </p:nvSpPr>
        <p:spPr/>
        <p:txBody>
          <a:bodyPr/>
          <a:lstStyle/>
          <a:p>
            <a:r>
              <a:rPr lang="en-US" dirty="0"/>
              <a:t>files required…..</a:t>
            </a:r>
          </a:p>
          <a:p>
            <a:pPr lvl="1"/>
            <a:r>
              <a:rPr lang="en-US" dirty="0"/>
              <a:t>Student.java</a:t>
            </a:r>
          </a:p>
          <a:p>
            <a:pPr lvl="1"/>
            <a:r>
              <a:rPr lang="en-US" dirty="0"/>
              <a:t>Course.java</a:t>
            </a:r>
          </a:p>
          <a:p>
            <a:pPr lvl="1"/>
            <a:r>
              <a:rPr lang="en-US" dirty="0"/>
              <a:t>Course.hbm.xml</a:t>
            </a:r>
          </a:p>
          <a:p>
            <a:pPr lvl="1"/>
            <a:r>
              <a:rPr lang="en-US" dirty="0"/>
              <a:t>Student.hbm.xml</a:t>
            </a:r>
          </a:p>
          <a:p>
            <a:pPr lvl="1"/>
            <a:r>
              <a:rPr lang="en-US" dirty="0"/>
              <a:t>OurLogic.java</a:t>
            </a:r>
          </a:p>
          <a:p>
            <a:pPr lvl="1"/>
            <a:r>
              <a:rPr lang="en-US" dirty="0"/>
              <a:t>hibernate.cfg.xml</a:t>
            </a:r>
          </a:p>
          <a:p>
            <a:endParaRPr lang="en-US" dirty="0"/>
          </a:p>
        </p:txBody>
      </p:sp>
    </p:spTree>
    <p:extLst>
      <p:ext uri="{BB962C8B-B14F-4D97-AF65-F5344CB8AC3E}">
        <p14:creationId xmlns:p14="http://schemas.microsoft.com/office/powerpoint/2010/main" xmlns="" val="319022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 to Many Mapping</a:t>
            </a:r>
            <a:endParaRPr lang="en-US" dirty="0"/>
          </a:p>
        </p:txBody>
      </p:sp>
      <p:sp>
        <p:nvSpPr>
          <p:cNvPr id="3" name="Content Placeholder 2"/>
          <p:cNvSpPr>
            <a:spLocks noGrp="1"/>
          </p:cNvSpPr>
          <p:nvPr>
            <p:ph idx="1"/>
          </p:nvPr>
        </p:nvSpPr>
        <p:spPr/>
        <p:txBody>
          <a:bodyPr>
            <a:normAutofit lnSpcReduction="10000"/>
          </a:bodyPr>
          <a:lstStyle/>
          <a:p>
            <a:r>
              <a:rPr lang="en-US" b="1" dirty="0"/>
              <a:t>Student.java</a:t>
            </a:r>
          </a:p>
          <a:p>
            <a:r>
              <a:rPr lang="en-US" dirty="0" smtClean="0"/>
              <a:t>public </a:t>
            </a:r>
            <a:r>
              <a:rPr lang="en-US" dirty="0"/>
              <a:t>class Student {</a:t>
            </a:r>
          </a:p>
          <a:p>
            <a:r>
              <a:rPr lang="en-US" dirty="0"/>
              <a:t>     private </a:t>
            </a:r>
            <a:r>
              <a:rPr lang="en-US" dirty="0" err="1"/>
              <a:t>int</a:t>
            </a:r>
            <a:r>
              <a:rPr lang="en-US" dirty="0"/>
              <a:t> </a:t>
            </a:r>
            <a:r>
              <a:rPr lang="en-US" dirty="0" err="1"/>
              <a:t>studentId</a:t>
            </a:r>
            <a:r>
              <a:rPr lang="en-US" dirty="0"/>
              <a:t>;</a:t>
            </a:r>
          </a:p>
          <a:p>
            <a:r>
              <a:rPr lang="en-US" dirty="0"/>
              <a:t>    private String </a:t>
            </a:r>
            <a:r>
              <a:rPr lang="en-US" dirty="0" err="1"/>
              <a:t>studentName</a:t>
            </a:r>
            <a:r>
              <a:rPr lang="en-US" dirty="0"/>
              <a:t>;</a:t>
            </a:r>
          </a:p>
          <a:p>
            <a:r>
              <a:rPr lang="en-US" dirty="0"/>
              <a:t>    private </a:t>
            </a:r>
            <a:r>
              <a:rPr lang="en-US" dirty="0" err="1"/>
              <a:t>int</a:t>
            </a:r>
            <a:r>
              <a:rPr lang="en-US" dirty="0"/>
              <a:t> marks;</a:t>
            </a:r>
          </a:p>
          <a:p>
            <a:r>
              <a:rPr lang="en-US" dirty="0"/>
              <a:t>     </a:t>
            </a:r>
            <a:r>
              <a:rPr lang="en-US" dirty="0">
                <a:solidFill>
                  <a:srgbClr val="FF0000"/>
                </a:solidFill>
              </a:rPr>
              <a:t>private Set courses</a:t>
            </a:r>
            <a:r>
              <a:rPr lang="en-US" dirty="0"/>
              <a:t>;</a:t>
            </a:r>
          </a:p>
          <a:p>
            <a:pPr>
              <a:buNone/>
            </a:pPr>
            <a:r>
              <a:rPr lang="en-US" dirty="0" smtClean="0"/>
              <a:t>           -----------------</a:t>
            </a:r>
          </a:p>
          <a:p>
            <a:pPr>
              <a:buNone/>
            </a:pPr>
            <a:r>
              <a:rPr lang="en-US" dirty="0" smtClean="0"/>
              <a:t>           -----------------</a:t>
            </a:r>
            <a:endParaRPr lang="en-US" dirty="0"/>
          </a:p>
        </p:txBody>
      </p:sp>
    </p:spTree>
    <p:extLst>
      <p:ext uri="{BB962C8B-B14F-4D97-AF65-F5344CB8AC3E}">
        <p14:creationId xmlns:p14="http://schemas.microsoft.com/office/powerpoint/2010/main" xmlns="" val="352957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 to Many Mapping</a:t>
            </a:r>
            <a:endParaRPr lang="en-US" dirty="0"/>
          </a:p>
        </p:txBody>
      </p:sp>
      <p:sp>
        <p:nvSpPr>
          <p:cNvPr id="3" name="Content Placeholder 2"/>
          <p:cNvSpPr>
            <a:spLocks noGrp="1"/>
          </p:cNvSpPr>
          <p:nvPr>
            <p:ph idx="1"/>
          </p:nvPr>
        </p:nvSpPr>
        <p:spPr/>
        <p:txBody>
          <a:bodyPr>
            <a:normAutofit lnSpcReduction="10000"/>
          </a:bodyPr>
          <a:lstStyle/>
          <a:p>
            <a:r>
              <a:rPr lang="en-US" b="1" dirty="0"/>
              <a:t>Course.java</a:t>
            </a:r>
          </a:p>
          <a:p>
            <a:r>
              <a:rPr lang="en-US" dirty="0" smtClean="0"/>
              <a:t>public </a:t>
            </a:r>
            <a:r>
              <a:rPr lang="en-US" dirty="0"/>
              <a:t>class Course {</a:t>
            </a:r>
          </a:p>
          <a:p>
            <a:r>
              <a:rPr lang="en-US" dirty="0"/>
              <a:t>     private </a:t>
            </a:r>
            <a:r>
              <a:rPr lang="en-US" dirty="0" err="1"/>
              <a:t>int</a:t>
            </a:r>
            <a:r>
              <a:rPr lang="en-US" dirty="0"/>
              <a:t> </a:t>
            </a:r>
            <a:r>
              <a:rPr lang="en-US" dirty="0" err="1"/>
              <a:t>courseId</a:t>
            </a:r>
            <a:r>
              <a:rPr lang="en-US" dirty="0"/>
              <a:t>;</a:t>
            </a:r>
          </a:p>
          <a:p>
            <a:r>
              <a:rPr lang="en-US" dirty="0"/>
              <a:t>    private String </a:t>
            </a:r>
            <a:r>
              <a:rPr lang="en-US" dirty="0" err="1"/>
              <a:t>courseName</a:t>
            </a:r>
            <a:r>
              <a:rPr lang="en-US" dirty="0"/>
              <a:t>;</a:t>
            </a:r>
          </a:p>
          <a:p>
            <a:r>
              <a:rPr lang="en-US" dirty="0"/>
              <a:t>    private </a:t>
            </a:r>
            <a:r>
              <a:rPr lang="en-US" dirty="0" err="1"/>
              <a:t>int</a:t>
            </a:r>
            <a:r>
              <a:rPr lang="en-US" dirty="0"/>
              <a:t> duration;</a:t>
            </a:r>
          </a:p>
          <a:p>
            <a:r>
              <a:rPr lang="en-US" dirty="0"/>
              <a:t>     </a:t>
            </a:r>
            <a:r>
              <a:rPr lang="en-US" dirty="0">
                <a:solidFill>
                  <a:srgbClr val="FF0000"/>
                </a:solidFill>
              </a:rPr>
              <a:t>private Set students;</a:t>
            </a:r>
          </a:p>
          <a:p>
            <a:pPr>
              <a:buNone/>
            </a:pPr>
            <a:r>
              <a:rPr lang="en-US" dirty="0" smtClean="0"/>
              <a:t>                -------------</a:t>
            </a:r>
          </a:p>
          <a:p>
            <a:pPr>
              <a:buNone/>
            </a:pPr>
            <a:r>
              <a:rPr lang="en-US" dirty="0" smtClean="0"/>
              <a:t>                ----------</a:t>
            </a:r>
            <a:r>
              <a:rPr lang="en-US" dirty="0" smtClean="0"/>
              <a:t>---</a:t>
            </a:r>
            <a:endParaRPr lang="en-US" dirty="0"/>
          </a:p>
        </p:txBody>
      </p:sp>
    </p:spTree>
    <p:extLst>
      <p:ext uri="{BB962C8B-B14F-4D97-AF65-F5344CB8AC3E}">
        <p14:creationId xmlns:p14="http://schemas.microsoft.com/office/powerpoint/2010/main" xmlns="" val="150578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 to Many Mapping</a:t>
            </a:r>
            <a:endParaRPr lang="en-US" dirty="0"/>
          </a:p>
        </p:txBody>
      </p:sp>
      <p:sp>
        <p:nvSpPr>
          <p:cNvPr id="3" name="Content Placeholder 2"/>
          <p:cNvSpPr>
            <a:spLocks noGrp="1"/>
          </p:cNvSpPr>
          <p:nvPr>
            <p:ph idx="1"/>
          </p:nvPr>
        </p:nvSpPr>
        <p:spPr/>
        <p:txBody>
          <a:bodyPr>
            <a:normAutofit fontScale="25000" lnSpcReduction="20000"/>
          </a:bodyPr>
          <a:lstStyle/>
          <a:p>
            <a:r>
              <a:rPr lang="en-US" sz="6400" b="1" dirty="0"/>
              <a:t>Student.hbm.xml</a:t>
            </a:r>
          </a:p>
          <a:p>
            <a:endParaRPr lang="en-US" dirty="0" smtClean="0"/>
          </a:p>
          <a:p>
            <a:r>
              <a:rPr lang="en-US" sz="6400" dirty="0" smtClean="0"/>
              <a:t>&lt;</a:t>
            </a:r>
            <a:r>
              <a:rPr lang="en-US" sz="6400" dirty="0"/>
              <a:t>hibernate-mapping&gt;</a:t>
            </a:r>
          </a:p>
          <a:p>
            <a:r>
              <a:rPr lang="en-US" sz="6400" dirty="0"/>
              <a:t>&lt;class name="</a:t>
            </a:r>
            <a:r>
              <a:rPr lang="en-US" sz="6400" dirty="0" err="1"/>
              <a:t>str.Student</a:t>
            </a:r>
            <a:r>
              <a:rPr lang="en-US" sz="6400" dirty="0"/>
              <a:t>" table="student"&gt;</a:t>
            </a:r>
          </a:p>
          <a:p>
            <a:r>
              <a:rPr lang="en-US" sz="6400" dirty="0"/>
              <a:t> </a:t>
            </a:r>
          </a:p>
          <a:p>
            <a:r>
              <a:rPr lang="en-US" sz="6400" dirty="0"/>
              <a:t>&lt;id name="</a:t>
            </a:r>
            <a:r>
              <a:rPr lang="en-US" sz="6400" dirty="0" err="1"/>
              <a:t>studentId</a:t>
            </a:r>
            <a:r>
              <a:rPr lang="en-US" sz="6400" dirty="0"/>
              <a:t>" column="</a:t>
            </a:r>
            <a:r>
              <a:rPr lang="en-US" sz="6400" dirty="0" err="1"/>
              <a:t>studentid</a:t>
            </a:r>
            <a:r>
              <a:rPr lang="en-US" sz="6400" dirty="0"/>
              <a:t>" /&gt;</a:t>
            </a:r>
          </a:p>
          <a:p>
            <a:r>
              <a:rPr lang="en-US" sz="6400" dirty="0"/>
              <a:t> </a:t>
            </a:r>
          </a:p>
          <a:p>
            <a:r>
              <a:rPr lang="en-US" sz="6400" dirty="0"/>
              <a:t>&lt;property name="</a:t>
            </a:r>
            <a:r>
              <a:rPr lang="en-US" sz="6400" dirty="0" err="1"/>
              <a:t>studentName</a:t>
            </a:r>
            <a:r>
              <a:rPr lang="en-US" sz="6400" dirty="0"/>
              <a:t>" column="</a:t>
            </a:r>
            <a:r>
              <a:rPr lang="en-US" sz="6400" dirty="0" err="1"/>
              <a:t>studentname</a:t>
            </a:r>
            <a:r>
              <a:rPr lang="en-US" sz="6400" dirty="0"/>
              <a:t>" length="20"/&gt;</a:t>
            </a:r>
          </a:p>
          <a:p>
            <a:r>
              <a:rPr lang="en-US" sz="6400" dirty="0"/>
              <a:t>&lt;property name="marks" /&gt;</a:t>
            </a:r>
          </a:p>
          <a:p>
            <a:r>
              <a:rPr lang="en-US" sz="6400" dirty="0"/>
              <a:t> </a:t>
            </a:r>
          </a:p>
          <a:p>
            <a:r>
              <a:rPr lang="en-US" sz="6400" dirty="0"/>
              <a:t>&lt;set name="courses" cascade="all" table="</a:t>
            </a:r>
            <a:r>
              <a:rPr lang="en-US" sz="6400" dirty="0" err="1">
                <a:solidFill>
                  <a:srgbClr val="FF0000"/>
                </a:solidFill>
              </a:rPr>
              <a:t>students_courses</a:t>
            </a:r>
            <a:r>
              <a:rPr lang="en-US" sz="6400" dirty="0"/>
              <a:t>"&gt;</a:t>
            </a:r>
          </a:p>
          <a:p>
            <a:r>
              <a:rPr lang="en-US" sz="6400" dirty="0"/>
              <a:t> </a:t>
            </a:r>
          </a:p>
          <a:p>
            <a:r>
              <a:rPr lang="en-US" sz="6400" dirty="0"/>
              <a:t>&lt;key column="</a:t>
            </a:r>
            <a:r>
              <a:rPr lang="en-US" sz="6400" dirty="0" err="1"/>
              <a:t>student_id</a:t>
            </a:r>
            <a:r>
              <a:rPr lang="en-US" sz="6400" dirty="0"/>
              <a:t> "/&gt;</a:t>
            </a:r>
          </a:p>
          <a:p>
            <a:r>
              <a:rPr lang="en-US" sz="6400" dirty="0"/>
              <a:t>&lt;</a:t>
            </a:r>
            <a:r>
              <a:rPr lang="en-US" sz="6400" dirty="0">
                <a:solidFill>
                  <a:srgbClr val="FF0000"/>
                </a:solidFill>
              </a:rPr>
              <a:t>many-to-many</a:t>
            </a:r>
            <a:r>
              <a:rPr lang="en-US" sz="6400" dirty="0"/>
              <a:t> class="</a:t>
            </a:r>
            <a:r>
              <a:rPr lang="en-US" sz="6400" dirty="0" err="1"/>
              <a:t>str.Course</a:t>
            </a:r>
            <a:r>
              <a:rPr lang="en-US" sz="6400" dirty="0"/>
              <a:t>" column="</a:t>
            </a:r>
            <a:r>
              <a:rPr lang="en-US" sz="6400" dirty="0" err="1"/>
              <a:t>course_id</a:t>
            </a:r>
            <a:r>
              <a:rPr lang="en-US" sz="6400" dirty="0"/>
              <a:t>" /&gt;</a:t>
            </a:r>
          </a:p>
          <a:p>
            <a:r>
              <a:rPr lang="en-US" sz="6400" dirty="0"/>
              <a:t> </a:t>
            </a:r>
          </a:p>
          <a:p>
            <a:r>
              <a:rPr lang="en-US" sz="6400" dirty="0"/>
              <a:t>&lt;/set&gt;</a:t>
            </a:r>
          </a:p>
          <a:p>
            <a:r>
              <a:rPr lang="en-US" sz="6400" dirty="0"/>
              <a:t> </a:t>
            </a:r>
          </a:p>
          <a:p>
            <a:r>
              <a:rPr lang="en-US" sz="6400" dirty="0"/>
              <a:t>&lt;/class&gt;</a:t>
            </a:r>
          </a:p>
          <a:p>
            <a:r>
              <a:rPr lang="en-US" sz="6400" dirty="0"/>
              <a:t> </a:t>
            </a:r>
          </a:p>
          <a:p>
            <a:r>
              <a:rPr lang="en-US" sz="6400" dirty="0"/>
              <a:t>&lt;/hibernate-mapping&gt;</a:t>
            </a:r>
          </a:p>
          <a:p>
            <a:endParaRPr lang="en-US" dirty="0"/>
          </a:p>
        </p:txBody>
      </p:sp>
    </p:spTree>
    <p:extLst>
      <p:ext uri="{BB962C8B-B14F-4D97-AF65-F5344CB8AC3E}">
        <p14:creationId xmlns:p14="http://schemas.microsoft.com/office/powerpoint/2010/main" xmlns="" val="169318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 to Many Mapping</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t>Course.hbm.xml</a:t>
            </a:r>
          </a:p>
          <a:p>
            <a:endParaRPr lang="en-US" dirty="0" smtClean="0"/>
          </a:p>
          <a:p>
            <a:r>
              <a:rPr lang="en-US" sz="3500" dirty="0" smtClean="0"/>
              <a:t>&lt;</a:t>
            </a:r>
            <a:r>
              <a:rPr lang="en-US" sz="3500" dirty="0"/>
              <a:t>hibernate-mapping&gt;</a:t>
            </a:r>
          </a:p>
          <a:p>
            <a:r>
              <a:rPr lang="en-US" sz="3500" dirty="0"/>
              <a:t>&lt;class name="</a:t>
            </a:r>
            <a:r>
              <a:rPr lang="en-US" sz="3500" dirty="0" err="1"/>
              <a:t>str.Course</a:t>
            </a:r>
            <a:r>
              <a:rPr lang="en-US" sz="3500" dirty="0"/>
              <a:t>" table="courses"&gt;</a:t>
            </a:r>
          </a:p>
          <a:p>
            <a:r>
              <a:rPr lang="en-US" sz="3500" dirty="0"/>
              <a:t> </a:t>
            </a:r>
          </a:p>
          <a:p>
            <a:r>
              <a:rPr lang="en-US" sz="3500" dirty="0"/>
              <a:t>&lt;id name="</a:t>
            </a:r>
            <a:r>
              <a:rPr lang="en-US" sz="3500" dirty="0" err="1"/>
              <a:t>courseId</a:t>
            </a:r>
            <a:r>
              <a:rPr lang="en-US" sz="3500" dirty="0"/>
              <a:t>" column="</a:t>
            </a:r>
            <a:r>
              <a:rPr lang="en-US" sz="3500" dirty="0" err="1"/>
              <a:t>courseid</a:t>
            </a:r>
            <a:r>
              <a:rPr lang="en-US" sz="3500" dirty="0"/>
              <a:t>" /&gt;</a:t>
            </a:r>
          </a:p>
          <a:p>
            <a:r>
              <a:rPr lang="en-US" sz="3500" dirty="0"/>
              <a:t> </a:t>
            </a:r>
          </a:p>
          <a:p>
            <a:r>
              <a:rPr lang="en-US" sz="3500" dirty="0"/>
              <a:t>&lt;property name="</a:t>
            </a:r>
            <a:r>
              <a:rPr lang="en-US" sz="3500" dirty="0" err="1"/>
              <a:t>courseName</a:t>
            </a:r>
            <a:r>
              <a:rPr lang="en-US" sz="3500" dirty="0"/>
              <a:t>" column="</a:t>
            </a:r>
            <a:r>
              <a:rPr lang="en-US" sz="3500" dirty="0" err="1"/>
              <a:t>coursename</a:t>
            </a:r>
            <a:r>
              <a:rPr lang="en-US" sz="3500" dirty="0"/>
              <a:t>" length="20"/&gt;</a:t>
            </a:r>
          </a:p>
          <a:p>
            <a:r>
              <a:rPr lang="en-US" sz="3500" dirty="0"/>
              <a:t>&lt;property name="duration" /&gt;</a:t>
            </a:r>
          </a:p>
          <a:p>
            <a:r>
              <a:rPr lang="en-US" sz="3500" dirty="0"/>
              <a:t> </a:t>
            </a:r>
          </a:p>
          <a:p>
            <a:r>
              <a:rPr lang="en-US" sz="3500" dirty="0"/>
              <a:t>&lt;set name="students" inverse="false" cascade="all" table="</a:t>
            </a:r>
            <a:r>
              <a:rPr lang="en-US" sz="3500" dirty="0" err="1">
                <a:solidFill>
                  <a:srgbClr val="FF0000"/>
                </a:solidFill>
              </a:rPr>
              <a:t>students_courses</a:t>
            </a:r>
            <a:r>
              <a:rPr lang="en-US" sz="3500" dirty="0"/>
              <a:t>"&gt;</a:t>
            </a:r>
          </a:p>
          <a:p>
            <a:r>
              <a:rPr lang="en-US" sz="3500" dirty="0"/>
              <a:t> </a:t>
            </a:r>
          </a:p>
          <a:p>
            <a:r>
              <a:rPr lang="en-US" sz="3500" dirty="0"/>
              <a:t>&lt;key column="</a:t>
            </a:r>
            <a:r>
              <a:rPr lang="en-US" sz="3500" dirty="0" err="1"/>
              <a:t>course_id</a:t>
            </a:r>
            <a:r>
              <a:rPr lang="en-US" sz="3500" dirty="0"/>
              <a:t>" /&gt;</a:t>
            </a:r>
          </a:p>
          <a:p>
            <a:r>
              <a:rPr lang="en-US" sz="3500" dirty="0"/>
              <a:t>&lt;</a:t>
            </a:r>
            <a:r>
              <a:rPr lang="en-US" sz="3500" dirty="0">
                <a:solidFill>
                  <a:srgbClr val="FF0000"/>
                </a:solidFill>
              </a:rPr>
              <a:t>many-to-many </a:t>
            </a:r>
            <a:r>
              <a:rPr lang="en-US" sz="3500" dirty="0"/>
              <a:t>class="</a:t>
            </a:r>
            <a:r>
              <a:rPr lang="en-US" sz="3500" dirty="0" err="1"/>
              <a:t>str.Student</a:t>
            </a:r>
            <a:r>
              <a:rPr lang="en-US" sz="3500" dirty="0"/>
              <a:t>" column="</a:t>
            </a:r>
            <a:r>
              <a:rPr lang="en-US" sz="3500" dirty="0" err="1"/>
              <a:t>student_id</a:t>
            </a:r>
            <a:r>
              <a:rPr lang="en-US" sz="3500" dirty="0"/>
              <a:t> "/&gt;</a:t>
            </a:r>
          </a:p>
          <a:p>
            <a:r>
              <a:rPr lang="en-US" sz="3500" dirty="0"/>
              <a:t> </a:t>
            </a:r>
          </a:p>
          <a:p>
            <a:r>
              <a:rPr lang="en-US" sz="3500" dirty="0"/>
              <a:t>&lt;/set&gt;</a:t>
            </a:r>
          </a:p>
          <a:p>
            <a:r>
              <a:rPr lang="en-US" sz="3500" dirty="0"/>
              <a:t> </a:t>
            </a:r>
          </a:p>
          <a:p>
            <a:r>
              <a:rPr lang="en-US" sz="3500" dirty="0"/>
              <a:t>&lt;/class&gt;</a:t>
            </a:r>
          </a:p>
          <a:p>
            <a:r>
              <a:rPr lang="en-US" sz="3500" dirty="0"/>
              <a:t> </a:t>
            </a:r>
          </a:p>
          <a:p>
            <a:r>
              <a:rPr lang="en-US" sz="3500" dirty="0"/>
              <a:t>&lt;/hibernate-mapping&gt;</a:t>
            </a:r>
            <a:endParaRPr lang="en-US" dirty="0"/>
          </a:p>
          <a:p>
            <a:endParaRPr lang="en-US" dirty="0"/>
          </a:p>
        </p:txBody>
      </p:sp>
    </p:spTree>
    <p:extLst>
      <p:ext uri="{BB962C8B-B14F-4D97-AF65-F5344CB8AC3E}">
        <p14:creationId xmlns:p14="http://schemas.microsoft.com/office/powerpoint/2010/main" xmlns="" val="288721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863"/>
            <a:ext cx="8229600" cy="563562"/>
          </a:xfrm>
        </p:spPr>
        <p:txBody>
          <a:bodyPr>
            <a:normAutofit fontScale="90000"/>
          </a:bodyPr>
          <a:lstStyle/>
          <a:p>
            <a:r>
              <a:rPr lang="en-US" b="1" dirty="0" smtClean="0"/>
              <a:t>Many to Many Mapping</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r>
              <a:rPr lang="en-US" sz="800" b="1" dirty="0"/>
              <a:t>OurLogic.java</a:t>
            </a:r>
          </a:p>
          <a:p>
            <a:endParaRPr lang="en-US" sz="800" dirty="0" smtClean="0"/>
          </a:p>
          <a:p>
            <a:r>
              <a:rPr lang="en-US" sz="800" dirty="0" smtClean="0"/>
              <a:t>Session </a:t>
            </a:r>
            <a:r>
              <a:rPr lang="en-US" sz="800" dirty="0" err="1"/>
              <a:t>session</a:t>
            </a:r>
            <a:r>
              <a:rPr lang="en-US" sz="800" dirty="0"/>
              <a:t> = </a:t>
            </a:r>
            <a:r>
              <a:rPr lang="en-US" sz="800" dirty="0" err="1"/>
              <a:t>factory.openSession</a:t>
            </a:r>
            <a:r>
              <a:rPr lang="en-US" sz="800" dirty="0"/>
              <a:t>();        </a:t>
            </a:r>
          </a:p>
          <a:p>
            <a:r>
              <a:rPr lang="en-US" sz="800" dirty="0"/>
              <a:t> </a:t>
            </a:r>
          </a:p>
          <a:p>
            <a:r>
              <a:rPr lang="en-US" sz="800" dirty="0"/>
              <a:t>        Student s1=new Student();</a:t>
            </a:r>
          </a:p>
          <a:p>
            <a:r>
              <a:rPr lang="en-US" sz="800" dirty="0"/>
              <a:t>        s1.setStudentId(100);</a:t>
            </a:r>
          </a:p>
          <a:p>
            <a:r>
              <a:rPr lang="en-US" sz="800" dirty="0"/>
              <a:t>        s1.setStudentName("James");</a:t>
            </a:r>
          </a:p>
          <a:p>
            <a:r>
              <a:rPr lang="en-US" sz="800" dirty="0"/>
              <a:t>        s1.setMarks(98);</a:t>
            </a:r>
          </a:p>
          <a:p>
            <a:r>
              <a:rPr lang="en-US" sz="800" dirty="0"/>
              <a:t> </a:t>
            </a:r>
          </a:p>
          <a:p>
            <a:r>
              <a:rPr lang="en-US" sz="800" dirty="0"/>
              <a:t>        Student s2=new Student();</a:t>
            </a:r>
          </a:p>
          <a:p>
            <a:r>
              <a:rPr lang="en-US" sz="800" dirty="0"/>
              <a:t>        s2.setStudentId(101);</a:t>
            </a:r>
          </a:p>
          <a:p>
            <a:r>
              <a:rPr lang="en-US" sz="800" dirty="0"/>
              <a:t>        s2.setStudentName("Lee");</a:t>
            </a:r>
          </a:p>
          <a:p>
            <a:r>
              <a:rPr lang="en-US" sz="800" dirty="0"/>
              <a:t>        s2.setMarks(99);</a:t>
            </a:r>
          </a:p>
          <a:p>
            <a:r>
              <a:rPr lang="en-US" sz="800" dirty="0"/>
              <a:t> </a:t>
            </a:r>
          </a:p>
          <a:p>
            <a:r>
              <a:rPr lang="en-US" sz="800" dirty="0"/>
              <a:t>        Course c1=new Course();</a:t>
            </a:r>
          </a:p>
          <a:p>
            <a:r>
              <a:rPr lang="en-US" sz="800" dirty="0"/>
              <a:t>        c1.setCourseId(500);</a:t>
            </a:r>
          </a:p>
          <a:p>
            <a:r>
              <a:rPr lang="en-US" sz="800" dirty="0"/>
              <a:t>        c1.setCourseName("Hibernate");</a:t>
            </a:r>
          </a:p>
          <a:p>
            <a:r>
              <a:rPr lang="en-US" sz="800" dirty="0"/>
              <a:t>        c1.setDuration(7);</a:t>
            </a:r>
          </a:p>
          <a:p>
            <a:r>
              <a:rPr lang="en-US" sz="800" dirty="0"/>
              <a:t> </a:t>
            </a:r>
          </a:p>
          <a:p>
            <a:r>
              <a:rPr lang="en-US" sz="800" dirty="0"/>
              <a:t>        Course c2=new Course();</a:t>
            </a:r>
          </a:p>
          <a:p>
            <a:r>
              <a:rPr lang="en-US" sz="800" dirty="0"/>
              <a:t>        c2.setCourseId(501);</a:t>
            </a:r>
          </a:p>
          <a:p>
            <a:r>
              <a:rPr lang="en-US" sz="800" dirty="0"/>
              <a:t>        c2.setCourseName("Java");</a:t>
            </a:r>
          </a:p>
          <a:p>
            <a:r>
              <a:rPr lang="en-US" sz="800" dirty="0"/>
              <a:t>        c2.setDuration(30);</a:t>
            </a:r>
          </a:p>
          <a:p>
            <a:r>
              <a:rPr lang="en-US" sz="800" dirty="0"/>
              <a:t> </a:t>
            </a:r>
          </a:p>
          <a:p>
            <a:r>
              <a:rPr lang="en-US" sz="800" dirty="0"/>
              <a:t>        Set s =new </a:t>
            </a:r>
            <a:r>
              <a:rPr lang="en-US" sz="800" dirty="0" err="1"/>
              <a:t>HashSet</a:t>
            </a:r>
            <a:r>
              <a:rPr lang="en-US" sz="800" dirty="0"/>
              <a:t>();</a:t>
            </a:r>
          </a:p>
          <a:p>
            <a:r>
              <a:rPr lang="en-US" sz="800" dirty="0"/>
              <a:t>              </a:t>
            </a:r>
            <a:r>
              <a:rPr lang="en-US" sz="800" dirty="0" err="1"/>
              <a:t>s.add</a:t>
            </a:r>
            <a:r>
              <a:rPr lang="en-US" sz="800" dirty="0"/>
              <a:t>(c1);</a:t>
            </a:r>
          </a:p>
          <a:p>
            <a:r>
              <a:rPr lang="en-US" sz="800" dirty="0"/>
              <a:t>              </a:t>
            </a:r>
            <a:r>
              <a:rPr lang="en-US" sz="800" dirty="0" err="1"/>
              <a:t>s.add</a:t>
            </a:r>
            <a:r>
              <a:rPr lang="en-US" sz="800" dirty="0"/>
              <a:t>(c2);</a:t>
            </a:r>
          </a:p>
          <a:p>
            <a:r>
              <a:rPr lang="en-US" sz="800" dirty="0"/>
              <a:t> </a:t>
            </a:r>
          </a:p>
          <a:p>
            <a:r>
              <a:rPr lang="en-US" sz="800" dirty="0"/>
              <a:t>        s1.setCourses(s);</a:t>
            </a:r>
          </a:p>
          <a:p>
            <a:r>
              <a:rPr lang="en-US" sz="800" dirty="0"/>
              <a:t>        s2.setCourses(s);</a:t>
            </a:r>
          </a:p>
          <a:p>
            <a:r>
              <a:rPr lang="en-US" sz="800" dirty="0"/>
              <a:t> </a:t>
            </a:r>
          </a:p>
          <a:p>
            <a:r>
              <a:rPr lang="en-US" sz="800" dirty="0"/>
              <a:t>            Transaction </a:t>
            </a:r>
            <a:r>
              <a:rPr lang="en-US" sz="800" dirty="0" err="1"/>
              <a:t>tx</a:t>
            </a:r>
            <a:r>
              <a:rPr lang="en-US" sz="800" dirty="0"/>
              <a:t> = </a:t>
            </a:r>
            <a:r>
              <a:rPr lang="en-US" sz="800" dirty="0" err="1"/>
              <a:t>session.beginTransaction</a:t>
            </a:r>
            <a:r>
              <a:rPr lang="en-US" sz="800" dirty="0"/>
              <a:t>();</a:t>
            </a:r>
          </a:p>
          <a:p>
            <a:r>
              <a:rPr lang="en-US" sz="800" dirty="0"/>
              <a:t> </a:t>
            </a:r>
          </a:p>
          <a:p>
            <a:r>
              <a:rPr lang="en-US" sz="800" dirty="0"/>
              <a:t>                              </a:t>
            </a:r>
            <a:r>
              <a:rPr lang="en-US" sz="800" dirty="0" err="1"/>
              <a:t>session.save</a:t>
            </a:r>
            <a:r>
              <a:rPr lang="en-US" sz="800" dirty="0"/>
              <a:t>(s1);</a:t>
            </a:r>
          </a:p>
          <a:p>
            <a:r>
              <a:rPr lang="en-US" sz="800" dirty="0"/>
              <a:t>                              </a:t>
            </a:r>
            <a:r>
              <a:rPr lang="en-US" sz="800" dirty="0" err="1"/>
              <a:t>session.save</a:t>
            </a:r>
            <a:r>
              <a:rPr lang="en-US" sz="800" dirty="0"/>
              <a:t>(s2);</a:t>
            </a:r>
          </a:p>
          <a:p>
            <a:r>
              <a:rPr lang="en-US" sz="800" dirty="0"/>
              <a:t> </a:t>
            </a:r>
          </a:p>
          <a:p>
            <a:r>
              <a:rPr lang="en-US" sz="800" dirty="0"/>
              <a:t>            </a:t>
            </a:r>
            <a:r>
              <a:rPr lang="en-US" sz="800" dirty="0" err="1"/>
              <a:t>tx.commit</a:t>
            </a:r>
            <a:r>
              <a:rPr lang="en-US" sz="800" dirty="0"/>
              <a:t>();</a:t>
            </a:r>
          </a:p>
          <a:p>
            <a:r>
              <a:rPr lang="en-US" sz="800" dirty="0"/>
              <a:t> </a:t>
            </a:r>
          </a:p>
          <a:p>
            <a:endParaRPr lang="en-US" sz="800" dirty="0"/>
          </a:p>
        </p:txBody>
      </p:sp>
    </p:spTree>
    <p:extLst>
      <p:ext uri="{BB962C8B-B14F-4D97-AF65-F5344CB8AC3E}">
        <p14:creationId xmlns:p14="http://schemas.microsoft.com/office/powerpoint/2010/main" xmlns="" val="1451745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One to One Mapping</a:t>
            </a:r>
          </a:p>
        </p:txBody>
      </p:sp>
      <p:sp>
        <p:nvSpPr>
          <p:cNvPr id="3" name="Content Placeholder 2"/>
          <p:cNvSpPr>
            <a:spLocks noGrp="1"/>
          </p:cNvSpPr>
          <p:nvPr>
            <p:ph idx="1"/>
          </p:nvPr>
        </p:nvSpPr>
        <p:spPr/>
        <p:txBody>
          <a:bodyPr>
            <a:normAutofit fontScale="55000" lnSpcReduction="20000"/>
          </a:bodyPr>
          <a:lstStyle/>
          <a:p>
            <a:r>
              <a:rPr lang="en-US" dirty="0"/>
              <a:t>Let us see few points regarding this one to one mapping..</a:t>
            </a:r>
          </a:p>
          <a:p>
            <a:r>
              <a:rPr lang="en-US" dirty="0"/>
              <a:t>One object is associated with one object only</a:t>
            </a:r>
          </a:p>
          <a:p>
            <a:r>
              <a:rPr lang="en-US" dirty="0"/>
              <a:t>In this relationship, one object of the one </a:t>
            </a:r>
            <a:r>
              <a:rPr lang="en-US" dirty="0" err="1"/>
              <a:t>pojo</a:t>
            </a:r>
            <a:r>
              <a:rPr lang="en-US" dirty="0"/>
              <a:t> class contains association with one object of the another </a:t>
            </a:r>
            <a:r>
              <a:rPr lang="en-US" dirty="0" err="1"/>
              <a:t>pojo</a:t>
            </a:r>
            <a:r>
              <a:rPr lang="en-US" dirty="0"/>
              <a:t> class</a:t>
            </a:r>
          </a:p>
          <a:p>
            <a:r>
              <a:rPr lang="en-US" dirty="0"/>
              <a:t>To apply one to one relationship between two </a:t>
            </a:r>
            <a:r>
              <a:rPr lang="en-US" dirty="0" err="1"/>
              <a:t>pojo</a:t>
            </a:r>
            <a:r>
              <a:rPr lang="en-US" dirty="0"/>
              <a:t> class objects it is possible by without taking a separate foreign key column in the child table of the database</a:t>
            </a:r>
          </a:p>
          <a:p>
            <a:r>
              <a:rPr lang="en-US" dirty="0"/>
              <a:t>To apply one to one relationship, we copy the primary key value of parent object into primary key value of the child object.  So that the relationship between two objects is one to one</a:t>
            </a:r>
          </a:p>
          <a:p>
            <a:r>
              <a:rPr lang="en-US" dirty="0"/>
              <a:t>If we want to copy parent object primary key value into child object primary key, we need to use a special generator class given by hibernate </a:t>
            </a:r>
            <a:r>
              <a:rPr lang="en-US" dirty="0">
                <a:solidFill>
                  <a:srgbClr val="FF0000"/>
                </a:solidFill>
              </a:rPr>
              <a:t>called foreign</a:t>
            </a:r>
          </a:p>
          <a:p>
            <a:r>
              <a:rPr lang="en-US" dirty="0"/>
              <a:t>Actually this </a:t>
            </a:r>
            <a:r>
              <a:rPr lang="en-US" dirty="0">
                <a:solidFill>
                  <a:srgbClr val="FF0000"/>
                </a:solidFill>
              </a:rPr>
              <a:t>foreign generator </a:t>
            </a:r>
            <a:r>
              <a:rPr lang="en-US" dirty="0"/>
              <a:t>is only used in </a:t>
            </a:r>
            <a:r>
              <a:rPr lang="en-US" dirty="0">
                <a:solidFill>
                  <a:srgbClr val="FF0000"/>
                </a:solidFill>
              </a:rPr>
              <a:t>one to one relationship </a:t>
            </a:r>
            <a:r>
              <a:rPr lang="en-US" dirty="0"/>
              <a:t>only</a:t>
            </a:r>
          </a:p>
          <a:p>
            <a:endParaRPr lang="en-US" dirty="0" smtClean="0"/>
          </a:p>
          <a:p>
            <a:r>
              <a:rPr lang="en-US" dirty="0" smtClean="0"/>
              <a:t>In </a:t>
            </a:r>
            <a:r>
              <a:rPr lang="en-US" dirty="0"/>
              <a:t>order to get one to one relationship between student and address, we are copying primary key value of student into primary key value of address</a:t>
            </a:r>
          </a:p>
          <a:p>
            <a:endParaRPr lang="en-US" dirty="0"/>
          </a:p>
        </p:txBody>
      </p:sp>
    </p:spTree>
    <p:extLst>
      <p:ext uri="{BB962C8B-B14F-4D97-AF65-F5344CB8AC3E}">
        <p14:creationId xmlns:p14="http://schemas.microsoft.com/office/powerpoint/2010/main" xmlns="" val="30596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 Mapping</a:t>
            </a:r>
            <a:endParaRPr lang="en-US" dirty="0"/>
          </a:p>
        </p:txBody>
      </p:sp>
      <p:sp>
        <p:nvSpPr>
          <p:cNvPr id="3" name="Content Placeholder 2"/>
          <p:cNvSpPr>
            <a:spLocks noGrp="1"/>
          </p:cNvSpPr>
          <p:nvPr>
            <p:ph idx="1"/>
          </p:nvPr>
        </p:nvSpPr>
        <p:spPr/>
        <p:txBody>
          <a:bodyPr/>
          <a:lstStyle/>
          <a:p>
            <a:r>
              <a:rPr lang="en-US" dirty="0"/>
              <a:t>files required…</a:t>
            </a:r>
          </a:p>
          <a:p>
            <a:pPr lvl="1"/>
            <a:r>
              <a:rPr lang="en-US" dirty="0"/>
              <a:t>Student.java</a:t>
            </a:r>
          </a:p>
          <a:p>
            <a:pPr lvl="1"/>
            <a:r>
              <a:rPr lang="en-US" dirty="0"/>
              <a:t>Address.java</a:t>
            </a:r>
          </a:p>
          <a:p>
            <a:pPr lvl="1"/>
            <a:r>
              <a:rPr lang="en-US" dirty="0"/>
              <a:t>Address.hbm.xml</a:t>
            </a:r>
          </a:p>
          <a:p>
            <a:pPr lvl="1"/>
            <a:r>
              <a:rPr lang="en-US" dirty="0"/>
              <a:t>Student.hbm.xml</a:t>
            </a:r>
          </a:p>
          <a:p>
            <a:pPr lvl="1"/>
            <a:r>
              <a:rPr lang="en-US" dirty="0"/>
              <a:t>OurLogic.java</a:t>
            </a:r>
          </a:p>
          <a:p>
            <a:pPr lvl="1"/>
            <a:r>
              <a:rPr lang="en-US" dirty="0"/>
              <a:t>hibernate.cfg.xml</a:t>
            </a:r>
          </a:p>
          <a:p>
            <a:endParaRPr lang="en-US" dirty="0"/>
          </a:p>
        </p:txBody>
      </p:sp>
    </p:spTree>
    <p:extLst>
      <p:ext uri="{BB962C8B-B14F-4D97-AF65-F5344CB8AC3E}">
        <p14:creationId xmlns:p14="http://schemas.microsoft.com/office/powerpoint/2010/main" xmlns="" val="265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 Mapping</a:t>
            </a:r>
            <a:endParaRPr lang="en-US" dirty="0"/>
          </a:p>
        </p:txBody>
      </p:sp>
      <p:sp>
        <p:nvSpPr>
          <p:cNvPr id="3" name="Content Placeholder 2"/>
          <p:cNvSpPr>
            <a:spLocks noGrp="1"/>
          </p:cNvSpPr>
          <p:nvPr>
            <p:ph idx="1"/>
          </p:nvPr>
        </p:nvSpPr>
        <p:spPr/>
        <p:txBody>
          <a:bodyPr/>
          <a:lstStyle/>
          <a:p>
            <a:r>
              <a:rPr lang="en-US" dirty="0"/>
              <a:t>public class Student {</a:t>
            </a:r>
          </a:p>
          <a:p>
            <a:r>
              <a:rPr lang="en-US" dirty="0"/>
              <a:t>     private </a:t>
            </a:r>
            <a:r>
              <a:rPr lang="en-US" dirty="0" err="1"/>
              <a:t>int</a:t>
            </a:r>
            <a:r>
              <a:rPr lang="en-US" dirty="0"/>
              <a:t> </a:t>
            </a:r>
            <a:r>
              <a:rPr lang="en-US" dirty="0" err="1"/>
              <a:t>studentId</a:t>
            </a:r>
            <a:r>
              <a:rPr lang="en-US" dirty="0"/>
              <a:t>;</a:t>
            </a:r>
          </a:p>
          <a:p>
            <a:r>
              <a:rPr lang="en-US" dirty="0"/>
              <a:t>    private String </a:t>
            </a:r>
            <a:r>
              <a:rPr lang="en-US" dirty="0" err="1"/>
              <a:t>studentName</a:t>
            </a:r>
            <a:r>
              <a:rPr lang="en-US" dirty="0"/>
              <a:t>;</a:t>
            </a:r>
          </a:p>
          <a:p>
            <a:pPr>
              <a:buNone/>
            </a:pPr>
            <a:r>
              <a:rPr lang="en-US" dirty="0" smtClean="0"/>
              <a:t>                ------------</a:t>
            </a:r>
          </a:p>
          <a:p>
            <a:pPr>
              <a:buNone/>
            </a:pPr>
            <a:r>
              <a:rPr lang="en-US" dirty="0" smtClean="0"/>
              <a:t>                ------------</a:t>
            </a:r>
            <a:endParaRPr lang="en-US" dirty="0"/>
          </a:p>
        </p:txBody>
      </p:sp>
    </p:spTree>
    <p:extLst>
      <p:ext uri="{BB962C8B-B14F-4D97-AF65-F5344CB8AC3E}">
        <p14:creationId xmlns:p14="http://schemas.microsoft.com/office/powerpoint/2010/main" xmlns="" val="314540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 Mapping</a:t>
            </a:r>
            <a:endParaRPr lang="en-US" dirty="0"/>
          </a:p>
        </p:txBody>
      </p:sp>
      <p:sp>
        <p:nvSpPr>
          <p:cNvPr id="3" name="Content Placeholder 2"/>
          <p:cNvSpPr>
            <a:spLocks noGrp="1"/>
          </p:cNvSpPr>
          <p:nvPr>
            <p:ph idx="1"/>
          </p:nvPr>
        </p:nvSpPr>
        <p:spPr/>
        <p:txBody>
          <a:bodyPr/>
          <a:lstStyle/>
          <a:p>
            <a:r>
              <a:rPr lang="en-US" dirty="0"/>
              <a:t>public class Address {</a:t>
            </a:r>
          </a:p>
          <a:p>
            <a:r>
              <a:rPr lang="en-US" dirty="0"/>
              <a:t>    private </a:t>
            </a:r>
            <a:r>
              <a:rPr lang="en-US" dirty="0" err="1"/>
              <a:t>int</a:t>
            </a:r>
            <a:r>
              <a:rPr lang="en-US" dirty="0"/>
              <a:t> </a:t>
            </a:r>
            <a:r>
              <a:rPr lang="en-US" dirty="0" err="1"/>
              <a:t>addressId</a:t>
            </a:r>
            <a:r>
              <a:rPr lang="en-US" dirty="0"/>
              <a:t>;</a:t>
            </a:r>
          </a:p>
          <a:p>
            <a:r>
              <a:rPr lang="en-US" dirty="0"/>
              <a:t>    private String city;</a:t>
            </a:r>
          </a:p>
          <a:p>
            <a:r>
              <a:rPr lang="en-US" dirty="0"/>
              <a:t>    private String state;</a:t>
            </a:r>
          </a:p>
          <a:p>
            <a:r>
              <a:rPr lang="en-US" dirty="0"/>
              <a:t>    </a:t>
            </a:r>
            <a:r>
              <a:rPr lang="en-US" dirty="0">
                <a:solidFill>
                  <a:srgbClr val="FF0000"/>
                </a:solidFill>
              </a:rPr>
              <a:t>private Student s;</a:t>
            </a:r>
            <a:r>
              <a:rPr lang="en-US" dirty="0"/>
              <a:t>  </a:t>
            </a:r>
          </a:p>
          <a:p>
            <a:pPr>
              <a:buNone/>
            </a:pPr>
            <a:r>
              <a:rPr lang="en-US" dirty="0" smtClean="0"/>
              <a:t>       --------------</a:t>
            </a:r>
          </a:p>
          <a:p>
            <a:pPr>
              <a:buNone/>
            </a:pPr>
            <a:r>
              <a:rPr lang="en-US" dirty="0" smtClean="0"/>
              <a:t>       --------------</a:t>
            </a:r>
            <a:endParaRPr lang="en-US" dirty="0"/>
          </a:p>
        </p:txBody>
      </p:sp>
    </p:spTree>
    <p:extLst>
      <p:ext uri="{BB962C8B-B14F-4D97-AF65-F5344CB8AC3E}">
        <p14:creationId xmlns:p14="http://schemas.microsoft.com/office/powerpoint/2010/main" xmlns="" val="294340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 To Many Bidirectional</a:t>
            </a:r>
            <a:endParaRPr lang="en-US" dirty="0"/>
          </a:p>
        </p:txBody>
      </p:sp>
      <p:sp>
        <p:nvSpPr>
          <p:cNvPr id="3" name="Content Placeholder 2"/>
          <p:cNvSpPr>
            <a:spLocks noGrp="1"/>
          </p:cNvSpPr>
          <p:nvPr>
            <p:ph idx="1"/>
          </p:nvPr>
        </p:nvSpPr>
        <p:spPr/>
        <p:txBody>
          <a:bodyPr/>
          <a:lstStyle/>
          <a:p>
            <a:r>
              <a:rPr lang="en-US" dirty="0"/>
              <a:t>files required…</a:t>
            </a:r>
          </a:p>
          <a:p>
            <a:pPr lvl="1"/>
            <a:r>
              <a:rPr lang="en-US" dirty="0"/>
              <a:t>Vendor.java [</a:t>
            </a:r>
            <a:r>
              <a:rPr lang="en-US" dirty="0" err="1"/>
              <a:t>pojo</a:t>
            </a:r>
            <a:r>
              <a:rPr lang="en-US" dirty="0"/>
              <a:t>]</a:t>
            </a:r>
          </a:p>
          <a:p>
            <a:pPr lvl="1"/>
            <a:r>
              <a:rPr lang="en-US" dirty="0"/>
              <a:t>Customer.java [</a:t>
            </a:r>
            <a:r>
              <a:rPr lang="en-US" dirty="0" err="1"/>
              <a:t>pojo</a:t>
            </a:r>
            <a:r>
              <a:rPr lang="en-US" dirty="0"/>
              <a:t>]</a:t>
            </a:r>
          </a:p>
          <a:p>
            <a:pPr lvl="1"/>
            <a:r>
              <a:rPr lang="en-US" dirty="0"/>
              <a:t>Vendor.hbm.xml</a:t>
            </a:r>
          </a:p>
          <a:p>
            <a:pPr lvl="1"/>
            <a:r>
              <a:rPr lang="en-US" dirty="0"/>
              <a:t>Customer.hbm.xml</a:t>
            </a:r>
          </a:p>
          <a:p>
            <a:pPr lvl="1"/>
            <a:r>
              <a:rPr lang="en-US" dirty="0"/>
              <a:t>hibernate.cfg.xml</a:t>
            </a:r>
          </a:p>
          <a:p>
            <a:pPr lvl="1"/>
            <a:r>
              <a:rPr lang="en-US" dirty="0"/>
              <a:t>OurLogic.java [Our logic]</a:t>
            </a:r>
          </a:p>
          <a:p>
            <a:endParaRPr lang="en-US" dirty="0"/>
          </a:p>
        </p:txBody>
      </p:sp>
    </p:spTree>
    <p:extLst>
      <p:ext uri="{BB962C8B-B14F-4D97-AF65-F5344CB8AC3E}">
        <p14:creationId xmlns:p14="http://schemas.microsoft.com/office/powerpoint/2010/main" xmlns="" val="213712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 Mapping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Address.hbm.xml</a:t>
            </a:r>
          </a:p>
          <a:p>
            <a:r>
              <a:rPr lang="en-US" dirty="0" smtClean="0"/>
              <a:t>&lt;</a:t>
            </a:r>
            <a:r>
              <a:rPr lang="en-US" dirty="0"/>
              <a:t>hibernate-mapping&gt;</a:t>
            </a:r>
          </a:p>
          <a:p>
            <a:r>
              <a:rPr lang="en-US" dirty="0"/>
              <a:t>&lt;class name="</a:t>
            </a:r>
            <a:r>
              <a:rPr lang="en-US" dirty="0" err="1"/>
              <a:t>str.Address</a:t>
            </a:r>
            <a:r>
              <a:rPr lang="en-US" dirty="0"/>
              <a:t>" table="address"&gt;</a:t>
            </a:r>
          </a:p>
          <a:p>
            <a:r>
              <a:rPr lang="en-US" dirty="0"/>
              <a:t> </a:t>
            </a:r>
          </a:p>
          <a:p>
            <a:r>
              <a:rPr lang="en-US" dirty="0"/>
              <a:t>&lt;id name="</a:t>
            </a:r>
            <a:r>
              <a:rPr lang="en-US" dirty="0" err="1"/>
              <a:t>addressId</a:t>
            </a:r>
            <a:r>
              <a:rPr lang="en-US" dirty="0"/>
              <a:t>" column="</a:t>
            </a:r>
            <a:r>
              <a:rPr lang="en-US" dirty="0" err="1"/>
              <a:t>addressid</a:t>
            </a:r>
            <a:r>
              <a:rPr lang="en-US" dirty="0"/>
              <a:t>" &gt;</a:t>
            </a:r>
          </a:p>
          <a:p>
            <a:r>
              <a:rPr lang="en-US" dirty="0"/>
              <a:t>&lt;</a:t>
            </a:r>
            <a:r>
              <a:rPr lang="en-US" dirty="0" smtClean="0"/>
              <a:t>generator </a:t>
            </a:r>
            <a:r>
              <a:rPr lang="en-US" dirty="0">
                <a:solidFill>
                  <a:srgbClr val="FF0000"/>
                </a:solidFill>
              </a:rPr>
              <a:t>class="foreign"</a:t>
            </a:r>
            <a:r>
              <a:rPr lang="en-US" dirty="0" smtClean="0"/>
              <a:t>&gt; </a:t>
            </a:r>
            <a:endParaRPr lang="en-US" dirty="0"/>
          </a:p>
          <a:p>
            <a:r>
              <a:rPr lang="en-US" dirty="0"/>
              <a:t>&lt;</a:t>
            </a:r>
            <a:r>
              <a:rPr lang="en-US" dirty="0" err="1"/>
              <a:t>param</a:t>
            </a:r>
            <a:r>
              <a:rPr lang="en-US" dirty="0"/>
              <a:t> name="property"&gt;s&lt;/</a:t>
            </a:r>
            <a:r>
              <a:rPr lang="en-US" dirty="0" err="1"/>
              <a:t>param</a:t>
            </a:r>
            <a:r>
              <a:rPr lang="en-US" dirty="0"/>
              <a:t>&gt;</a:t>
            </a:r>
          </a:p>
          <a:p>
            <a:r>
              <a:rPr lang="en-US" dirty="0"/>
              <a:t>&lt;/generator&gt;</a:t>
            </a:r>
          </a:p>
          <a:p>
            <a:r>
              <a:rPr lang="en-US" dirty="0"/>
              <a:t>&lt;/id&gt;</a:t>
            </a:r>
          </a:p>
          <a:p>
            <a:r>
              <a:rPr lang="en-US" dirty="0"/>
              <a:t>&lt;property name="city" column="city" length="10"/&gt;</a:t>
            </a:r>
          </a:p>
          <a:p>
            <a:r>
              <a:rPr lang="en-US" dirty="0"/>
              <a:t>&lt;property name="state" column="state" length="10"/&gt;</a:t>
            </a:r>
          </a:p>
          <a:p>
            <a:r>
              <a:rPr lang="en-US" dirty="0"/>
              <a:t> </a:t>
            </a:r>
          </a:p>
          <a:p>
            <a:r>
              <a:rPr lang="en-US" dirty="0"/>
              <a:t>&lt;</a:t>
            </a:r>
            <a:r>
              <a:rPr lang="en-US" dirty="0">
                <a:solidFill>
                  <a:srgbClr val="FF0000"/>
                </a:solidFill>
              </a:rPr>
              <a:t>one-to-one</a:t>
            </a:r>
            <a:r>
              <a:rPr lang="en-US" dirty="0"/>
              <a:t> name="s" class="</a:t>
            </a:r>
            <a:r>
              <a:rPr lang="en-US" dirty="0" err="1"/>
              <a:t>str.Student</a:t>
            </a:r>
            <a:r>
              <a:rPr lang="en-US" dirty="0"/>
              <a:t>" cascade="all" /&gt;</a:t>
            </a:r>
          </a:p>
          <a:p>
            <a:r>
              <a:rPr lang="en-US" dirty="0"/>
              <a:t> </a:t>
            </a:r>
          </a:p>
          <a:p>
            <a:r>
              <a:rPr lang="en-US" dirty="0"/>
              <a:t>&lt;/class&gt;</a:t>
            </a:r>
          </a:p>
          <a:p>
            <a:r>
              <a:rPr lang="en-US" dirty="0"/>
              <a:t>&lt;/hibernate-mapping&gt;</a:t>
            </a:r>
          </a:p>
          <a:p>
            <a:endParaRPr lang="en-US" dirty="0"/>
          </a:p>
        </p:txBody>
      </p:sp>
    </p:spTree>
    <p:extLst>
      <p:ext uri="{BB962C8B-B14F-4D97-AF65-F5344CB8AC3E}">
        <p14:creationId xmlns:p14="http://schemas.microsoft.com/office/powerpoint/2010/main" xmlns="" val="316286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 Mapping</a:t>
            </a:r>
            <a:endParaRPr lang="en-US" dirty="0"/>
          </a:p>
        </p:txBody>
      </p:sp>
      <p:sp>
        <p:nvSpPr>
          <p:cNvPr id="3" name="Content Placeholder 2"/>
          <p:cNvSpPr>
            <a:spLocks noGrp="1"/>
          </p:cNvSpPr>
          <p:nvPr>
            <p:ph idx="1"/>
          </p:nvPr>
        </p:nvSpPr>
        <p:spPr/>
        <p:txBody>
          <a:bodyPr>
            <a:normAutofit lnSpcReduction="10000"/>
          </a:bodyPr>
          <a:lstStyle/>
          <a:p>
            <a:r>
              <a:rPr lang="en-US" b="1" dirty="0"/>
              <a:t>Student.hbm.xml</a:t>
            </a:r>
          </a:p>
          <a:p>
            <a:r>
              <a:rPr lang="en-US" dirty="0" smtClean="0"/>
              <a:t>&lt;</a:t>
            </a:r>
            <a:r>
              <a:rPr lang="en-US" dirty="0"/>
              <a:t>hibernate-mapping&gt;</a:t>
            </a:r>
          </a:p>
          <a:p>
            <a:r>
              <a:rPr lang="en-US" dirty="0" smtClean="0"/>
              <a:t>&lt;class </a:t>
            </a:r>
            <a:r>
              <a:rPr lang="en-US" dirty="0"/>
              <a:t>name="</a:t>
            </a:r>
            <a:r>
              <a:rPr lang="en-US" dirty="0" err="1"/>
              <a:t>str.Student</a:t>
            </a:r>
            <a:r>
              <a:rPr lang="en-US" dirty="0"/>
              <a:t>" table="student"&gt;</a:t>
            </a:r>
          </a:p>
          <a:p>
            <a:r>
              <a:rPr lang="en-US" dirty="0" smtClean="0"/>
              <a:t>&lt;</a:t>
            </a:r>
            <a:r>
              <a:rPr lang="en-US" dirty="0"/>
              <a:t>id name="</a:t>
            </a:r>
            <a:r>
              <a:rPr lang="en-US" dirty="0" err="1"/>
              <a:t>studentId</a:t>
            </a:r>
            <a:r>
              <a:rPr lang="en-US" dirty="0"/>
              <a:t>" column="</a:t>
            </a:r>
            <a:r>
              <a:rPr lang="en-US" dirty="0" err="1"/>
              <a:t>studentid</a:t>
            </a:r>
            <a:r>
              <a:rPr lang="en-US" dirty="0"/>
              <a:t>"  /&gt;</a:t>
            </a:r>
          </a:p>
          <a:p>
            <a:r>
              <a:rPr lang="en-US" dirty="0"/>
              <a:t>&lt;property name="</a:t>
            </a:r>
            <a:r>
              <a:rPr lang="en-US" dirty="0" err="1"/>
              <a:t>studentName</a:t>
            </a:r>
            <a:r>
              <a:rPr lang="en-US" dirty="0"/>
              <a:t>" column="</a:t>
            </a:r>
            <a:r>
              <a:rPr lang="en-US" dirty="0" err="1"/>
              <a:t>studentname</a:t>
            </a:r>
            <a:r>
              <a:rPr lang="en-US" dirty="0"/>
              <a:t>" length="10"/&gt;</a:t>
            </a:r>
          </a:p>
          <a:p>
            <a:r>
              <a:rPr lang="en-US" dirty="0" smtClean="0"/>
              <a:t>&lt;/</a:t>
            </a:r>
            <a:r>
              <a:rPr lang="en-US" dirty="0"/>
              <a:t>class&gt;</a:t>
            </a:r>
          </a:p>
          <a:p>
            <a:r>
              <a:rPr lang="en-US" dirty="0"/>
              <a:t>&lt;/hibernate-mapping&gt;</a:t>
            </a:r>
          </a:p>
          <a:p>
            <a:endParaRPr lang="en-US" dirty="0"/>
          </a:p>
        </p:txBody>
      </p:sp>
    </p:spTree>
    <p:extLst>
      <p:ext uri="{BB962C8B-B14F-4D97-AF65-F5344CB8AC3E}">
        <p14:creationId xmlns:p14="http://schemas.microsoft.com/office/powerpoint/2010/main" xmlns="" val="3776349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 Mapping</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t>OurLogic.java</a:t>
            </a:r>
          </a:p>
          <a:p>
            <a:endParaRPr lang="en-US" dirty="0" smtClean="0"/>
          </a:p>
          <a:p>
            <a:r>
              <a:rPr lang="en-US" dirty="0" smtClean="0"/>
              <a:t>Session </a:t>
            </a:r>
            <a:r>
              <a:rPr lang="en-US" dirty="0" err="1"/>
              <a:t>session</a:t>
            </a:r>
            <a:r>
              <a:rPr lang="en-US" dirty="0"/>
              <a:t> = </a:t>
            </a:r>
            <a:r>
              <a:rPr lang="en-US" dirty="0" err="1"/>
              <a:t>factory.openSession</a:t>
            </a:r>
            <a:r>
              <a:rPr lang="en-US" dirty="0"/>
              <a:t>();        </a:t>
            </a:r>
          </a:p>
          <a:p>
            <a:r>
              <a:rPr lang="en-US" dirty="0"/>
              <a:t> </a:t>
            </a:r>
          </a:p>
          <a:p>
            <a:r>
              <a:rPr lang="en-US" dirty="0"/>
              <a:t>        Student s=new Student();</a:t>
            </a:r>
          </a:p>
          <a:p>
            <a:r>
              <a:rPr lang="en-US" dirty="0"/>
              <a:t>        </a:t>
            </a:r>
            <a:r>
              <a:rPr lang="en-US" dirty="0" err="1"/>
              <a:t>s.setStudentId</a:t>
            </a:r>
            <a:r>
              <a:rPr lang="en-US" dirty="0"/>
              <a:t>(100);</a:t>
            </a:r>
          </a:p>
          <a:p>
            <a:r>
              <a:rPr lang="en-US" dirty="0"/>
              <a:t>        </a:t>
            </a:r>
            <a:r>
              <a:rPr lang="en-US" dirty="0" err="1"/>
              <a:t>s.setStudentName</a:t>
            </a:r>
            <a:r>
              <a:rPr lang="en-US" dirty="0"/>
              <a:t>("java4s");</a:t>
            </a:r>
          </a:p>
          <a:p>
            <a:r>
              <a:rPr lang="en-US" dirty="0"/>
              <a:t> </a:t>
            </a:r>
          </a:p>
          <a:p>
            <a:r>
              <a:rPr lang="en-US" dirty="0"/>
              <a:t>        Address ad = new Address();</a:t>
            </a:r>
          </a:p>
          <a:p>
            <a:r>
              <a:rPr lang="en-US" dirty="0"/>
              <a:t>        </a:t>
            </a:r>
            <a:r>
              <a:rPr lang="en-US" dirty="0" err="1"/>
              <a:t>ad.setAddressId</a:t>
            </a:r>
            <a:r>
              <a:rPr lang="en-US" dirty="0"/>
              <a:t>(509);</a:t>
            </a:r>
          </a:p>
          <a:p>
            <a:r>
              <a:rPr lang="en-US" dirty="0"/>
              <a:t>        </a:t>
            </a:r>
            <a:r>
              <a:rPr lang="en-US" dirty="0" err="1"/>
              <a:t>ad.setCity</a:t>
            </a:r>
            <a:r>
              <a:rPr lang="en-US" dirty="0"/>
              <a:t>("Carry");</a:t>
            </a:r>
          </a:p>
          <a:p>
            <a:r>
              <a:rPr lang="en-US" dirty="0"/>
              <a:t>        </a:t>
            </a:r>
            <a:r>
              <a:rPr lang="en-US" dirty="0" err="1"/>
              <a:t>ad.setState</a:t>
            </a:r>
            <a:r>
              <a:rPr lang="en-US" dirty="0"/>
              <a:t>("NC");</a:t>
            </a:r>
          </a:p>
          <a:p>
            <a:r>
              <a:rPr lang="en-US" dirty="0"/>
              <a:t>        </a:t>
            </a:r>
            <a:r>
              <a:rPr lang="en-US" dirty="0" err="1"/>
              <a:t>ad.setS</a:t>
            </a:r>
            <a:r>
              <a:rPr lang="en-US" dirty="0"/>
              <a:t>(s);     </a:t>
            </a:r>
          </a:p>
          <a:p>
            <a:r>
              <a:rPr lang="en-US" dirty="0"/>
              <a:t> </a:t>
            </a:r>
          </a:p>
          <a:p>
            <a:r>
              <a:rPr lang="en-US" dirty="0"/>
              <a:t>            Transaction </a:t>
            </a:r>
            <a:r>
              <a:rPr lang="en-US" dirty="0" err="1"/>
              <a:t>tx</a:t>
            </a:r>
            <a:r>
              <a:rPr lang="en-US" dirty="0"/>
              <a:t> = </a:t>
            </a:r>
            <a:r>
              <a:rPr lang="en-US" dirty="0" err="1"/>
              <a:t>session.beginTransaction</a:t>
            </a:r>
            <a:r>
              <a:rPr lang="en-US" dirty="0"/>
              <a:t>();</a:t>
            </a:r>
          </a:p>
          <a:p>
            <a:r>
              <a:rPr lang="en-US" dirty="0"/>
              <a:t> </a:t>
            </a:r>
          </a:p>
          <a:p>
            <a:r>
              <a:rPr lang="en-US" dirty="0"/>
              <a:t>                      </a:t>
            </a:r>
            <a:r>
              <a:rPr lang="en-US" dirty="0" err="1"/>
              <a:t>session.save</a:t>
            </a:r>
            <a:r>
              <a:rPr lang="en-US" dirty="0"/>
              <a:t>(ad);</a:t>
            </a:r>
          </a:p>
          <a:p>
            <a:r>
              <a:rPr lang="en-US" dirty="0"/>
              <a:t> </a:t>
            </a:r>
          </a:p>
          <a:p>
            <a:r>
              <a:rPr lang="en-US" dirty="0"/>
              <a:t>            </a:t>
            </a:r>
            <a:r>
              <a:rPr lang="en-US" dirty="0" err="1"/>
              <a:t>tx.commit</a:t>
            </a:r>
            <a:r>
              <a:rPr lang="en-US" dirty="0"/>
              <a:t>();</a:t>
            </a:r>
          </a:p>
          <a:p>
            <a:r>
              <a:rPr lang="en-US" dirty="0"/>
              <a:t> </a:t>
            </a:r>
          </a:p>
          <a:p>
            <a:r>
              <a:rPr lang="en-US" dirty="0"/>
              <a:t>            </a:t>
            </a:r>
            <a:r>
              <a:rPr lang="en-US" dirty="0" err="1"/>
              <a:t>session.close</a:t>
            </a:r>
            <a:r>
              <a:rPr lang="en-US" dirty="0"/>
              <a:t>();</a:t>
            </a:r>
          </a:p>
          <a:p>
            <a:endParaRPr lang="en-US" dirty="0"/>
          </a:p>
        </p:txBody>
      </p:sp>
    </p:spTree>
    <p:extLst>
      <p:ext uri="{BB962C8B-B14F-4D97-AF65-F5344CB8AC3E}">
        <p14:creationId xmlns:p14="http://schemas.microsoft.com/office/powerpoint/2010/main" xmlns="" val="265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 Mapping</a:t>
            </a:r>
            <a:endParaRPr lang="en-US" dirty="0"/>
          </a:p>
        </p:txBody>
      </p:sp>
      <p:sp>
        <p:nvSpPr>
          <p:cNvPr id="3" name="Content Placeholder 2"/>
          <p:cNvSpPr>
            <a:spLocks noGrp="1"/>
          </p:cNvSpPr>
          <p:nvPr>
            <p:ph idx="1"/>
          </p:nvPr>
        </p:nvSpPr>
        <p:spPr/>
        <p:txBody>
          <a:bodyPr>
            <a:normAutofit fontScale="55000" lnSpcReduction="20000"/>
          </a:bodyPr>
          <a:lstStyle/>
          <a:p>
            <a:r>
              <a:rPr lang="en-US" sz="4400" b="1" dirty="0" smtClean="0"/>
              <a:t>Check.java</a:t>
            </a:r>
            <a:r>
              <a:rPr lang="en-US" sz="4400" b="1" dirty="0"/>
              <a:t> </a:t>
            </a:r>
            <a:endParaRPr lang="en-US" sz="4400" b="1" dirty="0" smtClean="0"/>
          </a:p>
          <a:p>
            <a:r>
              <a:rPr lang="en-US" dirty="0"/>
              <a:t>  </a:t>
            </a:r>
            <a:endParaRPr lang="en-US" dirty="0" smtClean="0"/>
          </a:p>
          <a:p>
            <a:r>
              <a:rPr lang="en-US" dirty="0" smtClean="0"/>
              <a:t>Session </a:t>
            </a:r>
            <a:r>
              <a:rPr lang="en-US" dirty="0" err="1"/>
              <a:t>session</a:t>
            </a:r>
            <a:r>
              <a:rPr lang="en-US" dirty="0"/>
              <a:t> = </a:t>
            </a:r>
            <a:r>
              <a:rPr lang="en-US" dirty="0" err="1"/>
              <a:t>factory.openSession</a:t>
            </a:r>
            <a:r>
              <a:rPr lang="en-US" dirty="0"/>
              <a:t>();        </a:t>
            </a:r>
          </a:p>
          <a:p>
            <a:r>
              <a:rPr lang="en-US" dirty="0"/>
              <a:t>        Object o = </a:t>
            </a:r>
            <a:r>
              <a:rPr lang="en-US" dirty="0" err="1"/>
              <a:t>session.get</a:t>
            </a:r>
            <a:r>
              <a:rPr lang="en-US" dirty="0"/>
              <a:t>(</a:t>
            </a:r>
            <a:r>
              <a:rPr lang="en-US" dirty="0" err="1"/>
              <a:t>Address.class</a:t>
            </a:r>
            <a:r>
              <a:rPr lang="en-US" dirty="0"/>
              <a:t>, new Integer(100));</a:t>
            </a:r>
          </a:p>
          <a:p>
            <a:r>
              <a:rPr lang="en-US" dirty="0"/>
              <a:t>        Address a = (Address)o;</a:t>
            </a:r>
          </a:p>
          <a:p>
            <a:r>
              <a:rPr lang="en-US" dirty="0"/>
              <a:t>        </a:t>
            </a:r>
            <a:r>
              <a:rPr lang="en-US" dirty="0" err="1"/>
              <a:t>System.out.println</a:t>
            </a:r>
            <a:r>
              <a:rPr lang="en-US" dirty="0"/>
              <a:t>(</a:t>
            </a:r>
            <a:r>
              <a:rPr lang="en-US" dirty="0" err="1"/>
              <a:t>a.getCity</a:t>
            </a:r>
            <a:r>
              <a:rPr lang="en-US" dirty="0"/>
              <a:t>());</a:t>
            </a:r>
          </a:p>
          <a:p>
            <a:r>
              <a:rPr lang="en-US" dirty="0"/>
              <a:t> </a:t>
            </a:r>
          </a:p>
          <a:p>
            <a:r>
              <a:rPr lang="en-US" dirty="0"/>
              <a:t>        Student s=</a:t>
            </a:r>
            <a:r>
              <a:rPr lang="en-US" dirty="0" err="1"/>
              <a:t>a.getS</a:t>
            </a:r>
            <a:r>
              <a:rPr lang="en-US" dirty="0"/>
              <a:t>();</a:t>
            </a:r>
          </a:p>
          <a:p>
            <a:r>
              <a:rPr lang="en-US" dirty="0"/>
              <a:t>        </a:t>
            </a:r>
            <a:r>
              <a:rPr lang="en-US" dirty="0" err="1"/>
              <a:t>System.out.println</a:t>
            </a:r>
            <a:r>
              <a:rPr lang="en-US" dirty="0"/>
              <a:t>(</a:t>
            </a:r>
            <a:r>
              <a:rPr lang="en-US" dirty="0" err="1"/>
              <a:t>s.getStudentName</a:t>
            </a:r>
            <a:r>
              <a:rPr lang="en-US" dirty="0"/>
              <a:t>());</a:t>
            </a:r>
          </a:p>
          <a:p>
            <a:r>
              <a:rPr lang="en-US" dirty="0"/>
              <a:t> </a:t>
            </a:r>
          </a:p>
          <a:p>
            <a:r>
              <a:rPr lang="en-US" dirty="0"/>
              <a:t>            </a:t>
            </a:r>
            <a:r>
              <a:rPr lang="en-US" dirty="0" err="1"/>
              <a:t>session.close</a:t>
            </a:r>
            <a:r>
              <a:rPr lang="en-US" dirty="0"/>
              <a:t>();</a:t>
            </a:r>
          </a:p>
          <a:p>
            <a:r>
              <a:rPr lang="en-US" dirty="0"/>
              <a:t>            </a:t>
            </a:r>
            <a:r>
              <a:rPr lang="en-US" dirty="0" err="1"/>
              <a:t>System.out.println</a:t>
            </a:r>
            <a:r>
              <a:rPr lang="en-US" dirty="0"/>
              <a:t>("One to One is Done..!!");</a:t>
            </a:r>
          </a:p>
          <a:p>
            <a:r>
              <a:rPr lang="en-US" dirty="0"/>
              <a:t>            </a:t>
            </a:r>
            <a:r>
              <a:rPr lang="en-US" dirty="0" err="1"/>
              <a:t>factory.close</a:t>
            </a:r>
            <a:r>
              <a:rPr lang="en-US" dirty="0" smtClean="0"/>
              <a:t>();</a:t>
            </a:r>
          </a:p>
          <a:p>
            <a:endParaRPr lang="en-US" dirty="0"/>
          </a:p>
          <a:p>
            <a:r>
              <a:rPr lang="en-US" dirty="0" smtClean="0"/>
              <a:t>Carry and java4s</a:t>
            </a:r>
            <a:endParaRPr lang="en-US" dirty="0"/>
          </a:p>
        </p:txBody>
      </p:sp>
    </p:spTree>
    <p:extLst>
      <p:ext uri="{BB962C8B-B14F-4D97-AF65-F5344CB8AC3E}">
        <p14:creationId xmlns:p14="http://schemas.microsoft.com/office/powerpoint/2010/main" xmlns="" val="260147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313"/>
            <a:ext cx="8229600" cy="1143000"/>
          </a:xfrm>
        </p:spPr>
        <p:txBody>
          <a:bodyPr>
            <a:normAutofit fontScale="90000"/>
          </a:bodyPr>
          <a:lstStyle/>
          <a:p>
            <a:r>
              <a:rPr lang="en-US" b="1" dirty="0"/>
              <a:t>Cascade Options – Cascade Attribute In Hibernate</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Main concept of hibernate relations is to getting the relation between parent and child class objects</a:t>
            </a:r>
          </a:p>
          <a:p>
            <a:r>
              <a:rPr lang="en-US" dirty="0">
                <a:solidFill>
                  <a:srgbClr val="FF0000"/>
                </a:solidFill>
              </a:rPr>
              <a:t>Cascade attribute is mandatory</a:t>
            </a:r>
            <a:r>
              <a:rPr lang="en-US" dirty="0"/>
              <a:t>, when ever we apply relationship between objects, cascade attribute transfers operations done on one object onto its related child objects</a:t>
            </a:r>
          </a:p>
          <a:p>
            <a:r>
              <a:rPr lang="en-US" dirty="0"/>
              <a:t>If we write </a:t>
            </a:r>
            <a:r>
              <a:rPr lang="en-US" dirty="0">
                <a:solidFill>
                  <a:srgbClr val="FF0000"/>
                </a:solidFill>
              </a:rPr>
              <a:t>cascade = “all”</a:t>
            </a:r>
            <a:r>
              <a:rPr lang="en-US" dirty="0"/>
              <a:t> then changes at parent class object will be effected to child class object too,  if we write </a:t>
            </a:r>
            <a:r>
              <a:rPr lang="en-US" dirty="0">
                <a:solidFill>
                  <a:srgbClr val="FF0000"/>
                </a:solidFill>
              </a:rPr>
              <a:t>cascade = “all” </a:t>
            </a:r>
            <a:r>
              <a:rPr lang="en-US" dirty="0"/>
              <a:t>then all operations like </a:t>
            </a:r>
            <a:r>
              <a:rPr lang="en-US" i="1" dirty="0"/>
              <a:t>insert</a:t>
            </a:r>
            <a:r>
              <a:rPr lang="en-US" dirty="0"/>
              <a:t>, </a:t>
            </a:r>
            <a:r>
              <a:rPr lang="en-US" i="1" dirty="0"/>
              <a:t>delete</a:t>
            </a:r>
            <a:r>
              <a:rPr lang="en-US" dirty="0"/>
              <a:t>, </a:t>
            </a:r>
            <a:r>
              <a:rPr lang="en-US" i="1" dirty="0"/>
              <a:t>update </a:t>
            </a:r>
            <a:r>
              <a:rPr lang="en-US" dirty="0"/>
              <a:t>at parent object will be effected to child object also</a:t>
            </a:r>
          </a:p>
          <a:p>
            <a:r>
              <a:rPr lang="en-US" dirty="0"/>
              <a:t>Example: if we apply insert(or update or delete) operation on parent class object, then child class objects will also be stored into the database.</a:t>
            </a:r>
          </a:p>
          <a:p>
            <a:endParaRPr lang="en-US" dirty="0"/>
          </a:p>
        </p:txBody>
      </p:sp>
    </p:spTree>
    <p:extLst>
      <p:ext uri="{BB962C8B-B14F-4D97-AF65-F5344CB8AC3E}">
        <p14:creationId xmlns:p14="http://schemas.microsoft.com/office/powerpoint/2010/main" xmlns="" val="644720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713"/>
            <a:ext cx="8229600" cy="1143000"/>
          </a:xfrm>
        </p:spPr>
        <p:txBody>
          <a:bodyPr>
            <a:normAutofit fontScale="90000"/>
          </a:bodyPr>
          <a:lstStyle/>
          <a:p>
            <a:r>
              <a:rPr lang="en-US" b="1" dirty="0" smtClean="0"/>
              <a:t>Cascade Options – Cascade Attribute In Hibernate</a:t>
            </a:r>
            <a:endParaRPr lang="en-US" dirty="0"/>
          </a:p>
        </p:txBody>
      </p:sp>
      <p:sp>
        <p:nvSpPr>
          <p:cNvPr id="3" name="Content Placeholder 2"/>
          <p:cNvSpPr>
            <a:spLocks noGrp="1"/>
          </p:cNvSpPr>
          <p:nvPr>
            <p:ph idx="1"/>
          </p:nvPr>
        </p:nvSpPr>
        <p:spPr>
          <a:xfrm>
            <a:off x="457200" y="1295400"/>
            <a:ext cx="8229600" cy="5105400"/>
          </a:xfrm>
        </p:spPr>
        <p:txBody>
          <a:bodyPr>
            <a:noAutofit/>
          </a:bodyPr>
          <a:lstStyle/>
          <a:p>
            <a:r>
              <a:rPr lang="en-US" sz="1600" dirty="0"/>
              <a:t>default value of </a:t>
            </a:r>
            <a:r>
              <a:rPr lang="en-US" sz="1600" dirty="0">
                <a:solidFill>
                  <a:srgbClr val="FF0000"/>
                </a:solidFill>
              </a:rPr>
              <a:t>cascade =”none” </a:t>
            </a:r>
            <a:r>
              <a:rPr lang="en-US" sz="1600" dirty="0"/>
              <a:t>means no operations will be transfers to the child class</a:t>
            </a:r>
          </a:p>
          <a:p>
            <a:r>
              <a:rPr lang="en-US" sz="1600" dirty="0"/>
              <a:t>Example: if we apply insert(or update or delete) operation on parent class object, then child class objects will not be effected, if cascade = “none”</a:t>
            </a:r>
          </a:p>
          <a:p>
            <a:r>
              <a:rPr lang="en-US" sz="1600" dirty="0"/>
              <a:t>Cascade having the values…….</a:t>
            </a:r>
          </a:p>
          <a:p>
            <a:r>
              <a:rPr lang="en-US" sz="1600" i="1" dirty="0"/>
              <a:t>none (default)</a:t>
            </a:r>
          </a:p>
          <a:p>
            <a:r>
              <a:rPr lang="en-US" sz="1600" i="1" dirty="0"/>
              <a:t>save</a:t>
            </a:r>
          </a:p>
          <a:p>
            <a:r>
              <a:rPr lang="en-US" sz="1600" i="1" dirty="0"/>
              <a:t>update</a:t>
            </a:r>
          </a:p>
          <a:p>
            <a:r>
              <a:rPr lang="en-US" sz="1600" i="1" dirty="0"/>
              <a:t>save-update</a:t>
            </a:r>
          </a:p>
          <a:p>
            <a:r>
              <a:rPr lang="en-US" sz="1600" i="1" dirty="0"/>
              <a:t>delete</a:t>
            </a:r>
          </a:p>
          <a:p>
            <a:r>
              <a:rPr lang="en-US" sz="1600" i="1" dirty="0" smtClean="0"/>
              <a:t>All</a:t>
            </a:r>
          </a:p>
          <a:p>
            <a:r>
              <a:rPr lang="en-US" sz="1600" i="1" dirty="0" smtClean="0"/>
              <a:t>all-delete-orphan</a:t>
            </a:r>
            <a:endParaRPr lang="en-US" sz="1600" i="1" dirty="0"/>
          </a:p>
          <a:p>
            <a:r>
              <a:rPr lang="en-US" sz="1600" dirty="0" smtClean="0"/>
              <a:t>In </a:t>
            </a:r>
            <a:r>
              <a:rPr lang="en-US" sz="1600" dirty="0"/>
              <a:t>hibernate relations, if we load one parent object from the database then child objects related to that parent object will be loaded into one collection right (see one-to-many insert example).</a:t>
            </a:r>
          </a:p>
          <a:p>
            <a:r>
              <a:rPr lang="en-US" sz="1600" dirty="0"/>
              <a:t>Now if we delete one child object from that collection, then the relationship between the parent object and that child object will be removed, but the record (object) in the database will remains at it is, so if we load the same parent object again then this deleted child will not be loaded [ but it will be available on the database ]</a:t>
            </a:r>
          </a:p>
          <a:p>
            <a:r>
              <a:rPr lang="en-US" sz="1600" dirty="0"/>
              <a:t>so finally what am saying is all-delete-orphan means, breaking relation between objects not deleting the objects from the database, hope you got what am saying </a:t>
            </a:r>
          </a:p>
          <a:p>
            <a:endParaRPr lang="en-US" sz="1100" dirty="0"/>
          </a:p>
        </p:txBody>
      </p:sp>
    </p:spTree>
    <p:extLst>
      <p:ext uri="{BB962C8B-B14F-4D97-AF65-F5344CB8AC3E}">
        <p14:creationId xmlns:p14="http://schemas.microsoft.com/office/powerpoint/2010/main" xmlns="" val="136932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 To Many Bidirectional</a:t>
            </a:r>
            <a:endParaRPr lang="en-US" dirty="0"/>
          </a:p>
        </p:txBody>
      </p:sp>
      <p:sp>
        <p:nvSpPr>
          <p:cNvPr id="3" name="Content Placeholder 2"/>
          <p:cNvSpPr>
            <a:spLocks noGrp="1"/>
          </p:cNvSpPr>
          <p:nvPr>
            <p:ph idx="1"/>
          </p:nvPr>
        </p:nvSpPr>
        <p:spPr/>
        <p:txBody>
          <a:bodyPr>
            <a:normAutofit/>
          </a:bodyPr>
          <a:lstStyle/>
          <a:p>
            <a:r>
              <a:rPr lang="en-US" b="1" dirty="0"/>
              <a:t>Vendor.java</a:t>
            </a:r>
          </a:p>
          <a:p>
            <a:r>
              <a:rPr lang="en-US" dirty="0" smtClean="0"/>
              <a:t>public </a:t>
            </a:r>
            <a:r>
              <a:rPr lang="en-US" dirty="0"/>
              <a:t>class Vendor {</a:t>
            </a:r>
          </a:p>
          <a:p>
            <a:r>
              <a:rPr lang="en-US" dirty="0"/>
              <a:t>    private </a:t>
            </a:r>
            <a:r>
              <a:rPr lang="en-US" dirty="0" err="1"/>
              <a:t>int</a:t>
            </a:r>
            <a:r>
              <a:rPr lang="en-US" dirty="0"/>
              <a:t> </a:t>
            </a:r>
            <a:r>
              <a:rPr lang="en-US" dirty="0" err="1"/>
              <a:t>vendorId</a:t>
            </a:r>
            <a:r>
              <a:rPr lang="en-US" dirty="0"/>
              <a:t>;</a:t>
            </a:r>
          </a:p>
          <a:p>
            <a:r>
              <a:rPr lang="en-US" dirty="0"/>
              <a:t>    private String </a:t>
            </a:r>
            <a:r>
              <a:rPr lang="en-US" dirty="0" err="1"/>
              <a:t>vendorName</a:t>
            </a:r>
            <a:r>
              <a:rPr lang="en-US" dirty="0"/>
              <a:t>;</a:t>
            </a:r>
          </a:p>
          <a:p>
            <a:r>
              <a:rPr lang="en-US" dirty="0"/>
              <a:t>    </a:t>
            </a:r>
            <a:r>
              <a:rPr lang="en-US" dirty="0">
                <a:solidFill>
                  <a:srgbClr val="FF0000"/>
                </a:solidFill>
              </a:rPr>
              <a:t>private Set children</a:t>
            </a:r>
            <a:r>
              <a:rPr lang="en-US" dirty="0"/>
              <a:t>;</a:t>
            </a:r>
          </a:p>
          <a:p>
            <a:pPr lvl="2">
              <a:buNone/>
            </a:pPr>
            <a:r>
              <a:rPr lang="en-US" dirty="0" smtClean="0"/>
              <a:t>------------</a:t>
            </a:r>
          </a:p>
          <a:p>
            <a:pPr>
              <a:buNone/>
            </a:pPr>
            <a:r>
              <a:rPr lang="en-US" dirty="0" smtClean="0"/>
              <a:t> </a:t>
            </a:r>
            <a:r>
              <a:rPr lang="en-US" dirty="0" smtClean="0"/>
              <a:t>         </a:t>
            </a:r>
            <a:r>
              <a:rPr lang="en-US" dirty="0" smtClean="0"/>
              <a:t>------------</a:t>
            </a:r>
            <a:endParaRPr lang="en-US" dirty="0"/>
          </a:p>
        </p:txBody>
      </p:sp>
    </p:spTree>
    <p:extLst>
      <p:ext uri="{BB962C8B-B14F-4D97-AF65-F5344CB8AC3E}">
        <p14:creationId xmlns:p14="http://schemas.microsoft.com/office/powerpoint/2010/main" xmlns="" val="172366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 To Many Bidirectional</a:t>
            </a:r>
            <a:endParaRPr lang="en-US" dirty="0"/>
          </a:p>
        </p:txBody>
      </p:sp>
      <p:sp>
        <p:nvSpPr>
          <p:cNvPr id="3" name="Content Placeholder 2"/>
          <p:cNvSpPr>
            <a:spLocks noGrp="1"/>
          </p:cNvSpPr>
          <p:nvPr>
            <p:ph idx="1"/>
          </p:nvPr>
        </p:nvSpPr>
        <p:spPr/>
        <p:txBody>
          <a:bodyPr>
            <a:normAutofit lnSpcReduction="10000"/>
          </a:bodyPr>
          <a:lstStyle/>
          <a:p>
            <a:r>
              <a:rPr lang="en-US" b="1" dirty="0"/>
              <a:t>Customer.java</a:t>
            </a:r>
          </a:p>
          <a:p>
            <a:r>
              <a:rPr lang="en-US" dirty="0"/>
              <a:t>public class Customer {</a:t>
            </a:r>
          </a:p>
          <a:p>
            <a:r>
              <a:rPr lang="en-US" dirty="0"/>
              <a:t>     private </a:t>
            </a:r>
            <a:r>
              <a:rPr lang="en-US" dirty="0" err="1"/>
              <a:t>int</a:t>
            </a:r>
            <a:r>
              <a:rPr lang="en-US" dirty="0"/>
              <a:t> </a:t>
            </a:r>
            <a:r>
              <a:rPr lang="en-US" dirty="0" err="1"/>
              <a:t>customerId</a:t>
            </a:r>
            <a:r>
              <a:rPr lang="en-US" dirty="0"/>
              <a:t>;</a:t>
            </a:r>
          </a:p>
          <a:p>
            <a:r>
              <a:rPr lang="en-US" dirty="0"/>
              <a:t>    private String </a:t>
            </a:r>
            <a:r>
              <a:rPr lang="en-US" dirty="0" err="1"/>
              <a:t>customerName</a:t>
            </a:r>
            <a:r>
              <a:rPr lang="en-US" dirty="0"/>
              <a:t>;</a:t>
            </a:r>
          </a:p>
          <a:p>
            <a:r>
              <a:rPr lang="en-US" dirty="0"/>
              <a:t>    private </a:t>
            </a:r>
            <a:r>
              <a:rPr lang="en-US" dirty="0" err="1"/>
              <a:t>int</a:t>
            </a:r>
            <a:r>
              <a:rPr lang="en-US" dirty="0"/>
              <a:t> </a:t>
            </a:r>
            <a:r>
              <a:rPr lang="en-US" dirty="0" err="1"/>
              <a:t>forevenId</a:t>
            </a:r>
            <a:r>
              <a:rPr lang="en-US" dirty="0"/>
              <a:t>;</a:t>
            </a:r>
          </a:p>
          <a:p>
            <a:r>
              <a:rPr lang="en-US" dirty="0"/>
              <a:t>    </a:t>
            </a:r>
            <a:r>
              <a:rPr lang="en-US" dirty="0">
                <a:solidFill>
                  <a:srgbClr val="FF0000"/>
                </a:solidFill>
              </a:rPr>
              <a:t>private Vendor </a:t>
            </a:r>
            <a:r>
              <a:rPr lang="en-US" dirty="0" err="1">
                <a:solidFill>
                  <a:srgbClr val="FF0000"/>
                </a:solidFill>
              </a:rPr>
              <a:t>parentObjets</a:t>
            </a:r>
            <a:r>
              <a:rPr lang="en-US" dirty="0"/>
              <a:t>;</a:t>
            </a:r>
          </a:p>
          <a:p>
            <a:r>
              <a:rPr lang="en-US" dirty="0" smtClean="0"/>
              <a:t>     ------------------</a:t>
            </a:r>
            <a:endParaRPr lang="en-US" dirty="0" smtClean="0"/>
          </a:p>
          <a:p>
            <a:r>
              <a:rPr lang="en-US" dirty="0" smtClean="0"/>
              <a:t>     -----------------</a:t>
            </a:r>
            <a:endParaRPr lang="en-US" dirty="0"/>
          </a:p>
        </p:txBody>
      </p:sp>
    </p:spTree>
    <p:extLst>
      <p:ext uri="{BB962C8B-B14F-4D97-AF65-F5344CB8AC3E}">
        <p14:creationId xmlns:p14="http://schemas.microsoft.com/office/powerpoint/2010/main" xmlns="" val="122424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76"/>
            <a:ext cx="8229600" cy="1143000"/>
          </a:xfrm>
        </p:spPr>
        <p:txBody>
          <a:bodyPr/>
          <a:lstStyle/>
          <a:p>
            <a:r>
              <a:rPr lang="en-US" b="1" dirty="0" smtClean="0"/>
              <a:t>One To Many Bidirectional</a:t>
            </a:r>
            <a:endParaRPr lang="en-US" dirty="0"/>
          </a:p>
        </p:txBody>
      </p:sp>
      <p:sp>
        <p:nvSpPr>
          <p:cNvPr id="3" name="Content Placeholder 2"/>
          <p:cNvSpPr>
            <a:spLocks noGrp="1"/>
          </p:cNvSpPr>
          <p:nvPr>
            <p:ph idx="1"/>
          </p:nvPr>
        </p:nvSpPr>
        <p:spPr>
          <a:xfrm>
            <a:off x="457200" y="1295400"/>
            <a:ext cx="8229600" cy="5029200"/>
          </a:xfrm>
        </p:spPr>
        <p:txBody>
          <a:bodyPr>
            <a:normAutofit fontScale="55000" lnSpcReduction="20000"/>
          </a:bodyPr>
          <a:lstStyle/>
          <a:p>
            <a:r>
              <a:rPr lang="en-US" b="1" dirty="0"/>
              <a:t>Vendor.hbm.xml</a:t>
            </a:r>
          </a:p>
          <a:p>
            <a:endParaRPr lang="en-US" dirty="0" smtClean="0"/>
          </a:p>
          <a:p>
            <a:r>
              <a:rPr lang="en-US" dirty="0" smtClean="0"/>
              <a:t>&lt;</a:t>
            </a:r>
            <a:r>
              <a:rPr lang="en-US" dirty="0"/>
              <a:t>hibernate-mapping&gt;</a:t>
            </a:r>
          </a:p>
          <a:p>
            <a:r>
              <a:rPr lang="en-US" dirty="0"/>
              <a:t>&lt;class name="</a:t>
            </a:r>
            <a:r>
              <a:rPr lang="en-US" dirty="0" err="1"/>
              <a:t>str.Vendor</a:t>
            </a:r>
            <a:r>
              <a:rPr lang="en-US" dirty="0"/>
              <a:t>" table="vendor"&gt;</a:t>
            </a:r>
          </a:p>
          <a:p>
            <a:r>
              <a:rPr lang="en-US" dirty="0"/>
              <a:t> </a:t>
            </a:r>
          </a:p>
          <a:p>
            <a:r>
              <a:rPr lang="en-US" dirty="0"/>
              <a:t>&lt;id name="</a:t>
            </a:r>
            <a:r>
              <a:rPr lang="en-US" dirty="0" err="1"/>
              <a:t>vendorId</a:t>
            </a:r>
            <a:r>
              <a:rPr lang="en-US" dirty="0"/>
              <a:t>" column="</a:t>
            </a:r>
            <a:r>
              <a:rPr lang="en-US" dirty="0" err="1"/>
              <a:t>vendid</a:t>
            </a:r>
            <a:r>
              <a:rPr lang="en-US" dirty="0"/>
              <a:t>"  /&gt;</a:t>
            </a:r>
          </a:p>
          <a:p>
            <a:r>
              <a:rPr lang="en-US" dirty="0"/>
              <a:t>&lt;property name="</a:t>
            </a:r>
            <a:r>
              <a:rPr lang="en-US" dirty="0" err="1"/>
              <a:t>vendorName</a:t>
            </a:r>
            <a:r>
              <a:rPr lang="en-US" dirty="0"/>
              <a:t>" column="</a:t>
            </a:r>
            <a:r>
              <a:rPr lang="en-US" dirty="0" err="1"/>
              <a:t>vendname</a:t>
            </a:r>
            <a:r>
              <a:rPr lang="en-US" dirty="0"/>
              <a:t>" length="10"/&gt;</a:t>
            </a:r>
          </a:p>
          <a:p>
            <a:r>
              <a:rPr lang="en-US" dirty="0"/>
              <a:t> </a:t>
            </a:r>
          </a:p>
          <a:p>
            <a:r>
              <a:rPr lang="en-US" dirty="0"/>
              <a:t>&lt;set name="children" cascade="all" </a:t>
            </a:r>
            <a:r>
              <a:rPr lang="en-US" dirty="0" smtClean="0"/>
              <a:t> </a:t>
            </a:r>
            <a:r>
              <a:rPr lang="en-US" dirty="0" smtClean="0">
                <a:solidFill>
                  <a:srgbClr val="FF0000"/>
                </a:solidFill>
              </a:rPr>
              <a:t>inverse</a:t>
            </a:r>
            <a:r>
              <a:rPr lang="en-US" dirty="0">
                <a:solidFill>
                  <a:srgbClr val="FF0000"/>
                </a:solidFill>
              </a:rPr>
              <a:t>="</a:t>
            </a:r>
            <a:r>
              <a:rPr lang="en-US" dirty="0" smtClean="0">
                <a:solidFill>
                  <a:srgbClr val="FF0000"/>
                </a:solidFill>
              </a:rPr>
              <a:t>true“</a:t>
            </a:r>
            <a:r>
              <a:rPr lang="en-US" dirty="0" smtClean="0"/>
              <a:t>&gt;    </a:t>
            </a:r>
            <a:r>
              <a:rPr lang="en-US" dirty="0" smtClean="0">
                <a:solidFill>
                  <a:srgbClr val="FF0000"/>
                </a:solidFill>
              </a:rPr>
              <a:t>// By this tag </a:t>
            </a:r>
            <a:endParaRPr lang="en-US" dirty="0">
              <a:solidFill>
                <a:srgbClr val="FF0000"/>
              </a:solidFill>
            </a:endParaRPr>
          </a:p>
          <a:p>
            <a:r>
              <a:rPr lang="en-US" dirty="0"/>
              <a:t> </a:t>
            </a:r>
          </a:p>
          <a:p>
            <a:r>
              <a:rPr lang="en-US" dirty="0"/>
              <a:t>&lt;key column="</a:t>
            </a:r>
            <a:r>
              <a:rPr lang="en-US" dirty="0" err="1"/>
              <a:t>forevenid</a:t>
            </a:r>
            <a:r>
              <a:rPr lang="en-US" dirty="0"/>
              <a:t>" /&gt;</a:t>
            </a:r>
          </a:p>
          <a:p>
            <a:r>
              <a:rPr lang="en-US" dirty="0"/>
              <a:t>&lt;</a:t>
            </a:r>
            <a:r>
              <a:rPr lang="en-US" dirty="0">
                <a:solidFill>
                  <a:srgbClr val="FF0000"/>
                </a:solidFill>
              </a:rPr>
              <a:t>one-to-many </a:t>
            </a:r>
            <a:r>
              <a:rPr lang="en-US" dirty="0"/>
              <a:t>class="</a:t>
            </a:r>
            <a:r>
              <a:rPr lang="en-US" dirty="0" err="1"/>
              <a:t>str.Customer</a:t>
            </a:r>
            <a:r>
              <a:rPr lang="en-US" dirty="0"/>
              <a:t>" /&gt;</a:t>
            </a:r>
          </a:p>
          <a:p>
            <a:r>
              <a:rPr lang="en-US" dirty="0"/>
              <a:t> </a:t>
            </a:r>
          </a:p>
          <a:p>
            <a:r>
              <a:rPr lang="en-US" dirty="0"/>
              <a:t>&lt;/set&gt;</a:t>
            </a:r>
          </a:p>
          <a:p>
            <a:r>
              <a:rPr lang="en-US" dirty="0"/>
              <a:t> </a:t>
            </a:r>
          </a:p>
          <a:p>
            <a:r>
              <a:rPr lang="en-US" dirty="0"/>
              <a:t>&lt;/class&gt;</a:t>
            </a:r>
          </a:p>
          <a:p>
            <a:r>
              <a:rPr lang="en-US" dirty="0"/>
              <a:t>&lt;/hibernate-mapping&gt;</a:t>
            </a:r>
          </a:p>
          <a:p>
            <a:endParaRPr lang="en-US" dirty="0"/>
          </a:p>
        </p:txBody>
      </p:sp>
    </p:spTree>
    <p:extLst>
      <p:ext uri="{BB962C8B-B14F-4D97-AF65-F5344CB8AC3E}">
        <p14:creationId xmlns:p14="http://schemas.microsoft.com/office/powerpoint/2010/main" xmlns="" val="419637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143"/>
            <a:ext cx="8229600" cy="1143000"/>
          </a:xfrm>
        </p:spPr>
        <p:txBody>
          <a:bodyPr/>
          <a:lstStyle/>
          <a:p>
            <a:r>
              <a:rPr lang="en-US" b="1" dirty="0" smtClean="0"/>
              <a:t>One To Many Bidirectional</a:t>
            </a:r>
            <a:endParaRPr lang="en-US" dirty="0"/>
          </a:p>
        </p:txBody>
      </p:sp>
      <p:sp>
        <p:nvSpPr>
          <p:cNvPr id="3" name="Content Placeholder 2"/>
          <p:cNvSpPr>
            <a:spLocks noGrp="1"/>
          </p:cNvSpPr>
          <p:nvPr>
            <p:ph idx="1"/>
          </p:nvPr>
        </p:nvSpPr>
        <p:spPr>
          <a:xfrm>
            <a:off x="457200" y="1295400"/>
            <a:ext cx="8229600" cy="4953000"/>
          </a:xfrm>
        </p:spPr>
        <p:txBody>
          <a:bodyPr>
            <a:normAutofit fontScale="70000" lnSpcReduction="20000"/>
          </a:bodyPr>
          <a:lstStyle/>
          <a:p>
            <a:r>
              <a:rPr lang="en-US" b="1" dirty="0"/>
              <a:t>Customer.hbm.xml</a:t>
            </a:r>
          </a:p>
          <a:p>
            <a:r>
              <a:rPr lang="en-US" dirty="0"/>
              <a:t>&lt;hibernate-mapping&gt;</a:t>
            </a:r>
          </a:p>
          <a:p>
            <a:r>
              <a:rPr lang="en-US" dirty="0"/>
              <a:t>&lt;class name="</a:t>
            </a:r>
            <a:r>
              <a:rPr lang="en-US" dirty="0" err="1"/>
              <a:t>str.Customer</a:t>
            </a:r>
            <a:r>
              <a:rPr lang="en-US" dirty="0"/>
              <a:t>" table="customer"&gt;</a:t>
            </a:r>
          </a:p>
          <a:p>
            <a:r>
              <a:rPr lang="en-US" dirty="0"/>
              <a:t> </a:t>
            </a:r>
          </a:p>
          <a:p>
            <a:r>
              <a:rPr lang="en-US" dirty="0"/>
              <a:t>&lt;id name="</a:t>
            </a:r>
            <a:r>
              <a:rPr lang="en-US" dirty="0" err="1"/>
              <a:t>customerId</a:t>
            </a:r>
            <a:r>
              <a:rPr lang="en-US" dirty="0"/>
              <a:t>" column="</a:t>
            </a:r>
            <a:r>
              <a:rPr lang="en-US" dirty="0" err="1"/>
              <a:t>custid</a:t>
            </a:r>
            <a:r>
              <a:rPr lang="en-US" dirty="0"/>
              <a:t>"  /&gt;</a:t>
            </a:r>
          </a:p>
          <a:p>
            <a:r>
              <a:rPr lang="en-US" dirty="0"/>
              <a:t>&lt;property name="</a:t>
            </a:r>
            <a:r>
              <a:rPr lang="en-US" dirty="0" err="1"/>
              <a:t>customerName</a:t>
            </a:r>
            <a:r>
              <a:rPr lang="en-US" dirty="0"/>
              <a:t>" column="</a:t>
            </a:r>
            <a:r>
              <a:rPr lang="en-US" dirty="0" err="1"/>
              <a:t>custname</a:t>
            </a:r>
            <a:r>
              <a:rPr lang="en-US" dirty="0"/>
              <a:t>" length="10"/&gt;</a:t>
            </a:r>
          </a:p>
          <a:p>
            <a:r>
              <a:rPr lang="en-US" dirty="0"/>
              <a:t>&lt;property name="</a:t>
            </a:r>
            <a:r>
              <a:rPr lang="en-US" dirty="0" err="1"/>
              <a:t>forevenId</a:t>
            </a:r>
            <a:r>
              <a:rPr lang="en-US" dirty="0"/>
              <a:t>" column="</a:t>
            </a:r>
            <a:r>
              <a:rPr lang="en-US" dirty="0" err="1"/>
              <a:t>forevenid</a:t>
            </a:r>
            <a:r>
              <a:rPr lang="en-US" dirty="0"/>
              <a:t>"  insert="false" /&gt;</a:t>
            </a:r>
          </a:p>
          <a:p>
            <a:r>
              <a:rPr lang="en-US" dirty="0"/>
              <a:t> </a:t>
            </a:r>
          </a:p>
          <a:p>
            <a:r>
              <a:rPr lang="en-US" dirty="0"/>
              <a:t>&lt;</a:t>
            </a:r>
            <a:r>
              <a:rPr lang="en-US" dirty="0">
                <a:solidFill>
                  <a:srgbClr val="FF0000"/>
                </a:solidFill>
              </a:rPr>
              <a:t>many-to-one</a:t>
            </a:r>
            <a:r>
              <a:rPr lang="en-US" dirty="0"/>
              <a:t> name="</a:t>
            </a:r>
            <a:r>
              <a:rPr lang="en-US" dirty="0" err="1"/>
              <a:t>parentObjets</a:t>
            </a:r>
            <a:r>
              <a:rPr lang="en-US" dirty="0"/>
              <a:t>" column="</a:t>
            </a:r>
            <a:r>
              <a:rPr lang="en-US" dirty="0" err="1"/>
              <a:t>PrentsIds</a:t>
            </a:r>
            <a:r>
              <a:rPr lang="en-US" dirty="0"/>
              <a:t>" cascade="all"/&gt;</a:t>
            </a:r>
          </a:p>
          <a:p>
            <a:r>
              <a:rPr lang="en-US" dirty="0"/>
              <a:t> </a:t>
            </a:r>
          </a:p>
          <a:p>
            <a:r>
              <a:rPr lang="en-US" dirty="0"/>
              <a:t>&lt;/class&gt;</a:t>
            </a:r>
          </a:p>
          <a:p>
            <a:r>
              <a:rPr lang="en-US" dirty="0"/>
              <a:t>&lt;/hibernate-mapping&gt;</a:t>
            </a:r>
          </a:p>
          <a:p>
            <a:endParaRPr lang="en-US" dirty="0"/>
          </a:p>
        </p:txBody>
      </p:sp>
    </p:spTree>
    <p:extLst>
      <p:ext uri="{BB962C8B-B14F-4D97-AF65-F5344CB8AC3E}">
        <p14:creationId xmlns:p14="http://schemas.microsoft.com/office/powerpoint/2010/main" xmlns="" val="163450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 To Many Bidirectional</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a:t>OurLogic.java</a:t>
            </a:r>
          </a:p>
          <a:p>
            <a:endParaRPr lang="en-US" sz="5600" dirty="0" smtClean="0"/>
          </a:p>
          <a:p>
            <a:r>
              <a:rPr lang="en-US" sz="5600" dirty="0"/>
              <a:t> Vendor v =new Vendor();</a:t>
            </a:r>
          </a:p>
          <a:p>
            <a:r>
              <a:rPr lang="en-US" sz="5600" dirty="0"/>
              <a:t> </a:t>
            </a:r>
          </a:p>
          <a:p>
            <a:r>
              <a:rPr lang="en-US" sz="5600" dirty="0"/>
              <a:t>                    </a:t>
            </a:r>
            <a:r>
              <a:rPr lang="en-US" sz="5600" dirty="0" err="1"/>
              <a:t>v.setVendorId</a:t>
            </a:r>
            <a:r>
              <a:rPr lang="en-US" sz="5600" dirty="0"/>
              <a:t>(101);</a:t>
            </a:r>
          </a:p>
          <a:p>
            <a:r>
              <a:rPr lang="en-US" sz="5600" dirty="0"/>
              <a:t>                    </a:t>
            </a:r>
            <a:r>
              <a:rPr lang="en-US" sz="5600" dirty="0" err="1"/>
              <a:t>v.setVendorName</a:t>
            </a:r>
            <a:r>
              <a:rPr lang="en-US" sz="5600" dirty="0"/>
              <a:t>("java4s");</a:t>
            </a:r>
          </a:p>
          <a:p>
            <a:r>
              <a:rPr lang="en-US" sz="5600" dirty="0"/>
              <a:t> </a:t>
            </a:r>
          </a:p>
          <a:p>
            <a:r>
              <a:rPr lang="en-US" sz="5600" dirty="0"/>
              <a:t>         Customer c1=new Customer();</a:t>
            </a:r>
          </a:p>
          <a:p>
            <a:r>
              <a:rPr lang="en-US" sz="5600" dirty="0"/>
              <a:t> </a:t>
            </a:r>
          </a:p>
          <a:p>
            <a:r>
              <a:rPr lang="en-US" sz="5600" dirty="0"/>
              <a:t>                     c1.setCustomerId(504);</a:t>
            </a:r>
          </a:p>
          <a:p>
            <a:r>
              <a:rPr lang="en-US" sz="5600" dirty="0"/>
              <a:t>                     c1.setCustomerName("customer4");</a:t>
            </a:r>
          </a:p>
          <a:p>
            <a:r>
              <a:rPr lang="en-US" sz="5600" dirty="0"/>
              <a:t> </a:t>
            </a:r>
          </a:p>
          <a:p>
            <a:r>
              <a:rPr lang="en-US" sz="5600" dirty="0"/>
              <a:t>         Customer c2=new Customer();</a:t>
            </a:r>
          </a:p>
          <a:p>
            <a:r>
              <a:rPr lang="en-US" sz="5600" dirty="0"/>
              <a:t> </a:t>
            </a:r>
          </a:p>
          <a:p>
            <a:r>
              <a:rPr lang="en-US" sz="5600" dirty="0"/>
              <a:t>                     c2.setCustomerId(505);</a:t>
            </a:r>
          </a:p>
          <a:p>
            <a:r>
              <a:rPr lang="en-US" sz="5600" dirty="0"/>
              <a:t>                     c2.setCustomerName("customer5");           </a:t>
            </a:r>
          </a:p>
          <a:p>
            <a:r>
              <a:rPr lang="en-US" sz="5600" dirty="0"/>
              <a:t> </a:t>
            </a:r>
          </a:p>
          <a:p>
            <a:r>
              <a:rPr lang="en-US" sz="5600" dirty="0"/>
              <a:t>         Customer c3=new Customer();</a:t>
            </a:r>
          </a:p>
          <a:p>
            <a:r>
              <a:rPr lang="en-US" sz="5600" dirty="0"/>
              <a:t> </a:t>
            </a:r>
          </a:p>
          <a:p>
            <a:r>
              <a:rPr lang="en-US" sz="5600" dirty="0"/>
              <a:t>                     c3.setCustomerId(506);</a:t>
            </a:r>
          </a:p>
          <a:p>
            <a:r>
              <a:rPr lang="en-US" sz="5600" dirty="0"/>
              <a:t>                     c3.setCustomerName("customer6");</a:t>
            </a:r>
            <a:endParaRPr lang="en-US" dirty="0"/>
          </a:p>
          <a:p>
            <a:r>
              <a:rPr lang="en-US" dirty="0"/>
              <a:t> </a:t>
            </a:r>
          </a:p>
          <a:p>
            <a:r>
              <a:rPr lang="en-US" dirty="0"/>
              <a:t>     </a:t>
            </a:r>
          </a:p>
        </p:txBody>
      </p:sp>
    </p:spTree>
    <p:extLst>
      <p:ext uri="{BB962C8B-B14F-4D97-AF65-F5344CB8AC3E}">
        <p14:creationId xmlns:p14="http://schemas.microsoft.com/office/powerpoint/2010/main" xmlns="" val="322543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 To Many Bidirectional</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      </a:t>
            </a:r>
            <a:r>
              <a:rPr lang="en-US" dirty="0" smtClean="0">
                <a:solidFill>
                  <a:srgbClr val="FF0000"/>
                </a:solidFill>
              </a:rPr>
              <a:t>// one-to-many</a:t>
            </a:r>
          </a:p>
          <a:p>
            <a:r>
              <a:rPr lang="en-US" dirty="0" smtClean="0"/>
              <a:t>           Set s=new </a:t>
            </a:r>
            <a:r>
              <a:rPr lang="en-US" dirty="0" err="1" smtClean="0"/>
              <a:t>HashSet</a:t>
            </a:r>
            <a:r>
              <a:rPr lang="en-US" dirty="0" smtClean="0"/>
              <a:t>();</a:t>
            </a:r>
          </a:p>
          <a:p>
            <a:r>
              <a:rPr lang="en-US" dirty="0" smtClean="0"/>
              <a:t> </a:t>
            </a:r>
          </a:p>
          <a:p>
            <a:r>
              <a:rPr lang="en-US" dirty="0" smtClean="0"/>
              <a:t>                        </a:t>
            </a:r>
            <a:r>
              <a:rPr lang="en-US" dirty="0" err="1" smtClean="0"/>
              <a:t>s.add</a:t>
            </a:r>
            <a:r>
              <a:rPr lang="en-US" dirty="0" smtClean="0"/>
              <a:t>(c1);</a:t>
            </a:r>
          </a:p>
          <a:p>
            <a:r>
              <a:rPr lang="en-US" dirty="0" smtClean="0"/>
              <a:t>                        </a:t>
            </a:r>
            <a:r>
              <a:rPr lang="en-US" dirty="0" err="1" smtClean="0"/>
              <a:t>s.add</a:t>
            </a:r>
            <a:r>
              <a:rPr lang="en-US" dirty="0" smtClean="0"/>
              <a:t>(c2);</a:t>
            </a:r>
          </a:p>
          <a:p>
            <a:r>
              <a:rPr lang="en-US" dirty="0" smtClean="0"/>
              <a:t>                        </a:t>
            </a:r>
            <a:r>
              <a:rPr lang="en-US" dirty="0" err="1" smtClean="0"/>
              <a:t>s.add</a:t>
            </a:r>
            <a:r>
              <a:rPr lang="en-US" dirty="0" smtClean="0"/>
              <a:t>(c3);              </a:t>
            </a:r>
          </a:p>
          <a:p>
            <a:r>
              <a:rPr lang="en-US" dirty="0" smtClean="0"/>
              <a:t> </a:t>
            </a:r>
          </a:p>
          <a:p>
            <a:r>
              <a:rPr lang="en-US" dirty="0" smtClean="0"/>
              <a:t>                      </a:t>
            </a:r>
            <a:r>
              <a:rPr lang="en-US" dirty="0" err="1" smtClean="0"/>
              <a:t>v.setChildren</a:t>
            </a:r>
            <a:r>
              <a:rPr lang="en-US" dirty="0" smtClean="0"/>
              <a:t>(s);</a:t>
            </a:r>
          </a:p>
          <a:p>
            <a:r>
              <a:rPr lang="en-US" dirty="0" smtClean="0"/>
              <a:t> </a:t>
            </a:r>
          </a:p>
          <a:p>
            <a:r>
              <a:rPr lang="en-US" dirty="0" smtClean="0"/>
              <a:t>         </a:t>
            </a:r>
            <a:r>
              <a:rPr lang="en-US" dirty="0" smtClean="0">
                <a:solidFill>
                  <a:srgbClr val="FF0000"/>
                </a:solidFill>
              </a:rPr>
              <a:t>  // many-to-one</a:t>
            </a:r>
            <a:r>
              <a:rPr lang="en-US" dirty="0" smtClean="0"/>
              <a:t>          </a:t>
            </a:r>
          </a:p>
          <a:p>
            <a:r>
              <a:rPr lang="en-US" dirty="0" smtClean="0"/>
              <a:t> </a:t>
            </a:r>
          </a:p>
          <a:p>
            <a:r>
              <a:rPr lang="en-US" dirty="0" smtClean="0"/>
              <a:t>             c1.setParentObjets(v);</a:t>
            </a:r>
          </a:p>
          <a:p>
            <a:r>
              <a:rPr lang="en-US" dirty="0" smtClean="0"/>
              <a:t>             c2.setParentObjets(v);</a:t>
            </a:r>
          </a:p>
          <a:p>
            <a:r>
              <a:rPr lang="en-US" dirty="0" smtClean="0"/>
              <a:t>             c3.setParentObjets(v);</a:t>
            </a:r>
          </a:p>
          <a:p>
            <a:r>
              <a:rPr lang="en-US" dirty="0" smtClean="0"/>
              <a:t> </a:t>
            </a:r>
          </a:p>
          <a:p>
            <a:r>
              <a:rPr lang="en-US" dirty="0" smtClean="0"/>
              <a:t>            Transaction </a:t>
            </a:r>
            <a:r>
              <a:rPr lang="en-US" dirty="0" err="1" smtClean="0"/>
              <a:t>tx</a:t>
            </a:r>
            <a:r>
              <a:rPr lang="en-US" dirty="0" smtClean="0"/>
              <a:t> = </a:t>
            </a:r>
            <a:r>
              <a:rPr lang="en-US" dirty="0" err="1" smtClean="0"/>
              <a:t>session.beginTransaction</a:t>
            </a:r>
            <a:r>
              <a:rPr lang="en-US" dirty="0" smtClean="0"/>
              <a:t>();</a:t>
            </a:r>
          </a:p>
          <a:p>
            <a:r>
              <a:rPr lang="en-US" dirty="0" smtClean="0"/>
              <a:t> </a:t>
            </a:r>
          </a:p>
          <a:p>
            <a:r>
              <a:rPr lang="en-US" dirty="0" smtClean="0"/>
              <a:t>                                      </a:t>
            </a:r>
            <a:r>
              <a:rPr lang="en-US" dirty="0" err="1" smtClean="0"/>
              <a:t>session.save</a:t>
            </a:r>
            <a:r>
              <a:rPr lang="en-US" dirty="0" smtClean="0"/>
              <a:t>(c1);</a:t>
            </a:r>
          </a:p>
          <a:p>
            <a:r>
              <a:rPr lang="en-US" dirty="0" smtClean="0"/>
              <a:t>                              //</a:t>
            </a:r>
            <a:r>
              <a:rPr lang="en-US" dirty="0" err="1" smtClean="0"/>
              <a:t>session.save</a:t>
            </a:r>
            <a:r>
              <a:rPr lang="en-US" dirty="0" smtClean="0"/>
              <a:t>(v);</a:t>
            </a:r>
          </a:p>
          <a:p>
            <a:r>
              <a:rPr lang="en-US" dirty="0" smtClean="0"/>
              <a:t> </a:t>
            </a:r>
          </a:p>
          <a:p>
            <a:r>
              <a:rPr lang="en-US" dirty="0" smtClean="0"/>
              <a:t>            </a:t>
            </a:r>
            <a:r>
              <a:rPr lang="en-US" dirty="0" err="1" smtClean="0"/>
              <a:t>tx.commit</a:t>
            </a:r>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313"/>
            <a:ext cx="8229600" cy="944562"/>
          </a:xfrm>
        </p:spPr>
        <p:txBody>
          <a:bodyPr>
            <a:normAutofit fontScale="90000"/>
          </a:bodyPr>
          <a:lstStyle/>
          <a:p>
            <a:r>
              <a:rPr lang="en-US" b="1" dirty="0"/>
              <a:t>Hibernate Many to Many Mapping </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smtClean="0"/>
              <a:t>There </a:t>
            </a:r>
            <a:r>
              <a:rPr lang="en-US" dirty="0"/>
              <a:t>is no question of unidirectional, only Bi-Directional.</a:t>
            </a:r>
          </a:p>
          <a:p>
            <a:r>
              <a:rPr lang="en-US" dirty="0"/>
              <a:t>Applying many to many relationship between two </a:t>
            </a:r>
            <a:r>
              <a:rPr lang="en-US" dirty="0" err="1"/>
              <a:t>pojo</a:t>
            </a:r>
            <a:r>
              <a:rPr lang="en-US" dirty="0"/>
              <a:t> class objects is nothing but applying </a:t>
            </a:r>
            <a:r>
              <a:rPr lang="en-US" dirty="0">
                <a:solidFill>
                  <a:srgbClr val="FF0000"/>
                </a:solidFill>
              </a:rPr>
              <a:t>one to many relationship on both sides</a:t>
            </a:r>
            <a:r>
              <a:rPr lang="en-US" dirty="0"/>
              <a:t>, which tends to Bi-Directional i mean many to many.</a:t>
            </a:r>
          </a:p>
          <a:p>
            <a:endParaRPr lang="en-US" b="1" dirty="0" smtClean="0"/>
          </a:p>
          <a:p>
            <a:r>
              <a:rPr lang="en-US" b="1" dirty="0" smtClean="0"/>
              <a:t>Example</a:t>
            </a:r>
            <a:r>
              <a:rPr lang="en-US" b="1" dirty="0"/>
              <a:t>:</a:t>
            </a:r>
            <a:endParaRPr lang="en-US" dirty="0"/>
          </a:p>
          <a:p>
            <a:r>
              <a:rPr lang="en-US" dirty="0"/>
              <a:t>Let us see this, if we apply many to many association between two </a:t>
            </a:r>
            <a:r>
              <a:rPr lang="en-US" dirty="0" err="1"/>
              <a:t>pojo</a:t>
            </a:r>
            <a:r>
              <a:rPr lang="en-US" dirty="0"/>
              <a:t> class objects student and course, provided the relationship is one student may joined in multiple courses and one course contains lot of students (joined by multiple students)</a:t>
            </a:r>
          </a:p>
          <a:p>
            <a:r>
              <a:rPr lang="en-US" b="1" dirty="0"/>
              <a:t>Remember</a:t>
            </a:r>
            <a:r>
              <a:rPr lang="en-US" dirty="0"/>
              <a:t>, when ever we are applying many to many relationship between two </a:t>
            </a:r>
            <a:r>
              <a:rPr lang="en-US" dirty="0" err="1"/>
              <a:t>pojo</a:t>
            </a:r>
            <a:r>
              <a:rPr lang="en-US" dirty="0"/>
              <a:t> class objects, on both sides  we need a collection property [As we are applying one to many from both the sides]</a:t>
            </a:r>
          </a:p>
          <a:p>
            <a:r>
              <a:rPr lang="en-US" b="1" dirty="0"/>
              <a:t>Note Points:</a:t>
            </a:r>
          </a:p>
          <a:p>
            <a:r>
              <a:rPr lang="en-US" dirty="0">
                <a:solidFill>
                  <a:srgbClr val="FF0000"/>
                </a:solidFill>
              </a:rPr>
              <a:t>While applying many to many relationship between </a:t>
            </a:r>
            <a:r>
              <a:rPr lang="en-US" dirty="0" err="1">
                <a:solidFill>
                  <a:srgbClr val="FF0000"/>
                </a:solidFill>
              </a:rPr>
              <a:t>pojo</a:t>
            </a:r>
            <a:r>
              <a:rPr lang="en-US" dirty="0">
                <a:solidFill>
                  <a:srgbClr val="FF0000"/>
                </a:solidFill>
              </a:rPr>
              <a:t> classes,  a mediator table is mandatory in the database, to store primary key as foreign key both sides, we call this table as Join table</a:t>
            </a:r>
          </a:p>
          <a:p>
            <a:r>
              <a:rPr lang="en-US" dirty="0">
                <a:solidFill>
                  <a:srgbClr val="FF0000"/>
                </a:solidFill>
              </a:rPr>
              <a:t>In many to many relationship join table contain foreign keys only</a:t>
            </a:r>
          </a:p>
          <a:p>
            <a:endParaRPr lang="en-US" dirty="0"/>
          </a:p>
        </p:txBody>
      </p:sp>
    </p:spTree>
    <p:extLst>
      <p:ext uri="{BB962C8B-B14F-4D97-AF65-F5344CB8AC3E}">
        <p14:creationId xmlns:p14="http://schemas.microsoft.com/office/powerpoint/2010/main" xmlns="" val="2400623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777</Words>
  <Application>Microsoft Office PowerPoint</Application>
  <PresentationFormat>On-screen Show (4:3)</PresentationFormat>
  <Paragraphs>336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One To Many Bidirectional Mapping  </vt:lpstr>
      <vt:lpstr>One To Many Bidirectional</vt:lpstr>
      <vt:lpstr>One To Many Bidirectional</vt:lpstr>
      <vt:lpstr>One To Many Bidirectional</vt:lpstr>
      <vt:lpstr>One To Many Bidirectional</vt:lpstr>
      <vt:lpstr>One To Many Bidirectional</vt:lpstr>
      <vt:lpstr>One To Many Bidirectional</vt:lpstr>
      <vt:lpstr>One To Many Bidirectional</vt:lpstr>
      <vt:lpstr>Hibernate Many to Many Mapping  </vt:lpstr>
      <vt:lpstr>Many to Many Mapping</vt:lpstr>
      <vt:lpstr>Many to Many Mapping</vt:lpstr>
      <vt:lpstr>Many to Many Mapping</vt:lpstr>
      <vt:lpstr>Many to Many Mapping</vt:lpstr>
      <vt:lpstr>Many to Many Mapping</vt:lpstr>
      <vt:lpstr>Many to Many Mapping</vt:lpstr>
      <vt:lpstr>Hibernate One to One Mapping</vt:lpstr>
      <vt:lpstr>One to One Mapping</vt:lpstr>
      <vt:lpstr>One to One Mapping</vt:lpstr>
      <vt:lpstr>One to One Mapping</vt:lpstr>
      <vt:lpstr>One to One Mapping</vt:lpstr>
      <vt:lpstr>One to One Mapping</vt:lpstr>
      <vt:lpstr>One to One Mapping</vt:lpstr>
      <vt:lpstr>One to One Mapping</vt:lpstr>
      <vt:lpstr>Cascade Options – Cascade Attribute In Hibernate </vt:lpstr>
      <vt:lpstr>Cascade Options – Cascade Attribute In Hibernate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To Many Bidirectional Mapping  </dc:title>
  <dc:creator>Ajay Jirati</dc:creator>
  <cp:lastModifiedBy>Ajay</cp:lastModifiedBy>
  <cp:revision>148</cp:revision>
  <dcterms:created xsi:type="dcterms:W3CDTF">2006-08-16T00:00:00Z</dcterms:created>
  <dcterms:modified xsi:type="dcterms:W3CDTF">2013-01-30T16:57:39Z</dcterms:modified>
</cp:coreProperties>
</file>