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9"/>
  </p:notesMasterIdLst>
  <p:sldIdLst>
    <p:sldId id="256" r:id="rId2"/>
    <p:sldId id="287" r:id="rId3"/>
    <p:sldId id="259" r:id="rId4"/>
    <p:sldId id="261" r:id="rId5"/>
    <p:sldId id="257" r:id="rId6"/>
    <p:sldId id="263" r:id="rId7"/>
    <p:sldId id="264" r:id="rId8"/>
    <p:sldId id="273" r:id="rId9"/>
    <p:sldId id="266" r:id="rId10"/>
    <p:sldId id="267" r:id="rId11"/>
    <p:sldId id="285"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F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21E5C-C3A8-46FC-AE89-45B768B28578}" type="datetimeFigureOut">
              <a:rPr lang="en-IN" smtClean="0"/>
              <a:t>24-02-2022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65C5A-0046-4485-9FF5-B7F170EA7FA3}" type="slidenum">
              <a:rPr lang="en-IN" smtClean="0"/>
              <a:t>‹#›</a:t>
            </a:fld>
            <a:endParaRPr lang="en-IN"/>
          </a:p>
        </p:txBody>
      </p:sp>
    </p:spTree>
    <p:extLst>
      <p:ext uri="{BB962C8B-B14F-4D97-AF65-F5344CB8AC3E}">
        <p14:creationId xmlns:p14="http://schemas.microsoft.com/office/powerpoint/2010/main" val="44495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7a9767bd8_1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87a9767bd8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258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AF5-8DAF-4527-9651-0B74891DA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F73811-21D3-4943-89C0-8A25C4798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B2327B-5A5D-4C27-8A98-1C1EBC51B350}"/>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5" name="Footer Placeholder 4">
            <a:extLst>
              <a:ext uri="{FF2B5EF4-FFF2-40B4-BE49-F238E27FC236}">
                <a16:creationId xmlns:a16="http://schemas.microsoft.com/office/drawing/2014/main" id="{9653D322-A1FE-46CC-BB6A-6E2012C5B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D8481-B0C2-4A1C-A860-017F1732651C}"/>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176709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BD2A-3C46-482C-A1AD-D8F2A7456C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5D2E34-BFE2-4024-8E7F-D3CB25253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A9FE9-3684-4955-8291-334E7D8CFD0B}"/>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5" name="Footer Placeholder 4">
            <a:extLst>
              <a:ext uri="{FF2B5EF4-FFF2-40B4-BE49-F238E27FC236}">
                <a16:creationId xmlns:a16="http://schemas.microsoft.com/office/drawing/2014/main" id="{0ED7352E-7D2E-4631-A36A-8C54DD861C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2AEC0-F418-4401-8100-5F4E09F31342}"/>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637592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3090E9-B96F-44E5-B0AB-A604BD2B46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E114A4-0791-47C2-8E2A-E20CDBD46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8BBAC8-314A-4E3E-96F2-523279DC3F03}"/>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5" name="Footer Placeholder 4">
            <a:extLst>
              <a:ext uri="{FF2B5EF4-FFF2-40B4-BE49-F238E27FC236}">
                <a16:creationId xmlns:a16="http://schemas.microsoft.com/office/drawing/2014/main" id="{DD7EB4C6-561A-469B-8864-45ADEE103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9B875-A303-4712-A6CF-46138262545D}"/>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48165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85EC-21F4-413C-883F-77779B2A5A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8439C3-AB81-4FE8-8C45-C23BDCA0D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B99B5-034E-464F-A9D6-9C7FCAD42F4F}"/>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5" name="Footer Placeholder 4">
            <a:extLst>
              <a:ext uri="{FF2B5EF4-FFF2-40B4-BE49-F238E27FC236}">
                <a16:creationId xmlns:a16="http://schemas.microsoft.com/office/drawing/2014/main" id="{87B4C8A4-CBD6-4F5D-83BD-209E66BF4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D545D-33B2-4090-B390-CEE1134B444F}"/>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378977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60D2-3046-4549-B34C-6E30FED21D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E02B88-D5C1-4277-9EB0-0AA1E906D8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4E862-261F-4CEB-861B-DDFA6D5FAA55}"/>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5" name="Footer Placeholder 4">
            <a:extLst>
              <a:ext uri="{FF2B5EF4-FFF2-40B4-BE49-F238E27FC236}">
                <a16:creationId xmlns:a16="http://schemas.microsoft.com/office/drawing/2014/main" id="{9A3CEADE-0297-437E-93B6-DB6CFB729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962FE-41C6-4957-B00C-1D8E4E92C7E4}"/>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211784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E511-721C-4F00-8117-BDD69E82E8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883BC-C741-44FF-8FE3-8FEF493627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A7D86A-A1A2-45FD-B54F-CF8BA0313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472ACA-AEDD-4EFC-B354-CF1B1DFD6392}"/>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6" name="Footer Placeholder 5">
            <a:extLst>
              <a:ext uri="{FF2B5EF4-FFF2-40B4-BE49-F238E27FC236}">
                <a16:creationId xmlns:a16="http://schemas.microsoft.com/office/drawing/2014/main" id="{07D3BE5D-72F2-4BB5-84DD-A2070CAFA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FC8299-78D0-4214-9A6E-F06EA6859C60}"/>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17168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CB59-337A-411B-B843-B155750099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8B4196-0096-467F-A1C8-57B2696A5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76B50-0C49-4D39-9A93-2C9FD54B6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BCDA61-FDC0-4F68-9995-3BA808775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3C60BF-5E98-4C59-B839-7ECFA07B0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80658E-C1E8-4403-AC88-51D5A657ECE6}"/>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8" name="Footer Placeholder 7">
            <a:extLst>
              <a:ext uri="{FF2B5EF4-FFF2-40B4-BE49-F238E27FC236}">
                <a16:creationId xmlns:a16="http://schemas.microsoft.com/office/drawing/2014/main" id="{BB471F6E-B951-4107-AE9D-0F845D1891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27CE5B-1E29-42A9-BC22-6AC3D5488110}"/>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260880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CE9F-241F-4019-BCB2-53FFF8139D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C91D07-933B-46F4-990D-100D66016CEE}"/>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4" name="Footer Placeholder 3">
            <a:extLst>
              <a:ext uri="{FF2B5EF4-FFF2-40B4-BE49-F238E27FC236}">
                <a16:creationId xmlns:a16="http://schemas.microsoft.com/office/drawing/2014/main" id="{41038A89-0229-4DB9-96AF-D902E1658B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69C2BE-5EED-4356-BD7D-327818FD7E64}"/>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395894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13166-688B-4E08-B3DF-4B098BA42088}"/>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3" name="Footer Placeholder 2">
            <a:extLst>
              <a:ext uri="{FF2B5EF4-FFF2-40B4-BE49-F238E27FC236}">
                <a16:creationId xmlns:a16="http://schemas.microsoft.com/office/drawing/2014/main" id="{0B6C1E6F-FB43-4805-9B9B-3F92677A13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A667DE-DDFE-4097-8E78-22F7F3432708}"/>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2326493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99BE-AAD7-4710-BF03-9C3D63992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34A433-080A-4A6F-911D-3F34E3ED8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A4F331-6B21-40BD-8E40-68F30288A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86932-A625-4160-9B8B-32D6FDF7778B}"/>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6" name="Footer Placeholder 5">
            <a:extLst>
              <a:ext uri="{FF2B5EF4-FFF2-40B4-BE49-F238E27FC236}">
                <a16:creationId xmlns:a16="http://schemas.microsoft.com/office/drawing/2014/main" id="{7177A70D-B1C7-4931-875C-CB120C4AF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4FEE5-598D-4CA1-9C13-21593B904925}"/>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346200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8555-1525-4820-8F8F-E078D2170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51513B-C0FE-44ED-9E75-1838E9160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E79C89-5167-4B88-8B5A-54715B81E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0F4D5-6DD2-4938-BF79-7E1C954BB876}"/>
              </a:ext>
            </a:extLst>
          </p:cNvPr>
          <p:cNvSpPr>
            <a:spLocks noGrp="1"/>
          </p:cNvSpPr>
          <p:nvPr>
            <p:ph type="dt" sz="half" idx="10"/>
          </p:nvPr>
        </p:nvSpPr>
        <p:spPr/>
        <p:txBody>
          <a:bodyPr/>
          <a:lstStyle/>
          <a:p>
            <a:fld id="{AD58BD47-BAE1-4E43-92B7-DAC7D6F02B18}" type="datetimeFigureOut">
              <a:rPr lang="en-IN" smtClean="0"/>
              <a:t>24-02-2022</a:t>
            </a:fld>
            <a:endParaRPr lang="en-IN"/>
          </a:p>
        </p:txBody>
      </p:sp>
      <p:sp>
        <p:nvSpPr>
          <p:cNvPr id="6" name="Footer Placeholder 5">
            <a:extLst>
              <a:ext uri="{FF2B5EF4-FFF2-40B4-BE49-F238E27FC236}">
                <a16:creationId xmlns:a16="http://schemas.microsoft.com/office/drawing/2014/main" id="{7F2AF4C1-1B89-4A8F-862C-6AB0575248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C4F765-5979-4473-B2AD-4CCEAC9573B0}"/>
              </a:ext>
            </a:extLst>
          </p:cNvPr>
          <p:cNvSpPr>
            <a:spLocks noGrp="1"/>
          </p:cNvSpPr>
          <p:nvPr>
            <p:ph type="sldNum" sz="quarter" idx="12"/>
          </p:nvPr>
        </p:nvSpPr>
        <p:spPr/>
        <p:txBody>
          <a:bodyPr/>
          <a:lstStyle/>
          <a:p>
            <a:fld id="{936DF11C-BA68-4320-B23D-9D18B2674212}" type="slidenum">
              <a:rPr lang="en-IN" smtClean="0"/>
              <a:t>‹#›</a:t>
            </a:fld>
            <a:endParaRPr lang="en-IN"/>
          </a:p>
        </p:txBody>
      </p:sp>
    </p:spTree>
    <p:extLst>
      <p:ext uri="{BB962C8B-B14F-4D97-AF65-F5344CB8AC3E}">
        <p14:creationId xmlns:p14="http://schemas.microsoft.com/office/powerpoint/2010/main" val="300025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94862-C756-4490-81F0-A88CA1ED7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44928E-B69B-461D-8514-8B5FB302C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783635-9A8C-4066-A765-3A8E22C34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8BD47-BAE1-4E43-92B7-DAC7D6F02B18}" type="datetimeFigureOut">
              <a:rPr lang="en-IN" smtClean="0"/>
              <a:t>24-02-2022</a:t>
            </a:fld>
            <a:endParaRPr lang="en-IN"/>
          </a:p>
        </p:txBody>
      </p:sp>
      <p:sp>
        <p:nvSpPr>
          <p:cNvPr id="5" name="Footer Placeholder 4">
            <a:extLst>
              <a:ext uri="{FF2B5EF4-FFF2-40B4-BE49-F238E27FC236}">
                <a16:creationId xmlns:a16="http://schemas.microsoft.com/office/drawing/2014/main" id="{AC1D90AC-4A99-4D72-90BB-621F83440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B42573-6C18-40F3-B0CF-041100D27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DF11C-BA68-4320-B23D-9D18B2674212}" type="slidenum">
              <a:rPr lang="en-IN" smtClean="0"/>
              <a:t>‹#›</a:t>
            </a:fld>
            <a:endParaRPr lang="en-IN"/>
          </a:p>
        </p:txBody>
      </p:sp>
    </p:spTree>
    <p:extLst>
      <p:ext uri="{BB962C8B-B14F-4D97-AF65-F5344CB8AC3E}">
        <p14:creationId xmlns:p14="http://schemas.microsoft.com/office/powerpoint/2010/main" val="408864462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996B3E1-AFA8-4434-8DD1-EFAAC6AE1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
            <a:ext cx="12200374" cy="6853296"/>
          </a:xfrm>
          <a:prstGeom prst="rect">
            <a:avLst/>
          </a:prstGeom>
          <a:effectLst>
            <a:softEdge rad="1270000"/>
          </a:effectLst>
        </p:spPr>
      </p:pic>
      <p:sp>
        <p:nvSpPr>
          <p:cNvPr id="2" name="Title 1">
            <a:extLst>
              <a:ext uri="{FF2B5EF4-FFF2-40B4-BE49-F238E27FC236}">
                <a16:creationId xmlns:a16="http://schemas.microsoft.com/office/drawing/2014/main" id="{96CB3EFD-3F61-49D1-984B-9306189B32AB}"/>
              </a:ext>
            </a:extLst>
          </p:cNvPr>
          <p:cNvSpPr>
            <a:spLocks noGrp="1"/>
          </p:cNvSpPr>
          <p:nvPr>
            <p:ph type="ctrTitle"/>
          </p:nvPr>
        </p:nvSpPr>
        <p:spPr>
          <a:xfrm>
            <a:off x="96252" y="490887"/>
            <a:ext cx="8693215" cy="1036271"/>
          </a:xfrm>
        </p:spPr>
        <p:txBody>
          <a:bodyPr>
            <a:noAutofit/>
          </a:bodyPr>
          <a:lstStyle/>
          <a:p>
            <a:r>
              <a:rPr lang="en-IN" sz="7200" b="1" i="1" dirty="0">
                <a:latin typeface="Times New Roman" panose="02020603050405020304" pitchFamily="18" charset="0"/>
                <a:cs typeface="Times New Roman" panose="02020603050405020304" pitchFamily="18" charset="0"/>
              </a:rPr>
              <a:t>Car Price Prediction</a:t>
            </a:r>
          </a:p>
        </p:txBody>
      </p:sp>
      <p:sp>
        <p:nvSpPr>
          <p:cNvPr id="3" name="Subtitle 2">
            <a:extLst>
              <a:ext uri="{FF2B5EF4-FFF2-40B4-BE49-F238E27FC236}">
                <a16:creationId xmlns:a16="http://schemas.microsoft.com/office/drawing/2014/main" id="{D79C70C0-EF9F-4250-9464-6E442F40B242}"/>
              </a:ext>
            </a:extLst>
          </p:cNvPr>
          <p:cNvSpPr>
            <a:spLocks noGrp="1"/>
          </p:cNvSpPr>
          <p:nvPr>
            <p:ph type="subTitle" idx="1"/>
          </p:nvPr>
        </p:nvSpPr>
        <p:spPr>
          <a:xfrm>
            <a:off x="8268101" y="5669281"/>
            <a:ext cx="3757061" cy="830178"/>
          </a:xfrm>
        </p:spPr>
        <p:txBody>
          <a:bodyPr>
            <a:normAutofit/>
          </a:bodyPr>
          <a:lstStyle/>
          <a:p>
            <a:r>
              <a:rPr lang="en-IN" sz="4400" dirty="0"/>
              <a:t>Ankit </a:t>
            </a:r>
            <a:r>
              <a:rPr lang="en-IN" sz="4400" dirty="0" err="1"/>
              <a:t>Soran</a:t>
            </a:r>
            <a:endParaRPr lang="en-IN" sz="4400" dirty="0"/>
          </a:p>
        </p:txBody>
      </p:sp>
    </p:spTree>
    <p:extLst>
      <p:ext uri="{BB962C8B-B14F-4D97-AF65-F5344CB8AC3E}">
        <p14:creationId xmlns:p14="http://schemas.microsoft.com/office/powerpoint/2010/main" val="364494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95DA-770F-4D2A-B1ED-CF68701472A2}"/>
              </a:ext>
            </a:extLst>
          </p:cNvPr>
          <p:cNvSpPr>
            <a:spLocks noGrp="1"/>
          </p:cNvSpPr>
          <p:nvPr>
            <p:ph type="title"/>
          </p:nvPr>
        </p:nvSpPr>
        <p:spPr/>
        <p:txBody>
          <a:bodyPr>
            <a:normAutofit/>
          </a:bodyPr>
          <a:lstStyle/>
          <a:p>
            <a:r>
              <a:rPr lang="en-IN" sz="4000" b="1" dirty="0"/>
              <a:t>Total no of car brands in Mumbai and </a:t>
            </a:r>
            <a:r>
              <a:rPr lang="en-IN" sz="4000" b="1" dirty="0" err="1"/>
              <a:t>Banglore</a:t>
            </a:r>
            <a:r>
              <a:rPr lang="en-IN" dirty="0"/>
              <a:t>:</a:t>
            </a:r>
          </a:p>
        </p:txBody>
      </p:sp>
      <p:pic>
        <p:nvPicPr>
          <p:cNvPr id="10" name="Content Placeholder 9">
            <a:extLst>
              <a:ext uri="{FF2B5EF4-FFF2-40B4-BE49-F238E27FC236}">
                <a16:creationId xmlns:a16="http://schemas.microsoft.com/office/drawing/2014/main" id="{62DB1999-9D93-440C-887A-C7D39523FEA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873300"/>
            <a:ext cx="5181600" cy="2255988"/>
          </a:xfrm>
        </p:spPr>
      </p:pic>
      <p:pic>
        <p:nvPicPr>
          <p:cNvPr id="12" name="Content Placeholder 11">
            <a:extLst>
              <a:ext uri="{FF2B5EF4-FFF2-40B4-BE49-F238E27FC236}">
                <a16:creationId xmlns:a16="http://schemas.microsoft.com/office/drawing/2014/main" id="{A2955D3E-6A72-4E63-94ED-3EFFDAAA57C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865436"/>
            <a:ext cx="5181600" cy="2271716"/>
          </a:xfrm>
        </p:spPr>
      </p:pic>
      <p:sp>
        <p:nvSpPr>
          <p:cNvPr id="13" name="Diagonal Stripe 12">
            <a:extLst>
              <a:ext uri="{FF2B5EF4-FFF2-40B4-BE49-F238E27FC236}">
                <a16:creationId xmlns:a16="http://schemas.microsoft.com/office/drawing/2014/main" id="{BDC77E58-356C-4F96-9C11-2CDEBA6F1657}"/>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4" name="Diagonal Stripe 13">
            <a:extLst>
              <a:ext uri="{FF2B5EF4-FFF2-40B4-BE49-F238E27FC236}">
                <a16:creationId xmlns:a16="http://schemas.microsoft.com/office/drawing/2014/main" id="{749B027D-D326-4D15-A282-33064798ABF6}"/>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Diagonal Stripe 15">
            <a:extLst>
              <a:ext uri="{FF2B5EF4-FFF2-40B4-BE49-F238E27FC236}">
                <a16:creationId xmlns:a16="http://schemas.microsoft.com/office/drawing/2014/main" id="{FF41664E-13DA-40B4-9119-D0F76F3D89B2}"/>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7" name="Diagonal Stripe 16">
            <a:extLst>
              <a:ext uri="{FF2B5EF4-FFF2-40B4-BE49-F238E27FC236}">
                <a16:creationId xmlns:a16="http://schemas.microsoft.com/office/drawing/2014/main" id="{6A5186D0-312F-4DC1-B766-DBD08D3C396E}"/>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9583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5E3A6D-8805-416C-A5D7-11A86BE8AF13}"/>
              </a:ext>
            </a:extLst>
          </p:cNvPr>
          <p:cNvSpPr>
            <a:spLocks noGrp="1"/>
          </p:cNvSpPr>
          <p:nvPr>
            <p:ph type="title"/>
          </p:nvPr>
        </p:nvSpPr>
        <p:spPr/>
        <p:txBody>
          <a:bodyPr/>
          <a:lstStyle/>
          <a:p>
            <a:r>
              <a:rPr lang="en-IN" sz="4000" b="1" dirty="0"/>
              <a:t>Average price of car brands </a:t>
            </a:r>
            <a:r>
              <a:rPr lang="en-IN" dirty="0"/>
              <a:t>:</a:t>
            </a:r>
          </a:p>
        </p:txBody>
      </p:sp>
      <p:pic>
        <p:nvPicPr>
          <p:cNvPr id="10" name="Content Placeholder 9">
            <a:extLst>
              <a:ext uri="{FF2B5EF4-FFF2-40B4-BE49-F238E27FC236}">
                <a16:creationId xmlns:a16="http://schemas.microsoft.com/office/drawing/2014/main" id="{75DB0AAD-5A19-4F02-906A-F82C87EF9B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603" y="1825625"/>
            <a:ext cx="9370794" cy="4351338"/>
          </a:xfrm>
        </p:spPr>
      </p:pic>
      <p:sp>
        <p:nvSpPr>
          <p:cNvPr id="11" name="Diagonal Stripe 10">
            <a:extLst>
              <a:ext uri="{FF2B5EF4-FFF2-40B4-BE49-F238E27FC236}">
                <a16:creationId xmlns:a16="http://schemas.microsoft.com/office/drawing/2014/main" id="{1059FD30-F690-4883-B18C-935997633E40}"/>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2" name="Diagonal Stripe 11">
            <a:extLst>
              <a:ext uri="{FF2B5EF4-FFF2-40B4-BE49-F238E27FC236}">
                <a16:creationId xmlns:a16="http://schemas.microsoft.com/office/drawing/2014/main" id="{72EB9EFC-9ADF-48CE-8FF5-7FAC91F38C56}"/>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iagonal Stripe 12">
            <a:extLst>
              <a:ext uri="{FF2B5EF4-FFF2-40B4-BE49-F238E27FC236}">
                <a16:creationId xmlns:a16="http://schemas.microsoft.com/office/drawing/2014/main" id="{312F0E13-ACDB-4CE9-8D81-DE9C1FFE660C}"/>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4" name="Diagonal Stripe 13">
            <a:extLst>
              <a:ext uri="{FF2B5EF4-FFF2-40B4-BE49-F238E27FC236}">
                <a16:creationId xmlns:a16="http://schemas.microsoft.com/office/drawing/2014/main" id="{A7AC1524-AC6C-4B28-8C7E-71451563BE19}"/>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02417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6CF7-B32A-46F0-8B95-48DE3D43F232}"/>
              </a:ext>
            </a:extLst>
          </p:cNvPr>
          <p:cNvSpPr>
            <a:spLocks noGrp="1"/>
          </p:cNvSpPr>
          <p:nvPr>
            <p:ph type="title"/>
          </p:nvPr>
        </p:nvSpPr>
        <p:spPr/>
        <p:txBody>
          <a:bodyPr>
            <a:normAutofit/>
          </a:bodyPr>
          <a:lstStyle/>
          <a:p>
            <a:r>
              <a:rPr lang="en-IN" sz="4000" b="1" dirty="0"/>
              <a:t>Total number of car brands in Chennai and Delhi</a:t>
            </a:r>
            <a:r>
              <a:rPr lang="en-IN" dirty="0"/>
              <a:t>:</a:t>
            </a:r>
          </a:p>
        </p:txBody>
      </p:sp>
      <p:pic>
        <p:nvPicPr>
          <p:cNvPr id="10" name="Content Placeholder 9">
            <a:extLst>
              <a:ext uri="{FF2B5EF4-FFF2-40B4-BE49-F238E27FC236}">
                <a16:creationId xmlns:a16="http://schemas.microsoft.com/office/drawing/2014/main" id="{3592EF44-7890-4075-90FF-CF41D9997FA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925115"/>
            <a:ext cx="5181600" cy="2152357"/>
          </a:xfrm>
        </p:spPr>
      </p:pic>
      <p:pic>
        <p:nvPicPr>
          <p:cNvPr id="16" name="Content Placeholder 15">
            <a:extLst>
              <a:ext uri="{FF2B5EF4-FFF2-40B4-BE49-F238E27FC236}">
                <a16:creationId xmlns:a16="http://schemas.microsoft.com/office/drawing/2014/main" id="{90156390-BF07-4656-891D-953AC6B9C1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873300"/>
            <a:ext cx="5181600" cy="2255988"/>
          </a:xfrm>
        </p:spPr>
      </p:pic>
      <p:sp>
        <p:nvSpPr>
          <p:cNvPr id="17" name="Diagonal Stripe 16">
            <a:extLst>
              <a:ext uri="{FF2B5EF4-FFF2-40B4-BE49-F238E27FC236}">
                <a16:creationId xmlns:a16="http://schemas.microsoft.com/office/drawing/2014/main" id="{A41535E6-5F13-4080-BAF2-899DA217AA7E}"/>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Diagonal Stripe 17">
            <a:extLst>
              <a:ext uri="{FF2B5EF4-FFF2-40B4-BE49-F238E27FC236}">
                <a16:creationId xmlns:a16="http://schemas.microsoft.com/office/drawing/2014/main" id="{A8BEC065-FD56-485C-BA32-DA833BF157C4}"/>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9" name="Diagonal Stripe 18">
            <a:extLst>
              <a:ext uri="{FF2B5EF4-FFF2-40B4-BE49-F238E27FC236}">
                <a16:creationId xmlns:a16="http://schemas.microsoft.com/office/drawing/2014/main" id="{2D21AB32-BE2E-4ED7-AFBF-2D6BC11878F5}"/>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Diagonal Stripe 20">
            <a:extLst>
              <a:ext uri="{FF2B5EF4-FFF2-40B4-BE49-F238E27FC236}">
                <a16:creationId xmlns:a16="http://schemas.microsoft.com/office/drawing/2014/main" id="{1DF3CACE-DAF5-4916-9D2C-9FAC66FEDB5B}"/>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34507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1140-A314-4F80-A4F1-0AA2CC364A54}"/>
              </a:ext>
            </a:extLst>
          </p:cNvPr>
          <p:cNvSpPr>
            <a:spLocks noGrp="1"/>
          </p:cNvSpPr>
          <p:nvPr>
            <p:ph type="title"/>
          </p:nvPr>
        </p:nvSpPr>
        <p:spPr/>
        <p:txBody>
          <a:bodyPr>
            <a:normAutofit/>
          </a:bodyPr>
          <a:lstStyle/>
          <a:p>
            <a:r>
              <a:rPr lang="en-IN" sz="4000" b="1" dirty="0"/>
              <a:t>Number of cars based on fuel type</a:t>
            </a:r>
            <a:r>
              <a:rPr lang="en-IN" dirty="0"/>
              <a:t>:</a:t>
            </a:r>
          </a:p>
        </p:txBody>
      </p:sp>
      <p:pic>
        <p:nvPicPr>
          <p:cNvPr id="6" name="Content Placeholder 5">
            <a:extLst>
              <a:ext uri="{FF2B5EF4-FFF2-40B4-BE49-F238E27FC236}">
                <a16:creationId xmlns:a16="http://schemas.microsoft.com/office/drawing/2014/main" id="{00EEF6A3-6F39-4BF7-A8A1-F65BF2285D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34028"/>
            <a:ext cx="5181600" cy="3334531"/>
          </a:xfrm>
        </p:spPr>
      </p:pic>
      <p:pic>
        <p:nvPicPr>
          <p:cNvPr id="8" name="Content Placeholder 7">
            <a:extLst>
              <a:ext uri="{FF2B5EF4-FFF2-40B4-BE49-F238E27FC236}">
                <a16:creationId xmlns:a16="http://schemas.microsoft.com/office/drawing/2014/main" id="{D8601175-E9BE-47E0-962E-10574FD385E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98821"/>
            <a:ext cx="5986378" cy="2472549"/>
          </a:xfrm>
        </p:spPr>
      </p:pic>
      <p:sp>
        <p:nvSpPr>
          <p:cNvPr id="9" name="Diagonal Stripe 8">
            <a:extLst>
              <a:ext uri="{FF2B5EF4-FFF2-40B4-BE49-F238E27FC236}">
                <a16:creationId xmlns:a16="http://schemas.microsoft.com/office/drawing/2014/main" id="{EF191190-7EF5-4273-A889-54B5A393F187}"/>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iagonal Stripe 9">
            <a:extLst>
              <a:ext uri="{FF2B5EF4-FFF2-40B4-BE49-F238E27FC236}">
                <a16:creationId xmlns:a16="http://schemas.microsoft.com/office/drawing/2014/main" id="{EBE30650-A1BA-46E5-8270-91E289993568}"/>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1" name="Diagonal Stripe 10">
            <a:extLst>
              <a:ext uri="{FF2B5EF4-FFF2-40B4-BE49-F238E27FC236}">
                <a16:creationId xmlns:a16="http://schemas.microsoft.com/office/drawing/2014/main" id="{C719098D-C150-405D-BA1A-CA7A89975B83}"/>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Diagonal Stripe 11">
            <a:extLst>
              <a:ext uri="{FF2B5EF4-FFF2-40B4-BE49-F238E27FC236}">
                <a16:creationId xmlns:a16="http://schemas.microsoft.com/office/drawing/2014/main" id="{60F80EAF-1E54-4402-ADC8-87649E4C42C3}"/>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353738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EDA8-1E02-4DD0-8F74-84ACC534C5DC}"/>
              </a:ext>
            </a:extLst>
          </p:cNvPr>
          <p:cNvSpPr>
            <a:spLocks noGrp="1"/>
          </p:cNvSpPr>
          <p:nvPr>
            <p:ph type="title"/>
          </p:nvPr>
        </p:nvSpPr>
        <p:spPr>
          <a:xfrm>
            <a:off x="904774" y="872451"/>
            <a:ext cx="10376034" cy="885524"/>
          </a:xfrm>
        </p:spPr>
        <p:txBody>
          <a:bodyPr>
            <a:noAutofit/>
          </a:bodyPr>
          <a:lstStyle/>
          <a:p>
            <a:r>
              <a:rPr lang="en-IN" sz="4000" b="1" dirty="0"/>
              <a:t>Cars in different cities based on model year and ownership:</a:t>
            </a:r>
          </a:p>
        </p:txBody>
      </p:sp>
      <p:pic>
        <p:nvPicPr>
          <p:cNvPr id="6" name="Content Placeholder 5">
            <a:extLst>
              <a:ext uri="{FF2B5EF4-FFF2-40B4-BE49-F238E27FC236}">
                <a16:creationId xmlns:a16="http://schemas.microsoft.com/office/drawing/2014/main" id="{483B40EF-662F-4D22-A823-778397AF55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5641" y="1844097"/>
            <a:ext cx="5394159" cy="4556703"/>
          </a:xfrm>
        </p:spPr>
      </p:pic>
      <p:pic>
        <p:nvPicPr>
          <p:cNvPr id="12" name="Content Placeholder 11">
            <a:extLst>
              <a:ext uri="{FF2B5EF4-FFF2-40B4-BE49-F238E27FC236}">
                <a16:creationId xmlns:a16="http://schemas.microsoft.com/office/drawing/2014/main" id="{952B6C07-0292-4DE8-9A8F-A6E97DC617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57975"/>
            <a:ext cx="5214486" cy="4748703"/>
          </a:xfrm>
        </p:spPr>
      </p:pic>
      <p:sp>
        <p:nvSpPr>
          <p:cNvPr id="13" name="Diagonal Stripe 12">
            <a:extLst>
              <a:ext uri="{FF2B5EF4-FFF2-40B4-BE49-F238E27FC236}">
                <a16:creationId xmlns:a16="http://schemas.microsoft.com/office/drawing/2014/main" id="{61F69AD9-AFDF-48F0-A904-B0239024B818}"/>
              </a:ext>
            </a:extLst>
          </p:cNvPr>
          <p:cNvSpPr/>
          <p:nvPr/>
        </p:nvSpPr>
        <p:spPr>
          <a:xfrm>
            <a:off x="1" y="0"/>
            <a:ext cx="991402" cy="904775"/>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Diagonal Stripe 13">
            <a:extLst>
              <a:ext uri="{FF2B5EF4-FFF2-40B4-BE49-F238E27FC236}">
                <a16:creationId xmlns:a16="http://schemas.microsoft.com/office/drawing/2014/main" id="{BB68A88B-CE9D-44F8-9C29-5D2907FF72A2}"/>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5" name="Diagonal Stripe 14">
            <a:extLst>
              <a:ext uri="{FF2B5EF4-FFF2-40B4-BE49-F238E27FC236}">
                <a16:creationId xmlns:a16="http://schemas.microsoft.com/office/drawing/2014/main" id="{47FE69A6-5EBE-4188-B15D-D42FBF1ACD93}"/>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Diagonal Stripe 15">
            <a:extLst>
              <a:ext uri="{FF2B5EF4-FFF2-40B4-BE49-F238E27FC236}">
                <a16:creationId xmlns:a16="http://schemas.microsoft.com/office/drawing/2014/main" id="{E6DB9BC9-D188-459F-BDA2-CDEF3CA9DFA0}"/>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21842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B3FECB-5EEA-4429-8837-2D739D0D85BC}"/>
              </a:ext>
            </a:extLst>
          </p:cNvPr>
          <p:cNvSpPr>
            <a:spLocks noGrp="1"/>
          </p:cNvSpPr>
          <p:nvPr>
            <p:ph type="title"/>
          </p:nvPr>
        </p:nvSpPr>
        <p:spPr/>
        <p:txBody>
          <a:bodyPr>
            <a:normAutofit/>
          </a:bodyPr>
          <a:lstStyle/>
          <a:p>
            <a:r>
              <a:rPr lang="en-IN" sz="4000" b="1" dirty="0"/>
              <a:t>Average price, Driven kilometre, Monthly EMI</a:t>
            </a:r>
            <a:r>
              <a:rPr lang="en-IN" dirty="0"/>
              <a:t>:</a:t>
            </a:r>
          </a:p>
        </p:txBody>
      </p:sp>
      <p:pic>
        <p:nvPicPr>
          <p:cNvPr id="8" name="Content Placeholder 7">
            <a:extLst>
              <a:ext uri="{FF2B5EF4-FFF2-40B4-BE49-F238E27FC236}">
                <a16:creationId xmlns:a16="http://schemas.microsoft.com/office/drawing/2014/main" id="{0B6CC27E-49A5-4C7B-913C-DF1BE7943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1453"/>
            <a:ext cx="10515600" cy="3439682"/>
          </a:xfrm>
        </p:spPr>
      </p:pic>
      <p:sp>
        <p:nvSpPr>
          <p:cNvPr id="9" name="Diagonal Stripe 8">
            <a:extLst>
              <a:ext uri="{FF2B5EF4-FFF2-40B4-BE49-F238E27FC236}">
                <a16:creationId xmlns:a16="http://schemas.microsoft.com/office/drawing/2014/main" id="{B78489B8-16CB-4138-95D6-3CA6034E3C1E}"/>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iagonal Stripe 9">
            <a:extLst>
              <a:ext uri="{FF2B5EF4-FFF2-40B4-BE49-F238E27FC236}">
                <a16:creationId xmlns:a16="http://schemas.microsoft.com/office/drawing/2014/main" id="{F2154AC8-4254-4C97-B210-AC7F07AC0C22}"/>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1" name="Diagonal Stripe 10">
            <a:extLst>
              <a:ext uri="{FF2B5EF4-FFF2-40B4-BE49-F238E27FC236}">
                <a16:creationId xmlns:a16="http://schemas.microsoft.com/office/drawing/2014/main" id="{8FA2021F-B2AA-4E3C-9229-5FB589B4E635}"/>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Diagonal Stripe 11">
            <a:extLst>
              <a:ext uri="{FF2B5EF4-FFF2-40B4-BE49-F238E27FC236}">
                <a16:creationId xmlns:a16="http://schemas.microsoft.com/office/drawing/2014/main" id="{51A23A66-475A-499F-88C9-9761F30335D9}"/>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188574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217F-0D8C-4B55-AF6A-D6510DF3ACE3}"/>
              </a:ext>
            </a:extLst>
          </p:cNvPr>
          <p:cNvSpPr>
            <a:spLocks noGrp="1"/>
          </p:cNvSpPr>
          <p:nvPr>
            <p:ph type="title"/>
          </p:nvPr>
        </p:nvSpPr>
        <p:spPr/>
        <p:txBody>
          <a:bodyPr/>
          <a:lstStyle/>
          <a:p>
            <a:r>
              <a:rPr lang="en-IN" sz="4000" b="1" dirty="0"/>
              <a:t>Observations</a:t>
            </a:r>
            <a:r>
              <a:rPr lang="en-IN" dirty="0"/>
              <a:t>:</a:t>
            </a:r>
          </a:p>
        </p:txBody>
      </p:sp>
      <p:sp>
        <p:nvSpPr>
          <p:cNvPr id="3" name="Content Placeholder 2">
            <a:extLst>
              <a:ext uri="{FF2B5EF4-FFF2-40B4-BE49-F238E27FC236}">
                <a16:creationId xmlns:a16="http://schemas.microsoft.com/office/drawing/2014/main" id="{3086CC33-635E-4A67-896A-8B6BB85E4E16}"/>
              </a:ext>
            </a:extLst>
          </p:cNvPr>
          <p:cNvSpPr>
            <a:spLocks noGrp="1"/>
          </p:cNvSpPr>
          <p:nvPr>
            <p:ph idx="1"/>
          </p:nvPr>
        </p:nvSpPr>
        <p:spPr/>
        <p:txBody>
          <a:bodyPr/>
          <a:lstStyle/>
          <a:p>
            <a:r>
              <a:rPr lang="en-US" dirty="0"/>
              <a:t>For Diesel  cars the price is higher compared to petrol and CNG . Cars with automatic gear are costlier than manual gear cars.</a:t>
            </a:r>
          </a:p>
          <a:p>
            <a:r>
              <a:rPr lang="en-US" dirty="0"/>
              <a:t>Mercedes, Audi, BMW brand cars are having highest sale price when compared to Maruti and so on. In Bangalore, Hyderabad and Delhi-NCR car prices are high as they are highly populated cities.</a:t>
            </a:r>
          </a:p>
          <a:p>
            <a:r>
              <a:rPr lang="en-US" dirty="0"/>
              <a:t>Most cars are available from year '2014' to '2019' .IN all cities Diesel have done most km in terms if driven in the entire life cycle.</a:t>
            </a:r>
            <a:endParaRPr lang="en-IN" dirty="0"/>
          </a:p>
        </p:txBody>
      </p:sp>
      <p:sp>
        <p:nvSpPr>
          <p:cNvPr id="4" name="Diagonal Stripe 3">
            <a:extLst>
              <a:ext uri="{FF2B5EF4-FFF2-40B4-BE49-F238E27FC236}">
                <a16:creationId xmlns:a16="http://schemas.microsoft.com/office/drawing/2014/main" id="{822C2856-A5FA-4710-89B9-65D6358EF382}"/>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Diagonal Stripe 4">
            <a:extLst>
              <a:ext uri="{FF2B5EF4-FFF2-40B4-BE49-F238E27FC236}">
                <a16:creationId xmlns:a16="http://schemas.microsoft.com/office/drawing/2014/main" id="{A478D7DC-B787-40E0-995B-99BE29C81EA5}"/>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6" name="Diagonal Stripe 5">
            <a:extLst>
              <a:ext uri="{FF2B5EF4-FFF2-40B4-BE49-F238E27FC236}">
                <a16:creationId xmlns:a16="http://schemas.microsoft.com/office/drawing/2014/main" id="{71287546-F974-4111-8049-11DA392FCFBA}"/>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Diagonal Stripe 6">
            <a:extLst>
              <a:ext uri="{FF2B5EF4-FFF2-40B4-BE49-F238E27FC236}">
                <a16:creationId xmlns:a16="http://schemas.microsoft.com/office/drawing/2014/main" id="{EA610070-A45A-4C11-A952-59F96E9E5950}"/>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40262011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5F63-4BD6-43CD-AB4F-25047AF0378F}"/>
              </a:ext>
            </a:extLst>
          </p:cNvPr>
          <p:cNvSpPr>
            <a:spLocks noGrp="1"/>
          </p:cNvSpPr>
          <p:nvPr>
            <p:ph type="title"/>
          </p:nvPr>
        </p:nvSpPr>
        <p:spPr/>
        <p:txBody>
          <a:bodyPr/>
          <a:lstStyle/>
          <a:p>
            <a:r>
              <a:rPr lang="en-IN" sz="4000" b="1" dirty="0"/>
              <a:t>Analysis and Data cleaning</a:t>
            </a:r>
            <a:r>
              <a:rPr lang="en-IN" dirty="0"/>
              <a:t>:</a:t>
            </a:r>
          </a:p>
        </p:txBody>
      </p:sp>
      <p:sp>
        <p:nvSpPr>
          <p:cNvPr id="3" name="Content Placeholder 2">
            <a:extLst>
              <a:ext uri="{FF2B5EF4-FFF2-40B4-BE49-F238E27FC236}">
                <a16:creationId xmlns:a16="http://schemas.microsoft.com/office/drawing/2014/main" id="{B3B518E7-7EC5-4799-8405-6FF20D4035DD}"/>
              </a:ext>
            </a:extLst>
          </p:cNvPr>
          <p:cNvSpPr>
            <a:spLocks noGrp="1"/>
          </p:cNvSpPr>
          <p:nvPr>
            <p:ph idx="1"/>
          </p:nvPr>
        </p:nvSpPr>
        <p:spPr/>
        <p:txBody>
          <a:bodyPr>
            <a:normAutofit fontScale="85000" lnSpcReduction="20000"/>
          </a:bodyPr>
          <a:lstStyle/>
          <a:p>
            <a:r>
              <a:rPr lang="en-US" dirty="0"/>
              <a:t>I have converted data into categorical columns and further we have checked co-relation in features. </a:t>
            </a:r>
          </a:p>
          <a:p>
            <a:r>
              <a:rPr lang="en-US" dirty="0"/>
              <a:t>I have used bar plot for each of categorical feature that shows the relation with the median car price for all the sub categories in each categorical feature.</a:t>
            </a:r>
          </a:p>
          <a:p>
            <a:r>
              <a:rPr lang="en-US" dirty="0"/>
              <a:t> I found that there is a linear relationship between continuous numerical variable and Car Price.</a:t>
            </a:r>
          </a:p>
          <a:p>
            <a:r>
              <a:rPr lang="en-US" dirty="0"/>
              <a:t>We will check the outliers present in the numerical columns.</a:t>
            </a:r>
          </a:p>
          <a:p>
            <a:r>
              <a:rPr lang="en-US" dirty="0"/>
              <a:t> We have removed skewness using z-score.</a:t>
            </a:r>
          </a:p>
          <a:p>
            <a:r>
              <a:rPr lang="en-US" dirty="0"/>
              <a:t>Loss percentage is approximately 10%.</a:t>
            </a:r>
          </a:p>
          <a:p>
            <a:r>
              <a:rPr lang="en-US" dirty="0"/>
              <a:t>we have used VIF(variance inflation factor) to check the multicollinearity although VIF factor is less then 10 for all features hence there is less chance of multicollinearity.</a:t>
            </a:r>
            <a:endParaRPr lang="en-IN" dirty="0"/>
          </a:p>
        </p:txBody>
      </p:sp>
      <p:sp>
        <p:nvSpPr>
          <p:cNvPr id="4" name="Diagonal Stripe 3">
            <a:extLst>
              <a:ext uri="{FF2B5EF4-FFF2-40B4-BE49-F238E27FC236}">
                <a16:creationId xmlns:a16="http://schemas.microsoft.com/office/drawing/2014/main" id="{8E5BF577-6D0E-4995-BF98-5BDEA64F3A91}"/>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Diagonal Stripe 5">
            <a:extLst>
              <a:ext uri="{FF2B5EF4-FFF2-40B4-BE49-F238E27FC236}">
                <a16:creationId xmlns:a16="http://schemas.microsoft.com/office/drawing/2014/main" id="{6F231462-4925-42B9-B84A-D820D5A5E999}"/>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7" name="Diagonal Stripe 6">
            <a:extLst>
              <a:ext uri="{FF2B5EF4-FFF2-40B4-BE49-F238E27FC236}">
                <a16:creationId xmlns:a16="http://schemas.microsoft.com/office/drawing/2014/main" id="{E2465170-5A06-43B1-896C-4D7A98B76803}"/>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Diagonal Stripe 7">
            <a:extLst>
              <a:ext uri="{FF2B5EF4-FFF2-40B4-BE49-F238E27FC236}">
                <a16:creationId xmlns:a16="http://schemas.microsoft.com/office/drawing/2014/main" id="{75F2D29C-2442-471E-BDAF-A379E8F64CF1}"/>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415824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B7F1-2D9B-4A8F-99CE-B05F37DB3596}"/>
              </a:ext>
            </a:extLst>
          </p:cNvPr>
          <p:cNvSpPr>
            <a:spLocks noGrp="1"/>
          </p:cNvSpPr>
          <p:nvPr>
            <p:ph type="title"/>
          </p:nvPr>
        </p:nvSpPr>
        <p:spPr/>
        <p:txBody>
          <a:bodyPr>
            <a:normAutofit/>
          </a:bodyPr>
          <a:lstStyle/>
          <a:p>
            <a:r>
              <a:rPr lang="en-IN" sz="4000" b="1" dirty="0"/>
              <a:t>Model Building:</a:t>
            </a:r>
          </a:p>
        </p:txBody>
      </p:sp>
      <p:sp>
        <p:nvSpPr>
          <p:cNvPr id="3" name="Content Placeholder 2">
            <a:extLst>
              <a:ext uri="{FF2B5EF4-FFF2-40B4-BE49-F238E27FC236}">
                <a16:creationId xmlns:a16="http://schemas.microsoft.com/office/drawing/2014/main" id="{EBDEFCB5-66D4-410B-A040-494C3A73875B}"/>
              </a:ext>
            </a:extLst>
          </p:cNvPr>
          <p:cNvSpPr>
            <a:spLocks noGrp="1"/>
          </p:cNvSpPr>
          <p:nvPr>
            <p:ph idx="1"/>
          </p:nvPr>
        </p:nvSpPr>
        <p:spPr>
          <a:xfrm>
            <a:off x="838200" y="1761423"/>
            <a:ext cx="10515600" cy="4415539"/>
          </a:xfrm>
        </p:spPr>
        <p:txBody>
          <a:bodyPr>
            <a:normAutofit fontScale="85000" lnSpcReduction="20000"/>
          </a:bodyPr>
          <a:lstStyle/>
          <a:p>
            <a:pPr marL="0" indent="0">
              <a:buNone/>
            </a:pPr>
            <a:r>
              <a:rPr lang="en-US" dirty="0"/>
              <a:t>Since Car Price was my target and it was a continuous column so this particular problem was regression problem. And I have used all regression algorithms to build my model. By looking into the difference of r2 score and cross validation score I found Decision Tree Regressor as a best model with least difference. Also to get the best model we have to run through multiple models and to avoid the confusion of overfitting we have go through cross validation. Below are the list of regression algorithms I have used in my project.</a:t>
            </a:r>
          </a:p>
          <a:p>
            <a:r>
              <a:rPr lang="en-US" dirty="0"/>
              <a:t>Lasso</a:t>
            </a:r>
          </a:p>
          <a:p>
            <a:r>
              <a:rPr lang="en-US" dirty="0"/>
              <a:t>Ridge</a:t>
            </a:r>
          </a:p>
          <a:p>
            <a:r>
              <a:rPr lang="en-US" dirty="0"/>
              <a:t>Linear Regression</a:t>
            </a:r>
          </a:p>
          <a:p>
            <a:r>
              <a:rPr lang="en-US" dirty="0" err="1"/>
              <a:t>Kneighbors</a:t>
            </a:r>
            <a:r>
              <a:rPr lang="en-US" dirty="0"/>
              <a:t> Regressor</a:t>
            </a:r>
          </a:p>
          <a:p>
            <a:r>
              <a:rPr lang="en-US" dirty="0"/>
              <a:t>Gradient Boosting Regressor</a:t>
            </a:r>
          </a:p>
          <a:p>
            <a:r>
              <a:rPr lang="en-US" dirty="0"/>
              <a:t>Decision Tree Regressor</a:t>
            </a:r>
            <a:endParaRPr lang="en-IN" dirty="0"/>
          </a:p>
        </p:txBody>
      </p:sp>
      <p:sp>
        <p:nvSpPr>
          <p:cNvPr id="4" name="Diagonal Stripe 3">
            <a:extLst>
              <a:ext uri="{FF2B5EF4-FFF2-40B4-BE49-F238E27FC236}">
                <a16:creationId xmlns:a16="http://schemas.microsoft.com/office/drawing/2014/main" id="{8E17E25E-B0B2-4B49-AC6D-9CDF58A46BFA}"/>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Diagonal Stripe 4">
            <a:extLst>
              <a:ext uri="{FF2B5EF4-FFF2-40B4-BE49-F238E27FC236}">
                <a16:creationId xmlns:a16="http://schemas.microsoft.com/office/drawing/2014/main" id="{C74DB2A1-4FE7-4E68-867F-CE7F0D2034D5}"/>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6" name="Diagonal Stripe 5">
            <a:extLst>
              <a:ext uri="{FF2B5EF4-FFF2-40B4-BE49-F238E27FC236}">
                <a16:creationId xmlns:a16="http://schemas.microsoft.com/office/drawing/2014/main" id="{13292A1B-D622-463D-8B67-DDD6286E22E3}"/>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Diagonal Stripe 6">
            <a:extLst>
              <a:ext uri="{FF2B5EF4-FFF2-40B4-BE49-F238E27FC236}">
                <a16:creationId xmlns:a16="http://schemas.microsoft.com/office/drawing/2014/main" id="{2E5E134C-B488-4E8B-A8FC-FEC21B8FC57C}"/>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381758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7AD1217-3F25-425E-850F-8A807D4D93BD}"/>
              </a:ext>
            </a:extLst>
          </p:cNvPr>
          <p:cNvSpPr>
            <a:spLocks noGrp="1"/>
          </p:cNvSpPr>
          <p:nvPr>
            <p:ph type="ctrTitle"/>
          </p:nvPr>
        </p:nvSpPr>
        <p:spPr>
          <a:xfrm>
            <a:off x="882502" y="616690"/>
            <a:ext cx="10271979" cy="1202848"/>
          </a:xfrm>
        </p:spPr>
        <p:txBody>
          <a:bodyPr>
            <a:noAutofit/>
          </a:bodyPr>
          <a:lstStyle/>
          <a:p>
            <a:r>
              <a:rPr lang="en-US" sz="4000" b="1" dirty="0"/>
              <a:t>Linear Regression: Accuracy is 97% at all random states and CV score is also same:</a:t>
            </a:r>
            <a:endParaRPr lang="en-IN" sz="4000" b="1" dirty="0"/>
          </a:p>
        </p:txBody>
      </p:sp>
      <p:sp>
        <p:nvSpPr>
          <p:cNvPr id="15" name="Subtitle 14">
            <a:extLst>
              <a:ext uri="{FF2B5EF4-FFF2-40B4-BE49-F238E27FC236}">
                <a16:creationId xmlns:a16="http://schemas.microsoft.com/office/drawing/2014/main" id="{210724A1-3FD8-495B-8FE1-4F08D5DF9A5A}"/>
              </a:ext>
            </a:extLst>
          </p:cNvPr>
          <p:cNvSpPr>
            <a:spLocks noGrp="1"/>
          </p:cNvSpPr>
          <p:nvPr>
            <p:ph type="subTitle" idx="1"/>
          </p:nvPr>
        </p:nvSpPr>
        <p:spPr>
          <a:xfrm>
            <a:off x="1524000" y="4130438"/>
            <a:ext cx="9144000" cy="1452215"/>
          </a:xfrm>
        </p:spPr>
        <p:txBody>
          <a:bodyPr/>
          <a:lstStyle/>
          <a:p>
            <a:endParaRPr lang="en-IN" dirty="0"/>
          </a:p>
        </p:txBody>
      </p:sp>
      <p:pic>
        <p:nvPicPr>
          <p:cNvPr id="17" name="Picture 16">
            <a:extLst>
              <a:ext uri="{FF2B5EF4-FFF2-40B4-BE49-F238E27FC236}">
                <a16:creationId xmlns:a16="http://schemas.microsoft.com/office/drawing/2014/main" id="{A58DD03B-EC48-4641-BDA6-FB2F82169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519" y="1781340"/>
            <a:ext cx="10116962" cy="2251645"/>
          </a:xfrm>
          <a:prstGeom prst="rect">
            <a:avLst/>
          </a:prstGeom>
        </p:spPr>
      </p:pic>
      <p:pic>
        <p:nvPicPr>
          <p:cNvPr id="19" name="Picture 18">
            <a:extLst>
              <a:ext uri="{FF2B5EF4-FFF2-40B4-BE49-F238E27FC236}">
                <a16:creationId xmlns:a16="http://schemas.microsoft.com/office/drawing/2014/main" id="{0D37DC6E-4813-4084-923C-76E9D0560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519" y="4022347"/>
            <a:ext cx="10116962" cy="1828799"/>
          </a:xfrm>
          <a:prstGeom prst="rect">
            <a:avLst/>
          </a:prstGeom>
        </p:spPr>
      </p:pic>
      <p:sp>
        <p:nvSpPr>
          <p:cNvPr id="20" name="Diagonal Stripe 19">
            <a:extLst>
              <a:ext uri="{FF2B5EF4-FFF2-40B4-BE49-F238E27FC236}">
                <a16:creationId xmlns:a16="http://schemas.microsoft.com/office/drawing/2014/main" id="{552CC509-733D-4262-8392-1A7B5C48E108}"/>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Diagonal Stripe 20">
            <a:extLst>
              <a:ext uri="{FF2B5EF4-FFF2-40B4-BE49-F238E27FC236}">
                <a16:creationId xmlns:a16="http://schemas.microsoft.com/office/drawing/2014/main" id="{B648FBCB-0EC6-4378-8C95-E12DAE0E2545}"/>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22" name="Diagonal Stripe 21">
            <a:extLst>
              <a:ext uri="{FF2B5EF4-FFF2-40B4-BE49-F238E27FC236}">
                <a16:creationId xmlns:a16="http://schemas.microsoft.com/office/drawing/2014/main" id="{7CCAF90A-9431-4808-A15A-ECD13CFCF08F}"/>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Diagonal Stripe 22">
            <a:extLst>
              <a:ext uri="{FF2B5EF4-FFF2-40B4-BE49-F238E27FC236}">
                <a16:creationId xmlns:a16="http://schemas.microsoft.com/office/drawing/2014/main" id="{FD595E0F-CF0A-403B-83D7-D2D788D5292C}"/>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18380675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26"/>
          <p:cNvGrpSpPr/>
          <p:nvPr/>
        </p:nvGrpSpPr>
        <p:grpSpPr>
          <a:xfrm>
            <a:off x="5688651" y="178832"/>
            <a:ext cx="814700" cy="201136"/>
            <a:chOff x="5461002" y="406400"/>
            <a:chExt cx="1131710" cy="279400"/>
          </a:xfrm>
        </p:grpSpPr>
        <p:sp>
          <p:nvSpPr>
            <p:cNvPr id="139" name="Google Shape;139;p26"/>
            <p:cNvSpPr/>
            <p:nvPr/>
          </p:nvSpPr>
          <p:spPr>
            <a:xfrm rot="-5400000">
              <a:off x="5569657" y="297745"/>
              <a:ext cx="279400" cy="496711"/>
            </a:xfrm>
            <a:prstGeom prst="flowChartInputOutput">
              <a:avLst/>
            </a:prstGeom>
            <a:solidFill>
              <a:srgbClr val="3C78D8"/>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140" name="Google Shape;140;p26"/>
            <p:cNvSpPr/>
            <p:nvPr/>
          </p:nvSpPr>
          <p:spPr>
            <a:xfrm rot="-5400000">
              <a:off x="6204656" y="297745"/>
              <a:ext cx="279400" cy="496711"/>
            </a:xfrm>
            <a:prstGeom prst="flowChartInputOutput">
              <a:avLst/>
            </a:prstGeom>
            <a:solidFill>
              <a:srgbClr val="FF9900"/>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sp>
        <p:nvSpPr>
          <p:cNvPr id="141" name="Google Shape;141;p26"/>
          <p:cNvSpPr txBox="1"/>
          <p:nvPr/>
        </p:nvSpPr>
        <p:spPr>
          <a:xfrm>
            <a:off x="304800" y="448503"/>
            <a:ext cx="11582400" cy="615600"/>
          </a:xfrm>
          <a:prstGeom prst="rect">
            <a:avLst/>
          </a:prstGeom>
          <a:noFill/>
          <a:ln>
            <a:noFill/>
          </a:ln>
        </p:spPr>
        <p:txBody>
          <a:bodyPr spcFirstLastPara="1" wrap="square" lIns="0" tIns="0" rIns="0" bIns="0" anchor="t" anchorCtr="0">
            <a:noAutofit/>
          </a:bodyPr>
          <a:lstStyle/>
          <a:p>
            <a:pPr algn="ctr"/>
            <a:r>
              <a:rPr lang="en-GB" sz="4000">
                <a:solidFill>
                  <a:schemeClr val="dk1"/>
                </a:solidFill>
                <a:latin typeface="Century Gothic"/>
                <a:ea typeface="Century Gothic"/>
                <a:cs typeface="Century Gothic"/>
                <a:sym typeface="Century Gothic"/>
              </a:rPr>
              <a:t>AGENDA</a:t>
            </a:r>
            <a:endParaRPr sz="1467"/>
          </a:p>
        </p:txBody>
      </p:sp>
      <p:cxnSp>
        <p:nvCxnSpPr>
          <p:cNvPr id="142" name="Google Shape;142;p26"/>
          <p:cNvCxnSpPr/>
          <p:nvPr/>
        </p:nvCxnSpPr>
        <p:spPr>
          <a:xfrm>
            <a:off x="1651000" y="2477133"/>
            <a:ext cx="8890000" cy="0"/>
          </a:xfrm>
          <a:prstGeom prst="straightConnector1">
            <a:avLst/>
          </a:prstGeom>
          <a:noFill/>
          <a:ln w="9525" cap="flat" cmpd="sng">
            <a:solidFill>
              <a:srgbClr val="7F7F7F"/>
            </a:solidFill>
            <a:prstDash val="solid"/>
            <a:miter lim="800000"/>
            <a:headEnd type="none" w="sm" len="sm"/>
            <a:tailEnd type="none" w="sm" len="sm"/>
          </a:ln>
        </p:spPr>
      </p:cxnSp>
      <p:sp>
        <p:nvSpPr>
          <p:cNvPr id="143" name="Google Shape;143;p26"/>
          <p:cNvSpPr/>
          <p:nvPr/>
        </p:nvSpPr>
        <p:spPr>
          <a:xfrm>
            <a:off x="2336800" y="1396640"/>
            <a:ext cx="914400" cy="914400"/>
          </a:xfrm>
          <a:prstGeom prst="rect">
            <a:avLst/>
          </a:prstGeom>
          <a:solidFill>
            <a:srgbClr val="3C78D8"/>
          </a:solidFill>
          <a:ln>
            <a:noFill/>
          </a:ln>
        </p:spPr>
        <p:txBody>
          <a:bodyPr spcFirstLastPara="1" wrap="square" lIns="91433" tIns="45700" rIns="91433" bIns="45700" anchor="ctr" anchorCtr="0">
            <a:noAutofit/>
          </a:bodyPr>
          <a:lstStyle/>
          <a:p>
            <a:pPr algn="ctr"/>
            <a:r>
              <a:rPr lang="en-GB" sz="4400" dirty="0">
                <a:solidFill>
                  <a:schemeClr val="lt1"/>
                </a:solidFill>
                <a:latin typeface="Century Gothic"/>
                <a:ea typeface="Century Gothic"/>
                <a:cs typeface="Century Gothic"/>
                <a:sym typeface="Century Gothic"/>
              </a:rPr>
              <a:t>01</a:t>
            </a:r>
            <a:endParaRPr sz="1467" dirty="0"/>
          </a:p>
        </p:txBody>
      </p:sp>
      <p:cxnSp>
        <p:nvCxnSpPr>
          <p:cNvPr id="144" name="Google Shape;144;p26"/>
          <p:cNvCxnSpPr/>
          <p:nvPr/>
        </p:nvCxnSpPr>
        <p:spPr>
          <a:xfrm>
            <a:off x="1651000" y="3647083"/>
            <a:ext cx="8890000" cy="0"/>
          </a:xfrm>
          <a:prstGeom prst="straightConnector1">
            <a:avLst/>
          </a:prstGeom>
          <a:noFill/>
          <a:ln w="9525" cap="flat" cmpd="sng">
            <a:solidFill>
              <a:srgbClr val="7F7F7F"/>
            </a:solidFill>
            <a:prstDash val="solid"/>
            <a:miter lim="800000"/>
            <a:headEnd type="none" w="sm" len="sm"/>
            <a:tailEnd type="none" w="sm" len="sm"/>
          </a:ln>
        </p:spPr>
      </p:cxnSp>
      <p:sp>
        <p:nvSpPr>
          <p:cNvPr id="145" name="Google Shape;145;p26"/>
          <p:cNvSpPr/>
          <p:nvPr/>
        </p:nvSpPr>
        <p:spPr>
          <a:xfrm>
            <a:off x="2336800" y="2643585"/>
            <a:ext cx="914400" cy="914400"/>
          </a:xfrm>
          <a:prstGeom prst="rect">
            <a:avLst/>
          </a:prstGeom>
          <a:solidFill>
            <a:srgbClr val="FF9900"/>
          </a:solidFill>
          <a:ln>
            <a:noFill/>
          </a:ln>
        </p:spPr>
        <p:txBody>
          <a:bodyPr spcFirstLastPara="1" wrap="square" lIns="91433" tIns="45700" rIns="91433" bIns="45700" anchor="ctr" anchorCtr="0">
            <a:noAutofit/>
          </a:bodyPr>
          <a:lstStyle/>
          <a:p>
            <a:pPr algn="ctr"/>
            <a:r>
              <a:rPr lang="en-GB" sz="4400" dirty="0">
                <a:solidFill>
                  <a:schemeClr val="lt1"/>
                </a:solidFill>
                <a:latin typeface="Century Gothic"/>
                <a:ea typeface="Century Gothic"/>
                <a:cs typeface="Century Gothic"/>
                <a:sym typeface="Century Gothic"/>
              </a:rPr>
              <a:t>02</a:t>
            </a:r>
            <a:endParaRPr sz="1467" dirty="0"/>
          </a:p>
        </p:txBody>
      </p:sp>
      <p:cxnSp>
        <p:nvCxnSpPr>
          <p:cNvPr id="146" name="Google Shape;146;p26"/>
          <p:cNvCxnSpPr/>
          <p:nvPr/>
        </p:nvCxnSpPr>
        <p:spPr>
          <a:xfrm>
            <a:off x="1651000" y="4906567"/>
            <a:ext cx="8890000" cy="0"/>
          </a:xfrm>
          <a:prstGeom prst="straightConnector1">
            <a:avLst/>
          </a:prstGeom>
          <a:noFill/>
          <a:ln w="9525" cap="flat" cmpd="sng">
            <a:solidFill>
              <a:srgbClr val="7F7F7F"/>
            </a:solidFill>
            <a:prstDash val="solid"/>
            <a:miter lim="800000"/>
            <a:headEnd type="none" w="sm" len="sm"/>
            <a:tailEnd type="none" w="sm" len="sm"/>
          </a:ln>
        </p:spPr>
      </p:cxnSp>
      <p:sp>
        <p:nvSpPr>
          <p:cNvPr id="147" name="Google Shape;147;p26"/>
          <p:cNvSpPr/>
          <p:nvPr/>
        </p:nvSpPr>
        <p:spPr>
          <a:xfrm>
            <a:off x="2336800" y="3903068"/>
            <a:ext cx="914400" cy="914400"/>
          </a:xfrm>
          <a:prstGeom prst="rect">
            <a:avLst/>
          </a:prstGeom>
          <a:solidFill>
            <a:srgbClr val="3C78D8"/>
          </a:solidFill>
          <a:ln>
            <a:noFill/>
          </a:ln>
        </p:spPr>
        <p:txBody>
          <a:bodyPr spcFirstLastPara="1" wrap="square" lIns="91433" tIns="45700" rIns="91433" bIns="45700" anchor="ctr" anchorCtr="0">
            <a:noAutofit/>
          </a:bodyPr>
          <a:lstStyle/>
          <a:p>
            <a:pPr algn="ctr"/>
            <a:r>
              <a:rPr lang="en-GB" sz="4400">
                <a:solidFill>
                  <a:schemeClr val="lt1"/>
                </a:solidFill>
                <a:latin typeface="Century Gothic"/>
                <a:ea typeface="Century Gothic"/>
                <a:cs typeface="Century Gothic"/>
                <a:sym typeface="Century Gothic"/>
              </a:rPr>
              <a:t>03</a:t>
            </a:r>
            <a:endParaRPr sz="1467"/>
          </a:p>
        </p:txBody>
      </p:sp>
      <p:sp>
        <p:nvSpPr>
          <p:cNvPr id="148" name="Google Shape;148;p26"/>
          <p:cNvSpPr/>
          <p:nvPr/>
        </p:nvSpPr>
        <p:spPr>
          <a:xfrm>
            <a:off x="2336800" y="5162551"/>
            <a:ext cx="914400" cy="914400"/>
          </a:xfrm>
          <a:prstGeom prst="rect">
            <a:avLst/>
          </a:prstGeom>
          <a:solidFill>
            <a:srgbClr val="FF9900"/>
          </a:solidFill>
          <a:ln>
            <a:noFill/>
          </a:ln>
        </p:spPr>
        <p:txBody>
          <a:bodyPr spcFirstLastPara="1" wrap="square" lIns="91433" tIns="45700" rIns="91433" bIns="45700" anchor="ctr" anchorCtr="0">
            <a:noAutofit/>
          </a:bodyPr>
          <a:lstStyle/>
          <a:p>
            <a:pPr algn="ctr"/>
            <a:r>
              <a:rPr lang="en-GB" sz="4400">
                <a:solidFill>
                  <a:schemeClr val="lt1"/>
                </a:solidFill>
                <a:latin typeface="Century Gothic"/>
                <a:ea typeface="Century Gothic"/>
                <a:cs typeface="Century Gothic"/>
                <a:sym typeface="Century Gothic"/>
              </a:rPr>
              <a:t>04</a:t>
            </a:r>
            <a:endParaRPr sz="1467"/>
          </a:p>
        </p:txBody>
      </p:sp>
      <p:grpSp>
        <p:nvGrpSpPr>
          <p:cNvPr id="149" name="Google Shape;149;p26"/>
          <p:cNvGrpSpPr/>
          <p:nvPr/>
        </p:nvGrpSpPr>
        <p:grpSpPr>
          <a:xfrm>
            <a:off x="3598333" y="1385300"/>
            <a:ext cx="6256800" cy="1008701"/>
            <a:chOff x="3598333" y="1356529"/>
            <a:chExt cx="6256800" cy="1008700"/>
          </a:xfrm>
        </p:grpSpPr>
        <p:sp>
          <p:nvSpPr>
            <p:cNvPr id="150" name="Google Shape;150;p26"/>
            <p:cNvSpPr/>
            <p:nvPr/>
          </p:nvSpPr>
          <p:spPr>
            <a:xfrm>
              <a:off x="3598333" y="1356529"/>
              <a:ext cx="6256800" cy="437367"/>
            </a:xfrm>
            <a:prstGeom prst="rect">
              <a:avLst/>
            </a:prstGeom>
            <a:noFill/>
            <a:ln>
              <a:noFill/>
            </a:ln>
          </p:spPr>
          <p:txBody>
            <a:bodyPr spcFirstLastPara="1" wrap="square" lIns="0" tIns="0" rIns="0" bIns="0" anchor="t" anchorCtr="0">
              <a:noAutofit/>
            </a:bodyPr>
            <a:lstStyle/>
            <a:p>
              <a:r>
                <a:rPr lang="en-GB" sz="2000" b="1" dirty="0">
                  <a:solidFill>
                    <a:schemeClr val="dk1"/>
                  </a:solidFill>
                </a:rPr>
                <a:t>Problem Statement</a:t>
              </a:r>
              <a:r>
                <a:rPr lang="en-GB" sz="2400" dirty="0">
                  <a:solidFill>
                    <a:schemeClr val="dk1"/>
                  </a:solidFill>
                </a:rPr>
                <a:t> </a:t>
              </a:r>
              <a:endParaRPr sz="1467" dirty="0"/>
            </a:p>
          </p:txBody>
        </p:sp>
        <p:sp>
          <p:nvSpPr>
            <p:cNvPr id="151" name="Google Shape;151;p26"/>
            <p:cNvSpPr/>
            <p:nvPr/>
          </p:nvSpPr>
          <p:spPr>
            <a:xfrm>
              <a:off x="3598333" y="1747016"/>
              <a:ext cx="6256800" cy="618213"/>
            </a:xfrm>
            <a:prstGeom prst="rect">
              <a:avLst/>
            </a:prstGeom>
            <a:noFill/>
            <a:ln>
              <a:noFill/>
            </a:ln>
          </p:spPr>
          <p:txBody>
            <a:bodyPr spcFirstLastPara="1" wrap="square" lIns="0" tIns="0" rIns="0" bIns="0" anchor="t" anchorCtr="0">
              <a:noAutofit/>
            </a:bodyPr>
            <a:lstStyle/>
            <a:p>
              <a:r>
                <a:rPr lang="en-IN" b="1" dirty="0">
                  <a:solidFill>
                    <a:schemeClr val="accent1">
                      <a:lumMod val="50000"/>
                    </a:schemeClr>
                  </a:solidFill>
                </a:rPr>
                <a:t>Problem Understanding</a:t>
              </a:r>
            </a:p>
            <a:p>
              <a:r>
                <a:rPr lang="en-IN" sz="1400" b="1" dirty="0">
                  <a:latin typeface="Arial Black" panose="020B0A04020102020204" pitchFamily="34" charset="0"/>
                  <a:cs typeface="Times New Roman" panose="02020603050405020304" pitchFamily="18" charset="0"/>
                </a:rPr>
                <a:t>Uses and Importance of Car Prediction</a:t>
              </a:r>
            </a:p>
            <a:p>
              <a:pPr>
                <a:buClr>
                  <a:schemeClr val="dk1"/>
                </a:buClr>
                <a:buSzPts val="1100"/>
              </a:pPr>
              <a:endParaRPr sz="1467" dirty="0">
                <a:solidFill>
                  <a:schemeClr val="dk1"/>
                </a:solidFill>
                <a:latin typeface="Calibri"/>
                <a:ea typeface="Calibri"/>
                <a:cs typeface="Calibri"/>
                <a:sym typeface="Calibri"/>
              </a:endParaRPr>
            </a:p>
            <a:p>
              <a:endParaRPr sz="1467" dirty="0">
                <a:solidFill>
                  <a:schemeClr val="dk1"/>
                </a:solidFill>
                <a:latin typeface="Calibri"/>
                <a:ea typeface="Calibri"/>
                <a:cs typeface="Calibri"/>
                <a:sym typeface="Calibri"/>
              </a:endParaRPr>
            </a:p>
          </p:txBody>
        </p:sp>
      </p:grpSp>
      <p:grpSp>
        <p:nvGrpSpPr>
          <p:cNvPr id="152" name="Google Shape;152;p26"/>
          <p:cNvGrpSpPr/>
          <p:nvPr/>
        </p:nvGrpSpPr>
        <p:grpSpPr>
          <a:xfrm>
            <a:off x="3598333" y="2732873"/>
            <a:ext cx="6256867" cy="886172"/>
            <a:chOff x="3598334" y="1444620"/>
            <a:chExt cx="6256866" cy="886172"/>
          </a:xfrm>
        </p:grpSpPr>
        <p:sp>
          <p:nvSpPr>
            <p:cNvPr id="153" name="Google Shape;153;p26"/>
            <p:cNvSpPr/>
            <p:nvPr/>
          </p:nvSpPr>
          <p:spPr>
            <a:xfrm>
              <a:off x="3598334" y="1444620"/>
              <a:ext cx="6256866" cy="276999"/>
            </a:xfrm>
            <a:prstGeom prst="rect">
              <a:avLst/>
            </a:prstGeom>
            <a:noFill/>
            <a:ln>
              <a:noFill/>
            </a:ln>
          </p:spPr>
          <p:txBody>
            <a:bodyPr spcFirstLastPara="1" wrap="square" lIns="0" tIns="0" rIns="0" bIns="0" anchor="t" anchorCtr="0">
              <a:noAutofit/>
            </a:bodyPr>
            <a:lstStyle/>
            <a:p>
              <a:r>
                <a:rPr lang="en-IN" sz="2000" b="1" dirty="0">
                  <a:solidFill>
                    <a:srgbClr val="002060"/>
                  </a:solidFill>
                </a:rPr>
                <a:t>Exploratory data analysis</a:t>
              </a:r>
            </a:p>
          </p:txBody>
        </p:sp>
        <p:sp>
          <p:nvSpPr>
            <p:cNvPr id="154" name="Google Shape;154;p26"/>
            <p:cNvSpPr/>
            <p:nvPr/>
          </p:nvSpPr>
          <p:spPr>
            <a:xfrm>
              <a:off x="3598334" y="1749557"/>
              <a:ext cx="6256866" cy="58123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effectLst/>
                  <a:uLnTx/>
                  <a:uFillTx/>
                  <a:latin typeface="Calibri" panose="020F0502020204030204"/>
                  <a:ea typeface="+mn-ea"/>
                  <a:cs typeface="+mn-cs"/>
                </a:rPr>
                <a:t>Visualizations</a:t>
              </a:r>
            </a:p>
            <a:p>
              <a:pPr>
                <a:defRPr/>
              </a:pPr>
              <a:r>
                <a:rPr lang="en-IN" b="1" dirty="0">
                  <a:solidFill>
                    <a:srgbClr val="002060"/>
                  </a:solidFill>
                </a:rPr>
                <a:t>Data cleaning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effectLst/>
                <a:uLnTx/>
                <a:uFillTx/>
                <a:latin typeface="Calibri" panose="020F0502020204030204"/>
                <a:ea typeface="+mn-ea"/>
                <a:cs typeface="+mn-cs"/>
              </a:endParaRPr>
            </a:p>
          </p:txBody>
        </p:sp>
      </p:grpSp>
      <p:grpSp>
        <p:nvGrpSpPr>
          <p:cNvPr id="155" name="Google Shape;155;p26"/>
          <p:cNvGrpSpPr/>
          <p:nvPr/>
        </p:nvGrpSpPr>
        <p:grpSpPr>
          <a:xfrm>
            <a:off x="3598333" y="3992356"/>
            <a:ext cx="6256867" cy="735824"/>
            <a:chOff x="3598334" y="1444620"/>
            <a:chExt cx="6256866" cy="735824"/>
          </a:xfrm>
        </p:grpSpPr>
        <p:sp>
          <p:nvSpPr>
            <p:cNvPr id="156" name="Google Shape;156;p26"/>
            <p:cNvSpPr/>
            <p:nvPr/>
          </p:nvSpPr>
          <p:spPr>
            <a:xfrm>
              <a:off x="3598334" y="1444620"/>
              <a:ext cx="6256866" cy="276999"/>
            </a:xfrm>
            <a:prstGeom prst="rect">
              <a:avLst/>
            </a:prstGeom>
            <a:noFill/>
            <a:ln>
              <a:noFill/>
            </a:ln>
          </p:spPr>
          <p:txBody>
            <a:bodyPr spcFirstLastPara="1" wrap="square" lIns="0" tIns="0" rIns="0" bIns="0" anchor="t" anchorCtr="0">
              <a:noAutofit/>
            </a:bodyPr>
            <a:lstStyle/>
            <a:p>
              <a:pPr>
                <a:buClr>
                  <a:schemeClr val="dk1"/>
                </a:buClr>
                <a:buSzPts val="1100"/>
              </a:pPr>
              <a:r>
                <a:rPr lang="en-IN" sz="2000" b="1" dirty="0">
                  <a:solidFill>
                    <a:schemeClr val="accent1">
                      <a:lumMod val="50000"/>
                    </a:schemeClr>
                  </a:solidFill>
                </a:rPr>
                <a:t>Model Building</a:t>
              </a:r>
              <a:endParaRPr sz="1600" b="1" dirty="0"/>
            </a:p>
          </p:txBody>
        </p:sp>
        <p:sp>
          <p:nvSpPr>
            <p:cNvPr id="157" name="Google Shape;157;p26"/>
            <p:cNvSpPr/>
            <p:nvPr/>
          </p:nvSpPr>
          <p:spPr>
            <a:xfrm>
              <a:off x="3598334" y="1749557"/>
              <a:ext cx="6256866" cy="430887"/>
            </a:xfrm>
            <a:prstGeom prst="rect">
              <a:avLst/>
            </a:prstGeom>
            <a:noFill/>
            <a:ln>
              <a:noFill/>
            </a:ln>
          </p:spPr>
          <p:txBody>
            <a:bodyPr spcFirstLastPara="1" wrap="square" lIns="0" tIns="0" rIns="0" bIns="0" anchor="t" anchorCtr="0">
              <a:noAutofit/>
            </a:bodyPr>
            <a:lstStyle/>
            <a:p>
              <a:r>
                <a:rPr kumimoji="0" lang="en-US" sz="1800" b="1" i="0" u="none" strike="noStrike" kern="1200" cap="none" spc="0" normalizeH="0" baseline="0" noProof="0" dirty="0">
                  <a:ln>
                    <a:noFill/>
                  </a:ln>
                  <a:effectLst/>
                  <a:uLnTx/>
                  <a:uFillTx/>
                  <a:latin typeface="Calibri" panose="020F0502020204030204"/>
                  <a:ea typeface="+mn-ea"/>
                  <a:cs typeface="+mn-cs"/>
                </a:rPr>
                <a:t>Saving the model and predictions from saved best model</a:t>
              </a:r>
              <a:endParaRPr lang="en-GB" sz="1467" dirty="0"/>
            </a:p>
          </p:txBody>
        </p:sp>
      </p:grpSp>
      <p:grpSp>
        <p:nvGrpSpPr>
          <p:cNvPr id="158" name="Google Shape;158;p26"/>
          <p:cNvGrpSpPr/>
          <p:nvPr/>
        </p:nvGrpSpPr>
        <p:grpSpPr>
          <a:xfrm>
            <a:off x="3598333" y="5251836"/>
            <a:ext cx="6256867" cy="735825"/>
            <a:chOff x="3598334" y="1444619"/>
            <a:chExt cx="6256866" cy="735825"/>
          </a:xfrm>
        </p:grpSpPr>
        <p:sp>
          <p:nvSpPr>
            <p:cNvPr id="159" name="Google Shape;159;p26"/>
            <p:cNvSpPr/>
            <p:nvPr/>
          </p:nvSpPr>
          <p:spPr>
            <a:xfrm>
              <a:off x="3598334" y="1444619"/>
              <a:ext cx="6256800" cy="735819"/>
            </a:xfrm>
            <a:prstGeom prst="rect">
              <a:avLst/>
            </a:prstGeom>
            <a:noFill/>
            <a:ln>
              <a:noFill/>
            </a:ln>
          </p:spPr>
          <p:txBody>
            <a:bodyPr spcFirstLastPara="1" wrap="square" lIns="0" tIns="0" rIns="0" bIns="0" anchor="t" anchorCtr="0">
              <a:noAutofit/>
            </a:bodyPr>
            <a:lstStyle/>
            <a:p>
              <a:r>
                <a:rPr lang="en-IN" sz="2800" b="1" dirty="0">
                  <a:solidFill>
                    <a:schemeClr val="accent1">
                      <a:lumMod val="50000"/>
                    </a:schemeClr>
                  </a:solidFill>
                </a:rPr>
                <a:t>Conclusion</a:t>
              </a:r>
              <a:endParaRPr sz="2000" b="1" dirty="0"/>
            </a:p>
          </p:txBody>
        </p:sp>
        <p:sp>
          <p:nvSpPr>
            <p:cNvPr id="160" name="Google Shape;160;p26"/>
            <p:cNvSpPr/>
            <p:nvPr/>
          </p:nvSpPr>
          <p:spPr>
            <a:xfrm>
              <a:off x="3598334" y="1749557"/>
              <a:ext cx="6256866" cy="430887"/>
            </a:xfrm>
            <a:prstGeom prst="rect">
              <a:avLst/>
            </a:prstGeom>
            <a:noFill/>
            <a:ln>
              <a:noFill/>
            </a:ln>
          </p:spPr>
          <p:txBody>
            <a:bodyPr spcFirstLastPara="1" wrap="square" lIns="0" tIns="0" rIns="0" bIns="0" anchor="t" anchorCtr="0">
              <a:noAutofit/>
            </a:bodyPr>
            <a:lstStyle/>
            <a:p>
              <a:endParaRPr sz="1467" dirty="0"/>
            </a:p>
          </p:txBody>
        </p:sp>
      </p:grpSp>
      <p:sp>
        <p:nvSpPr>
          <p:cNvPr id="26" name="Diagonal Stripe 25">
            <a:extLst>
              <a:ext uri="{FF2B5EF4-FFF2-40B4-BE49-F238E27FC236}">
                <a16:creationId xmlns:a16="http://schemas.microsoft.com/office/drawing/2014/main" id="{3CBB02E4-386D-4618-BAD6-0CA97D4668D5}"/>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latin typeface="Century Gothic"/>
            </a:endParaRPr>
          </a:p>
        </p:txBody>
      </p:sp>
      <p:sp>
        <p:nvSpPr>
          <p:cNvPr id="27" name="Diagonal Stripe 26">
            <a:extLst>
              <a:ext uri="{FF2B5EF4-FFF2-40B4-BE49-F238E27FC236}">
                <a16:creationId xmlns:a16="http://schemas.microsoft.com/office/drawing/2014/main" id="{3B22D092-0E86-4C8F-B290-7F5DE98164AE}"/>
              </a:ext>
            </a:extLst>
          </p:cNvPr>
          <p:cNvSpPr/>
          <p:nvPr/>
        </p:nvSpPr>
        <p:spPr>
          <a:xfrm>
            <a:off x="1" y="1"/>
            <a:ext cx="991402" cy="885524"/>
          </a:xfrm>
          <a:prstGeom prst="diagStripe">
            <a:avLst>
              <a:gd name="adj" fmla="val 50529"/>
            </a:avLst>
          </a:prstGeom>
          <a:solidFill>
            <a:srgbClr val="3C78D8"/>
          </a:solidFill>
          <a:ln>
            <a:noFill/>
          </a:ln>
        </p:spPr>
        <p:txBody>
          <a:bodyPr spcFirstLastPara="1" wrap="square" lIns="91433" tIns="45700" rIns="91433" bIns="45700" anchor="ctr" anchorCtr="0">
            <a:noAutofit/>
          </a:bodyPr>
          <a:lstStyle/>
          <a:p>
            <a:pPr algn="ctr"/>
            <a:endParaRPr lang="en-IN" sz="4400">
              <a:latin typeface="Century Gothic"/>
            </a:endParaRPr>
          </a:p>
        </p:txBody>
      </p:sp>
      <p:sp>
        <p:nvSpPr>
          <p:cNvPr id="28" name="Diagonal Stripe 27">
            <a:extLst>
              <a:ext uri="{FF2B5EF4-FFF2-40B4-BE49-F238E27FC236}">
                <a16:creationId xmlns:a16="http://schemas.microsoft.com/office/drawing/2014/main" id="{1470A7BB-210D-4271-9AB7-6EB302927210}"/>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29" name="Diagonal Stripe 28">
            <a:extLst>
              <a:ext uri="{FF2B5EF4-FFF2-40B4-BE49-F238E27FC236}">
                <a16:creationId xmlns:a16="http://schemas.microsoft.com/office/drawing/2014/main" id="{37B20289-47E4-4EF0-B29C-2283B4FFB5B3}"/>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624465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42BF1-BEA0-43EC-BE2B-19A9C3D38966}"/>
              </a:ext>
            </a:extLst>
          </p:cNvPr>
          <p:cNvSpPr>
            <a:spLocks noGrp="1"/>
          </p:cNvSpPr>
          <p:nvPr>
            <p:ph type="title"/>
          </p:nvPr>
        </p:nvSpPr>
        <p:spPr/>
        <p:txBody>
          <a:bodyPr/>
          <a:lstStyle/>
          <a:p>
            <a:r>
              <a:rPr lang="en-IN" dirty="0"/>
              <a:t>   </a:t>
            </a:r>
            <a:r>
              <a:rPr lang="en-IN" sz="4000" b="1" dirty="0"/>
              <a:t>Lasso</a:t>
            </a:r>
            <a:r>
              <a:rPr lang="en-IN" sz="4000" dirty="0"/>
              <a:t>:</a:t>
            </a:r>
          </a:p>
        </p:txBody>
      </p:sp>
      <p:pic>
        <p:nvPicPr>
          <p:cNvPr id="6" name="Picture 5">
            <a:extLst>
              <a:ext uri="{FF2B5EF4-FFF2-40B4-BE49-F238E27FC236}">
                <a16:creationId xmlns:a16="http://schemas.microsoft.com/office/drawing/2014/main" id="{6FCFE232-830E-41C1-9D36-736CA843B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426" y="1607419"/>
            <a:ext cx="10617598" cy="4059734"/>
          </a:xfrm>
          <a:prstGeom prst="rect">
            <a:avLst/>
          </a:prstGeom>
        </p:spPr>
      </p:pic>
      <p:sp>
        <p:nvSpPr>
          <p:cNvPr id="7" name="Diagonal Stripe 6">
            <a:extLst>
              <a:ext uri="{FF2B5EF4-FFF2-40B4-BE49-F238E27FC236}">
                <a16:creationId xmlns:a16="http://schemas.microsoft.com/office/drawing/2014/main" id="{83CE3EE4-C97D-4F33-AB4C-5D9663218199}"/>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Diagonal Stripe 7">
            <a:extLst>
              <a:ext uri="{FF2B5EF4-FFF2-40B4-BE49-F238E27FC236}">
                <a16:creationId xmlns:a16="http://schemas.microsoft.com/office/drawing/2014/main" id="{C3CDAF37-4534-4359-A0C8-3E1C7F5E9D6B}"/>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9" name="Diagonal Stripe 8">
            <a:extLst>
              <a:ext uri="{FF2B5EF4-FFF2-40B4-BE49-F238E27FC236}">
                <a16:creationId xmlns:a16="http://schemas.microsoft.com/office/drawing/2014/main" id="{89DED929-0F99-4166-A8C0-4146928E78F0}"/>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iagonal Stripe 9">
            <a:extLst>
              <a:ext uri="{FF2B5EF4-FFF2-40B4-BE49-F238E27FC236}">
                <a16:creationId xmlns:a16="http://schemas.microsoft.com/office/drawing/2014/main" id="{65F2769F-5A88-46BF-9FC3-D2B0C2203EA7}"/>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3721436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A69B-A3B0-44C9-A311-9A7FC86BD720}"/>
              </a:ext>
            </a:extLst>
          </p:cNvPr>
          <p:cNvSpPr>
            <a:spLocks noGrp="1"/>
          </p:cNvSpPr>
          <p:nvPr>
            <p:ph type="title"/>
          </p:nvPr>
        </p:nvSpPr>
        <p:spPr/>
        <p:txBody>
          <a:bodyPr/>
          <a:lstStyle/>
          <a:p>
            <a:r>
              <a:rPr lang="en-IN" dirty="0"/>
              <a:t> </a:t>
            </a:r>
            <a:r>
              <a:rPr lang="en-IN" sz="4000" b="1" dirty="0"/>
              <a:t>Ridge</a:t>
            </a:r>
            <a:r>
              <a:rPr lang="en-IN" dirty="0"/>
              <a:t>:</a:t>
            </a:r>
          </a:p>
        </p:txBody>
      </p:sp>
      <p:pic>
        <p:nvPicPr>
          <p:cNvPr id="4" name="Picture 3">
            <a:extLst>
              <a:ext uri="{FF2B5EF4-FFF2-40B4-BE49-F238E27FC236}">
                <a16:creationId xmlns:a16="http://schemas.microsoft.com/office/drawing/2014/main" id="{75B608B0-326E-4840-B2C4-E2AB76D09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71" y="1934678"/>
            <a:ext cx="10816805" cy="4071486"/>
          </a:xfrm>
          <a:prstGeom prst="rect">
            <a:avLst/>
          </a:prstGeom>
        </p:spPr>
      </p:pic>
      <p:sp>
        <p:nvSpPr>
          <p:cNvPr id="5" name="Diagonal Stripe 4">
            <a:extLst>
              <a:ext uri="{FF2B5EF4-FFF2-40B4-BE49-F238E27FC236}">
                <a16:creationId xmlns:a16="http://schemas.microsoft.com/office/drawing/2014/main" id="{85F3CCB4-93AA-4715-BD61-AC66C80DF630}"/>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Diagonal Stripe 5">
            <a:extLst>
              <a:ext uri="{FF2B5EF4-FFF2-40B4-BE49-F238E27FC236}">
                <a16:creationId xmlns:a16="http://schemas.microsoft.com/office/drawing/2014/main" id="{EE939FD7-F53A-4F24-AC21-8DDE351B8579}"/>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7" name="Diagonal Stripe 6">
            <a:extLst>
              <a:ext uri="{FF2B5EF4-FFF2-40B4-BE49-F238E27FC236}">
                <a16:creationId xmlns:a16="http://schemas.microsoft.com/office/drawing/2014/main" id="{58BD3062-E1C6-4876-BE48-3D0E032514CF}"/>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Diagonal Stripe 7">
            <a:extLst>
              <a:ext uri="{FF2B5EF4-FFF2-40B4-BE49-F238E27FC236}">
                <a16:creationId xmlns:a16="http://schemas.microsoft.com/office/drawing/2014/main" id="{20C4AA9E-3713-401A-BEB9-5AB0D977B42F}"/>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329842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8F96-A102-483E-9386-82DD0205424B}"/>
              </a:ext>
            </a:extLst>
          </p:cNvPr>
          <p:cNvSpPr>
            <a:spLocks noGrp="1"/>
          </p:cNvSpPr>
          <p:nvPr>
            <p:ph type="title"/>
          </p:nvPr>
        </p:nvSpPr>
        <p:spPr/>
        <p:txBody>
          <a:bodyPr/>
          <a:lstStyle/>
          <a:p>
            <a:r>
              <a:rPr lang="en-US" sz="4000" b="1" dirty="0"/>
              <a:t>Decision Tree Regressor</a:t>
            </a:r>
            <a:r>
              <a:rPr lang="en-US" dirty="0"/>
              <a:t>:</a:t>
            </a:r>
            <a:endParaRPr lang="en-IN" dirty="0"/>
          </a:p>
        </p:txBody>
      </p:sp>
      <p:pic>
        <p:nvPicPr>
          <p:cNvPr id="4" name="Picture 3">
            <a:extLst>
              <a:ext uri="{FF2B5EF4-FFF2-40B4-BE49-F238E27FC236}">
                <a16:creationId xmlns:a16="http://schemas.microsoft.com/office/drawing/2014/main" id="{233002A7-4105-416C-8B11-1F13744C3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334" y="1903680"/>
            <a:ext cx="10038473" cy="4135166"/>
          </a:xfrm>
          <a:prstGeom prst="rect">
            <a:avLst/>
          </a:prstGeom>
        </p:spPr>
      </p:pic>
      <p:sp>
        <p:nvSpPr>
          <p:cNvPr id="5" name="Diagonal Stripe 4">
            <a:extLst>
              <a:ext uri="{FF2B5EF4-FFF2-40B4-BE49-F238E27FC236}">
                <a16:creationId xmlns:a16="http://schemas.microsoft.com/office/drawing/2014/main" id="{7DAEF447-388D-4124-AEA6-D40F5188BB9C}"/>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Diagonal Stripe 5">
            <a:extLst>
              <a:ext uri="{FF2B5EF4-FFF2-40B4-BE49-F238E27FC236}">
                <a16:creationId xmlns:a16="http://schemas.microsoft.com/office/drawing/2014/main" id="{25D398DE-6D97-4314-87F9-24687E765925}"/>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8" name="Diagonal Stripe 7">
            <a:extLst>
              <a:ext uri="{FF2B5EF4-FFF2-40B4-BE49-F238E27FC236}">
                <a16:creationId xmlns:a16="http://schemas.microsoft.com/office/drawing/2014/main" id="{A5B19CE6-190B-4E03-9A5E-7388ED7FF71D}"/>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Diagonal Stripe 8">
            <a:extLst>
              <a:ext uri="{FF2B5EF4-FFF2-40B4-BE49-F238E27FC236}">
                <a16:creationId xmlns:a16="http://schemas.microsoft.com/office/drawing/2014/main" id="{0E2A527D-EEA2-47DB-85A8-6895CD8E5113}"/>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426049125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5720-16D8-46BC-A77A-F2C9C64C4D59}"/>
              </a:ext>
            </a:extLst>
          </p:cNvPr>
          <p:cNvSpPr>
            <a:spLocks noGrp="1"/>
          </p:cNvSpPr>
          <p:nvPr>
            <p:ph type="title"/>
          </p:nvPr>
        </p:nvSpPr>
        <p:spPr/>
        <p:txBody>
          <a:bodyPr>
            <a:normAutofit/>
          </a:bodyPr>
          <a:lstStyle/>
          <a:p>
            <a:r>
              <a:rPr lang="en-US" sz="4000" b="1" dirty="0" err="1"/>
              <a:t>Kneighbors</a:t>
            </a:r>
            <a:r>
              <a:rPr lang="en-US" sz="4000" b="1" dirty="0"/>
              <a:t> Regressor:</a:t>
            </a:r>
            <a:endParaRPr lang="en-IN" sz="4000" b="1" dirty="0"/>
          </a:p>
        </p:txBody>
      </p:sp>
      <p:pic>
        <p:nvPicPr>
          <p:cNvPr id="4" name="Picture 3">
            <a:extLst>
              <a:ext uri="{FF2B5EF4-FFF2-40B4-BE49-F238E27FC236}">
                <a16:creationId xmlns:a16="http://schemas.microsoft.com/office/drawing/2014/main" id="{25C67075-C4F3-4B73-9BD0-A556A8330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03" y="1953094"/>
            <a:ext cx="10438597" cy="3958608"/>
          </a:xfrm>
          <a:prstGeom prst="rect">
            <a:avLst/>
          </a:prstGeom>
        </p:spPr>
      </p:pic>
      <p:sp>
        <p:nvSpPr>
          <p:cNvPr id="5" name="Diagonal Stripe 4">
            <a:extLst>
              <a:ext uri="{FF2B5EF4-FFF2-40B4-BE49-F238E27FC236}">
                <a16:creationId xmlns:a16="http://schemas.microsoft.com/office/drawing/2014/main" id="{B8DA216F-6D5C-466E-98AF-0E882B4B5456}"/>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Diagonal Stripe 7">
            <a:extLst>
              <a:ext uri="{FF2B5EF4-FFF2-40B4-BE49-F238E27FC236}">
                <a16:creationId xmlns:a16="http://schemas.microsoft.com/office/drawing/2014/main" id="{A63DC4A2-1483-47BD-BB85-6884E8A8BA20}"/>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9" name="Diagonal Stripe 8">
            <a:extLst>
              <a:ext uri="{FF2B5EF4-FFF2-40B4-BE49-F238E27FC236}">
                <a16:creationId xmlns:a16="http://schemas.microsoft.com/office/drawing/2014/main" id="{919349C3-07E3-481C-BC09-980E7625C9F1}"/>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iagonal Stripe 9">
            <a:extLst>
              <a:ext uri="{FF2B5EF4-FFF2-40B4-BE49-F238E27FC236}">
                <a16:creationId xmlns:a16="http://schemas.microsoft.com/office/drawing/2014/main" id="{B4FEF0AD-D17C-4A02-A11C-8FEF0108D257}"/>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406607405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7126-8859-469A-8272-58D3E0E6BCDE}"/>
              </a:ext>
            </a:extLst>
          </p:cNvPr>
          <p:cNvSpPr>
            <a:spLocks noGrp="1"/>
          </p:cNvSpPr>
          <p:nvPr>
            <p:ph type="title"/>
          </p:nvPr>
        </p:nvSpPr>
        <p:spPr>
          <a:xfrm>
            <a:off x="786809" y="478465"/>
            <a:ext cx="10566991" cy="1212223"/>
          </a:xfrm>
        </p:spPr>
        <p:txBody>
          <a:bodyPr>
            <a:normAutofit/>
          </a:bodyPr>
          <a:lstStyle/>
          <a:p>
            <a:r>
              <a:rPr lang="en-US" sz="4000" b="1" dirty="0"/>
              <a:t>Gradient Boosting Regressor:</a:t>
            </a:r>
            <a:endParaRPr lang="en-IN" sz="4000" b="1" dirty="0"/>
          </a:p>
        </p:txBody>
      </p:sp>
      <p:pic>
        <p:nvPicPr>
          <p:cNvPr id="4" name="Picture 3">
            <a:extLst>
              <a:ext uri="{FF2B5EF4-FFF2-40B4-BE49-F238E27FC236}">
                <a16:creationId xmlns:a16="http://schemas.microsoft.com/office/drawing/2014/main" id="{06299701-6667-4864-B6BB-40749B900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8" y="1880727"/>
            <a:ext cx="10566991" cy="4168751"/>
          </a:xfrm>
          <a:prstGeom prst="rect">
            <a:avLst/>
          </a:prstGeom>
        </p:spPr>
      </p:pic>
      <p:sp>
        <p:nvSpPr>
          <p:cNvPr id="5" name="Diagonal Stripe 4">
            <a:extLst>
              <a:ext uri="{FF2B5EF4-FFF2-40B4-BE49-F238E27FC236}">
                <a16:creationId xmlns:a16="http://schemas.microsoft.com/office/drawing/2014/main" id="{69038727-0E71-4C72-8F8B-BB1F2B96153B}"/>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6" name="Diagonal Stripe 5">
            <a:extLst>
              <a:ext uri="{FF2B5EF4-FFF2-40B4-BE49-F238E27FC236}">
                <a16:creationId xmlns:a16="http://schemas.microsoft.com/office/drawing/2014/main" id="{12A5DFD5-D82E-4491-986D-D321189098A1}"/>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Diagonal Stripe 6">
            <a:extLst>
              <a:ext uri="{FF2B5EF4-FFF2-40B4-BE49-F238E27FC236}">
                <a16:creationId xmlns:a16="http://schemas.microsoft.com/office/drawing/2014/main" id="{2FCD5C59-A5F1-496F-BC01-45EFF0AEA597}"/>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Diagonal Stripe 7">
            <a:extLst>
              <a:ext uri="{FF2B5EF4-FFF2-40B4-BE49-F238E27FC236}">
                <a16:creationId xmlns:a16="http://schemas.microsoft.com/office/drawing/2014/main" id="{E3025920-440E-464B-802E-F031CBDD7DFE}"/>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Tree>
    <p:extLst>
      <p:ext uri="{BB962C8B-B14F-4D97-AF65-F5344CB8AC3E}">
        <p14:creationId xmlns:p14="http://schemas.microsoft.com/office/powerpoint/2010/main" val="638567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499C83-693F-4EF9-9AFE-04FF073B5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373" y="1977286"/>
            <a:ext cx="9593014" cy="2962688"/>
          </a:xfrm>
          <a:prstGeom prst="rect">
            <a:avLst/>
          </a:prstGeom>
        </p:spPr>
      </p:pic>
      <p:sp>
        <p:nvSpPr>
          <p:cNvPr id="9" name="TextBox 8">
            <a:extLst>
              <a:ext uri="{FF2B5EF4-FFF2-40B4-BE49-F238E27FC236}">
                <a16:creationId xmlns:a16="http://schemas.microsoft.com/office/drawing/2014/main" id="{BC345C3A-9FDD-429C-813D-73583887306C}"/>
              </a:ext>
            </a:extLst>
          </p:cNvPr>
          <p:cNvSpPr txBox="1"/>
          <p:nvPr/>
        </p:nvSpPr>
        <p:spPr>
          <a:xfrm rot="10800000" flipV="1">
            <a:off x="584731" y="4976411"/>
            <a:ext cx="11049004"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1">
                    <a:lumMod val="50000"/>
                  </a:schemeClr>
                </a:solidFill>
              </a:rPr>
              <a:t>Saving the model and predictions using saved model.</a:t>
            </a:r>
          </a:p>
          <a:p>
            <a:pPr marL="285750" indent="-285750">
              <a:buFont typeface="Arial" panose="020B0604020202020204" pitchFamily="34" charset="0"/>
              <a:buChar char="•"/>
            </a:pPr>
            <a:r>
              <a:rPr lang="en-IN" dirty="0">
                <a:solidFill>
                  <a:schemeClr val="accent1">
                    <a:lumMod val="50000"/>
                  </a:schemeClr>
                </a:solidFill>
              </a:rPr>
              <a:t>I have saved my best model using .</a:t>
            </a:r>
            <a:r>
              <a:rPr lang="en-IN" dirty="0" err="1">
                <a:solidFill>
                  <a:schemeClr val="accent1">
                    <a:lumMod val="50000"/>
                  </a:schemeClr>
                </a:solidFill>
              </a:rPr>
              <a:t>pkl</a:t>
            </a:r>
            <a:r>
              <a:rPr lang="en-IN" dirty="0">
                <a:solidFill>
                  <a:schemeClr val="accent1">
                    <a:lumMod val="50000"/>
                  </a:schemeClr>
                </a:solidFill>
              </a:rPr>
              <a:t> as follows.</a:t>
            </a:r>
          </a:p>
          <a:p>
            <a:pPr marL="285750" indent="-285750">
              <a:buFont typeface="Arial" panose="020B0604020202020204" pitchFamily="34" charset="0"/>
              <a:buChar char="•"/>
            </a:pPr>
            <a:r>
              <a:rPr lang="en-IN" dirty="0">
                <a:solidFill>
                  <a:schemeClr val="accent1">
                    <a:lumMod val="50000"/>
                  </a:schemeClr>
                </a:solidFill>
              </a:rPr>
              <a:t>Now after saving the best model, loading my saved model and predicting the price values.</a:t>
            </a:r>
          </a:p>
          <a:p>
            <a:pPr marL="285750" indent="-285750">
              <a:buFont typeface="Arial" panose="020B0604020202020204" pitchFamily="34" charset="0"/>
              <a:buChar char="•"/>
            </a:pPr>
            <a:r>
              <a:rPr lang="en-IN" dirty="0">
                <a:solidFill>
                  <a:schemeClr val="accent1">
                    <a:lumMod val="50000"/>
                  </a:schemeClr>
                </a:solidFill>
              </a:rPr>
              <a:t>I have predicted the Car Price using saved model, and the predictions look good. </a:t>
            </a:r>
          </a:p>
          <a:p>
            <a:pPr marL="285750" indent="-285750">
              <a:buFont typeface="Arial" panose="020B0604020202020204" pitchFamily="34" charset="0"/>
              <a:buChar char="•"/>
            </a:pPr>
            <a:r>
              <a:rPr lang="en-IN" dirty="0">
                <a:solidFill>
                  <a:schemeClr val="accent1">
                    <a:lumMod val="50000"/>
                  </a:schemeClr>
                </a:solidFill>
              </a:rPr>
              <a:t>The Predicted values are almost same as actual values</a:t>
            </a:r>
            <a:r>
              <a:rPr lang="en-IN" dirty="0"/>
              <a:t>.</a:t>
            </a:r>
          </a:p>
        </p:txBody>
      </p:sp>
      <p:sp>
        <p:nvSpPr>
          <p:cNvPr id="10" name="Diagonal Stripe 9">
            <a:extLst>
              <a:ext uri="{FF2B5EF4-FFF2-40B4-BE49-F238E27FC236}">
                <a16:creationId xmlns:a16="http://schemas.microsoft.com/office/drawing/2014/main" id="{EE8C8322-5B37-440B-907E-DA8DB18C9FA5}"/>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Diagonal Stripe 10">
            <a:extLst>
              <a:ext uri="{FF2B5EF4-FFF2-40B4-BE49-F238E27FC236}">
                <a16:creationId xmlns:a16="http://schemas.microsoft.com/office/drawing/2014/main" id="{D8FA1EC1-1FB6-471C-BEF4-CDB669231E73}"/>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2" name="Diagonal Stripe 11">
            <a:extLst>
              <a:ext uri="{FF2B5EF4-FFF2-40B4-BE49-F238E27FC236}">
                <a16:creationId xmlns:a16="http://schemas.microsoft.com/office/drawing/2014/main" id="{CE964608-5DDC-4C7A-9D57-A1535CE93822}"/>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iagonal Stripe 12">
            <a:extLst>
              <a:ext uri="{FF2B5EF4-FFF2-40B4-BE49-F238E27FC236}">
                <a16:creationId xmlns:a16="http://schemas.microsoft.com/office/drawing/2014/main" id="{6D953867-05DF-4C9D-8329-D8BEBF88C273}"/>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2" name="Title 1">
            <a:extLst>
              <a:ext uri="{FF2B5EF4-FFF2-40B4-BE49-F238E27FC236}">
                <a16:creationId xmlns:a16="http://schemas.microsoft.com/office/drawing/2014/main" id="{55FDBBD9-47AE-45C4-A376-34A3A75E086C}"/>
              </a:ext>
            </a:extLst>
          </p:cNvPr>
          <p:cNvSpPr>
            <a:spLocks noGrp="1"/>
          </p:cNvSpPr>
          <p:nvPr>
            <p:ph type="title"/>
          </p:nvPr>
        </p:nvSpPr>
        <p:spPr>
          <a:xfrm>
            <a:off x="507729" y="1077233"/>
            <a:ext cx="10468276" cy="885524"/>
          </a:xfrm>
        </p:spPr>
        <p:txBody>
          <a:bodyPr>
            <a:noAutofit/>
          </a:bodyPr>
          <a:lstStyle/>
          <a:p>
            <a:r>
              <a:rPr lang="en-US" sz="4000" b="1" dirty="0"/>
              <a:t>Saving the model and predictions using saved model</a:t>
            </a:r>
            <a:r>
              <a:rPr lang="en-US" sz="4000" dirty="0"/>
              <a:t>:</a:t>
            </a:r>
            <a:endParaRPr lang="en-IN" sz="4000" dirty="0"/>
          </a:p>
        </p:txBody>
      </p:sp>
    </p:spTree>
    <p:extLst>
      <p:ext uri="{BB962C8B-B14F-4D97-AF65-F5344CB8AC3E}">
        <p14:creationId xmlns:p14="http://schemas.microsoft.com/office/powerpoint/2010/main" val="2298043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a:extLst>
              <a:ext uri="{FF2B5EF4-FFF2-40B4-BE49-F238E27FC236}">
                <a16:creationId xmlns:a16="http://schemas.microsoft.com/office/drawing/2014/main" id="{F29D7761-C451-4013-AC0F-BA1022AFCF49}"/>
              </a:ext>
            </a:extLst>
          </p:cNvPr>
          <p:cNvSpPr/>
          <p:nvPr/>
        </p:nvSpPr>
        <p:spPr>
          <a:xfrm>
            <a:off x="426717" y="611565"/>
            <a:ext cx="11518233" cy="5615980"/>
          </a:xfrm>
          <a:prstGeom prst="fram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EAF1FBBF-93C7-4C08-B4AC-EA51DBD2E5CF}"/>
              </a:ext>
            </a:extLst>
          </p:cNvPr>
          <p:cNvSpPr txBox="1"/>
          <p:nvPr/>
        </p:nvSpPr>
        <p:spPr>
          <a:xfrm>
            <a:off x="1097280" y="1319451"/>
            <a:ext cx="10183528" cy="4247317"/>
          </a:xfrm>
          <a:prstGeom prst="rect">
            <a:avLst/>
          </a:prstGeom>
          <a:noFill/>
        </p:spPr>
        <p:txBody>
          <a:bodyPr wrap="square">
            <a:spAutoFit/>
          </a:bodyPr>
          <a:lstStyle/>
          <a:p>
            <a:pPr algn="just"/>
            <a:r>
              <a:rPr lang="en-IN" dirty="0"/>
              <a:t>In this project report, we have used machine learning algorithms to predict the used car price. We have mentioned the step by step procedure to analyse the dataset and finding the correlation between the features. Thus we can select the features which are correlated to each other and are independent in nature. The power of visualization has helped us in understanding the data by graphical representation it has made me to understand what data is trying to say. </a:t>
            </a:r>
          </a:p>
          <a:p>
            <a:pPr algn="just"/>
            <a:r>
              <a:rPr lang="en-IN" dirty="0"/>
              <a:t>Data cleaning is one of the most important steps to remove unrealistic values and unnecessary values. These feature set were then given as an input to five algorithms. Hence we calculated the performance of each model using different performance metrics and compared them based on these metrics. Then we have also saved the best model and predicted the car price. It was good that the predicted and actual values were almost same.</a:t>
            </a:r>
          </a:p>
          <a:p>
            <a:pPr algn="just"/>
            <a:r>
              <a:rPr lang="en-IN" dirty="0"/>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used car price. Future direction of research may consider incorporating additional used car data from a larger economical background with more features.</a:t>
            </a:r>
          </a:p>
        </p:txBody>
      </p:sp>
      <p:sp>
        <p:nvSpPr>
          <p:cNvPr id="10" name="Diagonal Stripe 9">
            <a:extLst>
              <a:ext uri="{FF2B5EF4-FFF2-40B4-BE49-F238E27FC236}">
                <a16:creationId xmlns:a16="http://schemas.microsoft.com/office/drawing/2014/main" id="{E803E276-6E91-4DD2-BC5D-0E4CBBC6A6D1}"/>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Diagonal Stripe 10">
            <a:extLst>
              <a:ext uri="{FF2B5EF4-FFF2-40B4-BE49-F238E27FC236}">
                <a16:creationId xmlns:a16="http://schemas.microsoft.com/office/drawing/2014/main" id="{FCFB1452-7834-49FB-A079-EBF42966A0E2}"/>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2" name="Diagonal Stripe 11">
            <a:extLst>
              <a:ext uri="{FF2B5EF4-FFF2-40B4-BE49-F238E27FC236}">
                <a16:creationId xmlns:a16="http://schemas.microsoft.com/office/drawing/2014/main" id="{4ADFD0B0-50C8-4B98-97F9-EFE3A4D8AB91}"/>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iagonal Stripe 12">
            <a:extLst>
              <a:ext uri="{FF2B5EF4-FFF2-40B4-BE49-F238E27FC236}">
                <a16:creationId xmlns:a16="http://schemas.microsoft.com/office/drawing/2014/main" id="{31887B4A-26A6-425A-8FD9-FE14351E3167}"/>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5" name="TextBox 14">
            <a:extLst>
              <a:ext uri="{FF2B5EF4-FFF2-40B4-BE49-F238E27FC236}">
                <a16:creationId xmlns:a16="http://schemas.microsoft.com/office/drawing/2014/main" id="{A5CC212A-B9A6-414B-A878-6BB614D83BED}"/>
              </a:ext>
            </a:extLst>
          </p:cNvPr>
          <p:cNvSpPr txBox="1"/>
          <p:nvPr/>
        </p:nvSpPr>
        <p:spPr>
          <a:xfrm>
            <a:off x="4581625" y="561995"/>
            <a:ext cx="2762451" cy="707886"/>
          </a:xfrm>
          <a:prstGeom prst="rect">
            <a:avLst/>
          </a:prstGeom>
          <a:noFill/>
        </p:spPr>
        <p:txBody>
          <a:bodyPr wrap="square" rtlCol="0">
            <a:spAutoFit/>
          </a:bodyPr>
          <a:lstStyle/>
          <a:p>
            <a:r>
              <a:rPr lang="en-IN" sz="4000" dirty="0">
                <a:solidFill>
                  <a:schemeClr val="bg1"/>
                </a:solidFill>
                <a:latin typeface="Calibiri heading"/>
              </a:rPr>
              <a:t>Conclusion</a:t>
            </a:r>
          </a:p>
        </p:txBody>
      </p:sp>
    </p:spTree>
    <p:extLst>
      <p:ext uri="{BB962C8B-B14F-4D97-AF65-F5344CB8AC3E}">
        <p14:creationId xmlns:p14="http://schemas.microsoft.com/office/powerpoint/2010/main" val="4073767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E803E276-6E91-4DD2-BC5D-0E4CBBC6A6D1}"/>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Diagonal Stripe 10">
            <a:extLst>
              <a:ext uri="{FF2B5EF4-FFF2-40B4-BE49-F238E27FC236}">
                <a16:creationId xmlns:a16="http://schemas.microsoft.com/office/drawing/2014/main" id="{FCFB1452-7834-49FB-A079-EBF42966A0E2}"/>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2" name="Diagonal Stripe 11">
            <a:extLst>
              <a:ext uri="{FF2B5EF4-FFF2-40B4-BE49-F238E27FC236}">
                <a16:creationId xmlns:a16="http://schemas.microsoft.com/office/drawing/2014/main" id="{4ADFD0B0-50C8-4B98-97F9-EFE3A4D8AB91}"/>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iagonal Stripe 12">
            <a:extLst>
              <a:ext uri="{FF2B5EF4-FFF2-40B4-BE49-F238E27FC236}">
                <a16:creationId xmlns:a16="http://schemas.microsoft.com/office/drawing/2014/main" id="{31887B4A-26A6-425A-8FD9-FE14351E3167}"/>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5" name="TextBox 14">
            <a:extLst>
              <a:ext uri="{FF2B5EF4-FFF2-40B4-BE49-F238E27FC236}">
                <a16:creationId xmlns:a16="http://schemas.microsoft.com/office/drawing/2014/main" id="{A5CC212A-B9A6-414B-A878-6BB614D83BED}"/>
              </a:ext>
            </a:extLst>
          </p:cNvPr>
          <p:cNvSpPr txBox="1"/>
          <p:nvPr/>
        </p:nvSpPr>
        <p:spPr>
          <a:xfrm>
            <a:off x="4581625" y="561995"/>
            <a:ext cx="2762451" cy="707886"/>
          </a:xfrm>
          <a:prstGeom prst="rect">
            <a:avLst/>
          </a:prstGeom>
          <a:noFill/>
        </p:spPr>
        <p:txBody>
          <a:bodyPr wrap="square" rtlCol="0">
            <a:spAutoFit/>
          </a:bodyPr>
          <a:lstStyle/>
          <a:p>
            <a:r>
              <a:rPr lang="en-IN" sz="4000" dirty="0">
                <a:solidFill>
                  <a:schemeClr val="bg1"/>
                </a:solidFill>
                <a:latin typeface="Calibiri heading"/>
              </a:rPr>
              <a:t>Conclusion</a:t>
            </a:r>
          </a:p>
        </p:txBody>
      </p:sp>
      <p:sp>
        <p:nvSpPr>
          <p:cNvPr id="2" name="TextBox 1">
            <a:extLst>
              <a:ext uri="{FF2B5EF4-FFF2-40B4-BE49-F238E27FC236}">
                <a16:creationId xmlns:a16="http://schemas.microsoft.com/office/drawing/2014/main" id="{70BD8EA6-FAE7-4FFE-A320-D3170C7C1EB2}"/>
              </a:ext>
            </a:extLst>
          </p:cNvPr>
          <p:cNvSpPr txBox="1"/>
          <p:nvPr/>
        </p:nvSpPr>
        <p:spPr>
          <a:xfrm>
            <a:off x="3181713" y="2030819"/>
            <a:ext cx="7014910" cy="1569660"/>
          </a:xfrm>
          <a:prstGeom prst="rect">
            <a:avLst/>
          </a:prstGeom>
          <a:noFill/>
        </p:spPr>
        <p:txBody>
          <a:bodyPr wrap="square" rtlCol="0">
            <a:spAutoFit/>
          </a:bodyPr>
          <a:lstStyle/>
          <a:p>
            <a:r>
              <a:rPr lang="en-IN" sz="9600" dirty="0">
                <a:solidFill>
                  <a:schemeClr val="accent1">
                    <a:lumMod val="50000"/>
                  </a:schemeClr>
                </a:solidFill>
                <a:latin typeface="Algerian" panose="04020705040A02060702" pitchFamily="82" charset="0"/>
              </a:rPr>
              <a:t>Thankyou</a:t>
            </a:r>
          </a:p>
        </p:txBody>
      </p:sp>
      <p:sp>
        <p:nvSpPr>
          <p:cNvPr id="3" name="Frame 2">
            <a:extLst>
              <a:ext uri="{FF2B5EF4-FFF2-40B4-BE49-F238E27FC236}">
                <a16:creationId xmlns:a16="http://schemas.microsoft.com/office/drawing/2014/main" id="{33E8B308-E31A-4F7B-8128-A73EA47038C2}"/>
              </a:ext>
            </a:extLst>
          </p:cNvPr>
          <p:cNvSpPr/>
          <p:nvPr/>
        </p:nvSpPr>
        <p:spPr>
          <a:xfrm>
            <a:off x="2083982" y="691116"/>
            <a:ext cx="8644270" cy="444441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59281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7" name="Frame 6">
            <a:extLst>
              <a:ext uri="{FF2B5EF4-FFF2-40B4-BE49-F238E27FC236}">
                <a16:creationId xmlns:a16="http://schemas.microsoft.com/office/drawing/2014/main" id="{1A8570C7-7C54-4963-9067-2964BB559F85}"/>
              </a:ext>
            </a:extLst>
          </p:cNvPr>
          <p:cNvSpPr/>
          <p:nvPr/>
        </p:nvSpPr>
        <p:spPr>
          <a:xfrm>
            <a:off x="991403" y="779647"/>
            <a:ext cx="10616664" cy="4957010"/>
          </a:xfrm>
          <a:prstGeom prst="fram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 name="Title 1">
            <a:extLst>
              <a:ext uri="{FF2B5EF4-FFF2-40B4-BE49-F238E27FC236}">
                <a16:creationId xmlns:a16="http://schemas.microsoft.com/office/drawing/2014/main" id="{96CB3EFD-3F61-49D1-984B-9306189B32AB}"/>
              </a:ext>
            </a:extLst>
          </p:cNvPr>
          <p:cNvSpPr>
            <a:spLocks noGrp="1"/>
          </p:cNvSpPr>
          <p:nvPr>
            <p:ph type="ctrTitle"/>
          </p:nvPr>
        </p:nvSpPr>
        <p:spPr>
          <a:xfrm>
            <a:off x="3147465" y="779646"/>
            <a:ext cx="6497050" cy="654517"/>
          </a:xfrm>
        </p:spPr>
        <p:txBody>
          <a:bodyPr>
            <a:noAutofit/>
          </a:bodyPr>
          <a:lstStyle/>
          <a:p>
            <a:r>
              <a:rPr lang="en-IN" sz="4000" b="1" dirty="0">
                <a:solidFill>
                  <a:schemeClr val="bg1"/>
                </a:solidFill>
              </a:rPr>
              <a:t>Problem Statement</a:t>
            </a:r>
          </a:p>
        </p:txBody>
      </p:sp>
      <p:sp>
        <p:nvSpPr>
          <p:cNvPr id="3" name="Subtitle 2">
            <a:extLst>
              <a:ext uri="{FF2B5EF4-FFF2-40B4-BE49-F238E27FC236}">
                <a16:creationId xmlns:a16="http://schemas.microsoft.com/office/drawing/2014/main" id="{D79C70C0-EF9F-4250-9464-6E442F40B242}"/>
              </a:ext>
            </a:extLst>
          </p:cNvPr>
          <p:cNvSpPr>
            <a:spLocks noGrp="1"/>
          </p:cNvSpPr>
          <p:nvPr>
            <p:ph type="subTitle" idx="1"/>
          </p:nvPr>
        </p:nvSpPr>
        <p:spPr>
          <a:xfrm>
            <a:off x="1617045" y="1799923"/>
            <a:ext cx="9384632" cy="3455471"/>
          </a:xfrm>
        </p:spPr>
        <p:txBody>
          <a:bodyPr>
            <a:normAutofit/>
          </a:bodyPr>
          <a:lstStyle/>
          <a:p>
            <a:pPr algn="l"/>
            <a:r>
              <a:rPr lang="en-US" cap="none" dirty="0"/>
              <a:t>With the covid 19 impact on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 from new data. we have to make car price valuation model.</a:t>
            </a:r>
            <a:endParaRPr lang="en-IN" cap="none" dirty="0"/>
          </a:p>
        </p:txBody>
      </p:sp>
      <p:sp>
        <p:nvSpPr>
          <p:cNvPr id="6" name="Diagonal Stripe 5">
            <a:extLst>
              <a:ext uri="{FF2B5EF4-FFF2-40B4-BE49-F238E27FC236}">
                <a16:creationId xmlns:a16="http://schemas.microsoft.com/office/drawing/2014/main" id="{51A9B332-B23B-44DB-9BB7-23B5734B677B}"/>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8" name="Diagonal Stripe 7">
            <a:extLst>
              <a:ext uri="{FF2B5EF4-FFF2-40B4-BE49-F238E27FC236}">
                <a16:creationId xmlns:a16="http://schemas.microsoft.com/office/drawing/2014/main" id="{8BC7F419-BDFA-4AA9-999B-B4F2639898D0}"/>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9" name="Diagonal Stripe 8">
            <a:extLst>
              <a:ext uri="{FF2B5EF4-FFF2-40B4-BE49-F238E27FC236}">
                <a16:creationId xmlns:a16="http://schemas.microsoft.com/office/drawing/2014/main" id="{B0CF192F-35E8-4ACC-BA81-47896B095B40}"/>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iagonal Stripe 9">
            <a:extLst>
              <a:ext uri="{FF2B5EF4-FFF2-40B4-BE49-F238E27FC236}">
                <a16:creationId xmlns:a16="http://schemas.microsoft.com/office/drawing/2014/main" id="{D4688ED0-A2C5-4B9F-9585-53E25D24B274}"/>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760676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3EFD-3F61-49D1-984B-9306189B32AB}"/>
              </a:ext>
            </a:extLst>
          </p:cNvPr>
          <p:cNvSpPr>
            <a:spLocks noGrp="1"/>
          </p:cNvSpPr>
          <p:nvPr>
            <p:ph type="ctrTitle"/>
          </p:nvPr>
        </p:nvSpPr>
        <p:spPr>
          <a:xfrm>
            <a:off x="1379621" y="413887"/>
            <a:ext cx="5242560" cy="623855"/>
          </a:xfrm>
        </p:spPr>
        <p:txBody>
          <a:bodyPr vert="horz" lIns="91440" tIns="45720" rIns="91440" bIns="45720" rtlCol="0" anchor="b">
            <a:noAutofit/>
          </a:bodyPr>
          <a:lstStyle/>
          <a:p>
            <a:r>
              <a:rPr lang="en-IN" sz="4000" b="1" dirty="0"/>
              <a:t>Problem Understanding</a:t>
            </a:r>
          </a:p>
        </p:txBody>
      </p:sp>
      <p:sp>
        <p:nvSpPr>
          <p:cNvPr id="3" name="Subtitle 2">
            <a:extLst>
              <a:ext uri="{FF2B5EF4-FFF2-40B4-BE49-F238E27FC236}">
                <a16:creationId xmlns:a16="http://schemas.microsoft.com/office/drawing/2014/main" id="{D79C70C0-EF9F-4250-9464-6E442F40B242}"/>
              </a:ext>
            </a:extLst>
          </p:cNvPr>
          <p:cNvSpPr>
            <a:spLocks noGrp="1"/>
          </p:cNvSpPr>
          <p:nvPr>
            <p:ph type="subTitle" idx="1"/>
          </p:nvPr>
        </p:nvSpPr>
        <p:spPr>
          <a:xfrm>
            <a:off x="1617043" y="1083536"/>
            <a:ext cx="8662738" cy="2574064"/>
          </a:xfrm>
        </p:spPr>
        <p:txBody>
          <a:bodyPr>
            <a:normAutofit lnSpcReduction="10000"/>
          </a:bodyPr>
          <a:lstStyle/>
          <a:p>
            <a:pPr algn="just"/>
            <a:r>
              <a:rPr lang="en-US" dirty="0"/>
              <a:t>There are lots of individuals who are interested in the used car market at some point in their life because they wanted to sell their car or buy a used car. In this process, it’s a big corner to pay too much or sell less than its market value. There are one of the biggest target groups that can be interested in the results of this study. If used car sellers better understand what makes a car desirable, what are the important features of a used car, then they may consider this knowledge and offer a better service.</a:t>
            </a:r>
            <a:endParaRPr lang="en-IN" dirty="0"/>
          </a:p>
        </p:txBody>
      </p:sp>
      <p:sp>
        <p:nvSpPr>
          <p:cNvPr id="6" name="Diagonal Stripe 5">
            <a:extLst>
              <a:ext uri="{FF2B5EF4-FFF2-40B4-BE49-F238E27FC236}">
                <a16:creationId xmlns:a16="http://schemas.microsoft.com/office/drawing/2014/main" id="{C2A8F649-360A-40B5-9D0D-7AC72358A371}"/>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7" name="Diagonal Stripe 6">
            <a:extLst>
              <a:ext uri="{FF2B5EF4-FFF2-40B4-BE49-F238E27FC236}">
                <a16:creationId xmlns:a16="http://schemas.microsoft.com/office/drawing/2014/main" id="{FFE3145E-3582-4A1E-A79F-2736669528FF}"/>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Diagonal Stripe 7">
            <a:extLst>
              <a:ext uri="{FF2B5EF4-FFF2-40B4-BE49-F238E27FC236}">
                <a16:creationId xmlns:a16="http://schemas.microsoft.com/office/drawing/2014/main" id="{B819CE75-634D-41FE-9B48-9D1014113FBB}"/>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Diagonal Stripe 8">
            <a:extLst>
              <a:ext uri="{FF2B5EF4-FFF2-40B4-BE49-F238E27FC236}">
                <a16:creationId xmlns:a16="http://schemas.microsoft.com/office/drawing/2014/main" id="{17BE65D6-701A-4AC1-889C-29F06FAB24F3}"/>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1" name="TextBox 10">
            <a:extLst>
              <a:ext uri="{FF2B5EF4-FFF2-40B4-BE49-F238E27FC236}">
                <a16:creationId xmlns:a16="http://schemas.microsoft.com/office/drawing/2014/main" id="{E7FD91B5-EB50-48BF-A2CE-05F5F575CEF2}"/>
              </a:ext>
            </a:extLst>
          </p:cNvPr>
          <p:cNvSpPr txBox="1"/>
          <p:nvPr/>
        </p:nvSpPr>
        <p:spPr>
          <a:xfrm>
            <a:off x="1617043" y="4348285"/>
            <a:ext cx="9034915" cy="1754326"/>
          </a:xfrm>
          <a:prstGeom prst="rect">
            <a:avLst/>
          </a:prstGeom>
          <a:noFill/>
        </p:spPr>
        <p:txBody>
          <a:bodyPr wrap="square">
            <a:spAutoFit/>
          </a:bodyPr>
          <a:lstStyle/>
          <a:p>
            <a:pPr algn="just">
              <a:lnSpc>
                <a:spcPct val="90000"/>
              </a:lnSpc>
              <a:spcBef>
                <a:spcPts val="1000"/>
              </a:spcBef>
            </a:pPr>
            <a:r>
              <a:rPr lang="en-IN" sz="2400" dirty="0"/>
              <a:t>With the increased prices of new cars and the financial incapability of the customers to buy them, Used Car sales are on a global increase. Therefore, there is an urgent need for a Used Car Price Prediction system that effectively determines the worthiness of the car using a variety of features.</a:t>
            </a:r>
          </a:p>
        </p:txBody>
      </p:sp>
      <p:sp>
        <p:nvSpPr>
          <p:cNvPr id="14" name="TextBox 13">
            <a:extLst>
              <a:ext uri="{FF2B5EF4-FFF2-40B4-BE49-F238E27FC236}">
                <a16:creationId xmlns:a16="http://schemas.microsoft.com/office/drawing/2014/main" id="{85320009-1F1F-46A8-BC43-CF2596351404}"/>
              </a:ext>
            </a:extLst>
          </p:cNvPr>
          <p:cNvSpPr txBox="1"/>
          <p:nvPr/>
        </p:nvSpPr>
        <p:spPr>
          <a:xfrm>
            <a:off x="1379621" y="3703394"/>
            <a:ext cx="5001927" cy="599096"/>
          </a:xfrm>
          <a:prstGeom prst="rect">
            <a:avLst/>
          </a:prstGeom>
        </p:spPr>
        <p:txBody>
          <a:bodyPr vert="horz" lIns="91440" tIns="45720" rIns="91440" bIns="45720" rtlCol="0" anchor="b">
            <a:noAutofit/>
          </a:bodyPr>
          <a:lstStyle>
            <a:lvl1pPr algn="ctr">
              <a:lnSpc>
                <a:spcPct val="90000"/>
              </a:lnSpc>
              <a:spcBef>
                <a:spcPct val="0"/>
              </a:spcBef>
              <a:buNone/>
              <a:defRPr sz="4000" b="1">
                <a:latin typeface="+mj-lt"/>
                <a:ea typeface="+mj-ea"/>
                <a:cs typeface="+mj-cs"/>
              </a:defRPr>
            </a:lvl1pPr>
          </a:lstStyle>
          <a:p>
            <a:r>
              <a:rPr lang="en-IN" dirty="0"/>
              <a:t>USES of Car Prediction</a:t>
            </a:r>
          </a:p>
        </p:txBody>
      </p:sp>
    </p:spTree>
    <p:extLst>
      <p:ext uri="{BB962C8B-B14F-4D97-AF65-F5344CB8AC3E}">
        <p14:creationId xmlns:p14="http://schemas.microsoft.com/office/powerpoint/2010/main" val="27397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EBCC2EB8-E999-4133-A81F-80D881F7CE48}"/>
              </a:ext>
            </a:extLst>
          </p:cNvPr>
          <p:cNvSpPr/>
          <p:nvPr/>
        </p:nvSpPr>
        <p:spPr>
          <a:xfrm>
            <a:off x="0" y="1588167"/>
            <a:ext cx="10363201" cy="5269833"/>
          </a:xfrm>
          <a:prstGeom prst="rtTriangle">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3" name="Diagonal Stripe 2">
            <a:extLst>
              <a:ext uri="{FF2B5EF4-FFF2-40B4-BE49-F238E27FC236}">
                <a16:creationId xmlns:a16="http://schemas.microsoft.com/office/drawing/2014/main" id="{F1594065-7AFE-4C5A-B240-BA9D2FF37ADA}"/>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Diagonal Stripe 3">
            <a:extLst>
              <a:ext uri="{FF2B5EF4-FFF2-40B4-BE49-F238E27FC236}">
                <a16:creationId xmlns:a16="http://schemas.microsoft.com/office/drawing/2014/main" id="{70AC1997-B638-4912-9590-87D8F023FD7D}"/>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5" name="Diagonal Stripe 4">
            <a:extLst>
              <a:ext uri="{FF2B5EF4-FFF2-40B4-BE49-F238E27FC236}">
                <a16:creationId xmlns:a16="http://schemas.microsoft.com/office/drawing/2014/main" id="{A7DC21C7-0B59-496E-B654-AD7AE6C5E1E7}"/>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Diagonal Stripe 5">
            <a:extLst>
              <a:ext uri="{FF2B5EF4-FFF2-40B4-BE49-F238E27FC236}">
                <a16:creationId xmlns:a16="http://schemas.microsoft.com/office/drawing/2014/main" id="{251A99AA-FA58-48C4-9666-0797C440D197}"/>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7" name="TextBox 6">
            <a:extLst>
              <a:ext uri="{FF2B5EF4-FFF2-40B4-BE49-F238E27FC236}">
                <a16:creationId xmlns:a16="http://schemas.microsoft.com/office/drawing/2014/main" id="{489E8F2F-5114-4CA4-BC7F-F691C7F78B6E}"/>
              </a:ext>
            </a:extLst>
          </p:cNvPr>
          <p:cNvSpPr txBox="1"/>
          <p:nvPr/>
        </p:nvSpPr>
        <p:spPr>
          <a:xfrm>
            <a:off x="837399" y="1746552"/>
            <a:ext cx="10780294" cy="3795277"/>
          </a:xfrm>
          <a:prstGeom prst="rect">
            <a:avLst/>
          </a:prstGeom>
          <a:noFill/>
        </p:spPr>
        <p:txBody>
          <a:bodyPr wrap="square">
            <a:spAutoFit/>
          </a:bodyPr>
          <a:lstStyle/>
          <a:p>
            <a:pPr algn="just"/>
            <a:r>
              <a:rPr lang="en-IN" sz="2400" dirty="0"/>
              <a:t>The prices of new cars in the industry are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 Even though there are websites that offer this service, their prediction method may not be the best. Besides, different models and systems may contribute to predicting power for a used car’s actual market value. It is important to know their actual market value while both buying and selling.</a:t>
            </a:r>
          </a:p>
        </p:txBody>
      </p:sp>
      <p:sp>
        <p:nvSpPr>
          <p:cNvPr id="8" name="TextBox 7">
            <a:extLst>
              <a:ext uri="{FF2B5EF4-FFF2-40B4-BE49-F238E27FC236}">
                <a16:creationId xmlns:a16="http://schemas.microsoft.com/office/drawing/2014/main" id="{35D8211C-F9EA-491B-92B4-91D78493A45E}"/>
              </a:ext>
            </a:extLst>
          </p:cNvPr>
          <p:cNvSpPr txBox="1"/>
          <p:nvPr/>
        </p:nvSpPr>
        <p:spPr>
          <a:xfrm>
            <a:off x="837400" y="721896"/>
            <a:ext cx="8085220" cy="707886"/>
          </a:xfrm>
          <a:prstGeom prst="rect">
            <a:avLst/>
          </a:prstGeom>
          <a:noFill/>
        </p:spPr>
        <p:txBody>
          <a:bodyPr wrap="square" rtlCol="0">
            <a:spAutoFit/>
          </a:bodyPr>
          <a:lstStyle/>
          <a:p>
            <a:r>
              <a:rPr lang="en-IN" sz="4000" b="1" dirty="0">
                <a:latin typeface="+mj-lt"/>
                <a:ea typeface="+mj-ea"/>
                <a:cs typeface="+mj-cs"/>
              </a:rPr>
              <a:t>Importance of car prediction</a:t>
            </a:r>
            <a:r>
              <a:rPr lang="en-IN" sz="4000" dirty="0"/>
              <a:t>:</a:t>
            </a:r>
          </a:p>
        </p:txBody>
      </p:sp>
    </p:spTree>
    <p:extLst>
      <p:ext uri="{BB962C8B-B14F-4D97-AF65-F5344CB8AC3E}">
        <p14:creationId xmlns:p14="http://schemas.microsoft.com/office/powerpoint/2010/main" val="215309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F1594065-7AFE-4C5A-B240-BA9D2FF37ADA}"/>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Diagonal Stripe 3">
            <a:extLst>
              <a:ext uri="{FF2B5EF4-FFF2-40B4-BE49-F238E27FC236}">
                <a16:creationId xmlns:a16="http://schemas.microsoft.com/office/drawing/2014/main" id="{70AC1997-B638-4912-9590-87D8F023FD7D}"/>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5" name="Diagonal Stripe 4">
            <a:extLst>
              <a:ext uri="{FF2B5EF4-FFF2-40B4-BE49-F238E27FC236}">
                <a16:creationId xmlns:a16="http://schemas.microsoft.com/office/drawing/2014/main" id="{A7DC21C7-0B59-496E-B654-AD7AE6C5E1E7}"/>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Diagonal Stripe 5">
            <a:extLst>
              <a:ext uri="{FF2B5EF4-FFF2-40B4-BE49-F238E27FC236}">
                <a16:creationId xmlns:a16="http://schemas.microsoft.com/office/drawing/2014/main" id="{251A99AA-FA58-48C4-9666-0797C440D197}"/>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2" name="TextBox 1">
            <a:extLst>
              <a:ext uri="{FF2B5EF4-FFF2-40B4-BE49-F238E27FC236}">
                <a16:creationId xmlns:a16="http://schemas.microsoft.com/office/drawing/2014/main" id="{6D80C2A3-C42B-45A0-8FB2-47093686C56E}"/>
              </a:ext>
            </a:extLst>
          </p:cNvPr>
          <p:cNvSpPr txBox="1"/>
          <p:nvPr/>
        </p:nvSpPr>
        <p:spPr>
          <a:xfrm>
            <a:off x="914399" y="871086"/>
            <a:ext cx="6160168" cy="712268"/>
          </a:xfrm>
          <a:prstGeom prst="rect">
            <a:avLst/>
          </a:prstGeom>
        </p:spPr>
        <p:txBody>
          <a:bodyPr vert="horz" lIns="91440" tIns="45720" rIns="91440" bIns="45720" rtlCol="0" anchor="b">
            <a:noAutofit/>
          </a:bodyPr>
          <a:lstStyle>
            <a:lvl1pPr algn="ctr">
              <a:lnSpc>
                <a:spcPct val="90000"/>
              </a:lnSpc>
              <a:spcBef>
                <a:spcPct val="0"/>
              </a:spcBef>
              <a:buNone/>
              <a:defRPr sz="4000" b="1">
                <a:latin typeface="+mj-lt"/>
                <a:ea typeface="+mj-ea"/>
                <a:cs typeface="+mj-cs"/>
              </a:defRPr>
            </a:lvl1pPr>
          </a:lstStyle>
          <a:p>
            <a:r>
              <a:rPr lang="en-IN" dirty="0"/>
              <a:t>Exploratory Data Analysis:</a:t>
            </a:r>
          </a:p>
        </p:txBody>
      </p:sp>
      <p:sp>
        <p:nvSpPr>
          <p:cNvPr id="10" name="TextBox 9">
            <a:extLst>
              <a:ext uri="{FF2B5EF4-FFF2-40B4-BE49-F238E27FC236}">
                <a16:creationId xmlns:a16="http://schemas.microsoft.com/office/drawing/2014/main" id="{4D1A139D-27EA-4597-B38A-D9C068053A06}"/>
              </a:ext>
            </a:extLst>
          </p:cNvPr>
          <p:cNvSpPr txBox="1"/>
          <p:nvPr/>
        </p:nvSpPr>
        <p:spPr>
          <a:xfrm>
            <a:off x="1337913" y="1406742"/>
            <a:ext cx="10635914" cy="415498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 a first step I have scrapped all the required information from Cars24 website. </a:t>
            </a:r>
          </a:p>
          <a:p>
            <a:pPr marL="285750" indent="-285750">
              <a:buFont typeface="Arial" panose="020B0604020202020204" pitchFamily="34" charset="0"/>
              <a:buChar char="•"/>
            </a:pPr>
            <a:r>
              <a:rPr lang="en-US" sz="2400" dirty="0"/>
              <a:t>I have imported required libraries and I have imported the dataset which was in excel format.</a:t>
            </a:r>
          </a:p>
          <a:p>
            <a:pPr marL="285750" indent="-285750">
              <a:buFont typeface="Arial" panose="020B0604020202020204" pitchFamily="34" charset="0"/>
              <a:buChar char="•"/>
            </a:pPr>
            <a:r>
              <a:rPr lang="en-US" sz="2400" dirty="0"/>
              <a:t>I have also dropped Unnamed:0, duplicates columns and Removing the rows which have missing values as I found they are useless. Then I did all the  statistical analysis like checking shape, null values, columns, info, types etc.</a:t>
            </a:r>
          </a:p>
          <a:p>
            <a:pPr marL="285750" indent="-285750">
              <a:buFont typeface="Arial" panose="020B0604020202020204" pitchFamily="34" charset="0"/>
              <a:buChar char="•"/>
            </a:pPr>
            <a:r>
              <a:rPr lang="en-US" sz="2400" dirty="0"/>
              <a:t>Next as a part of feature extraction I converted the data types of all the columns and I have extracted useful information from the raw dataset. Thinking that this data will help us more than raw data.</a:t>
            </a:r>
            <a:endParaRPr lang="en-IN" sz="2400" dirty="0"/>
          </a:p>
        </p:txBody>
      </p:sp>
    </p:spTree>
    <p:extLst>
      <p:ext uri="{BB962C8B-B14F-4D97-AF65-F5344CB8AC3E}">
        <p14:creationId xmlns:p14="http://schemas.microsoft.com/office/powerpoint/2010/main" val="41399521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F1594065-7AFE-4C5A-B240-BA9D2FF37ADA}"/>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Diagonal Stripe 3">
            <a:extLst>
              <a:ext uri="{FF2B5EF4-FFF2-40B4-BE49-F238E27FC236}">
                <a16:creationId xmlns:a16="http://schemas.microsoft.com/office/drawing/2014/main" id="{70AC1997-B638-4912-9590-87D8F023FD7D}"/>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5" name="Diagonal Stripe 4">
            <a:extLst>
              <a:ext uri="{FF2B5EF4-FFF2-40B4-BE49-F238E27FC236}">
                <a16:creationId xmlns:a16="http://schemas.microsoft.com/office/drawing/2014/main" id="{A7DC21C7-0B59-496E-B654-AD7AE6C5E1E7}"/>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Diagonal Stripe 5">
            <a:extLst>
              <a:ext uri="{FF2B5EF4-FFF2-40B4-BE49-F238E27FC236}">
                <a16:creationId xmlns:a16="http://schemas.microsoft.com/office/drawing/2014/main" id="{251A99AA-FA58-48C4-9666-0797C440D197}"/>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2" name="Title 1">
            <a:extLst>
              <a:ext uri="{FF2B5EF4-FFF2-40B4-BE49-F238E27FC236}">
                <a16:creationId xmlns:a16="http://schemas.microsoft.com/office/drawing/2014/main" id="{4FD24113-B702-460F-AA07-35B195D48C1A}"/>
              </a:ext>
            </a:extLst>
          </p:cNvPr>
          <p:cNvSpPr>
            <a:spLocks noGrp="1"/>
          </p:cNvSpPr>
          <p:nvPr>
            <p:ph type="title"/>
          </p:nvPr>
        </p:nvSpPr>
        <p:spPr/>
        <p:txBody>
          <a:bodyPr>
            <a:normAutofit/>
          </a:bodyPr>
          <a:lstStyle/>
          <a:p>
            <a:r>
              <a:rPr lang="en-IN" sz="4000" b="1" dirty="0"/>
              <a:t>Analysing &amp; Visualizing the Data </a:t>
            </a:r>
            <a:r>
              <a:rPr lang="en-IN" dirty="0"/>
              <a:t>:</a:t>
            </a:r>
          </a:p>
        </p:txBody>
      </p:sp>
      <p:sp>
        <p:nvSpPr>
          <p:cNvPr id="7" name="Text Placeholder 6">
            <a:extLst>
              <a:ext uri="{FF2B5EF4-FFF2-40B4-BE49-F238E27FC236}">
                <a16:creationId xmlns:a16="http://schemas.microsoft.com/office/drawing/2014/main" id="{296AE292-F6D8-4755-96EC-E1A965F71437}"/>
              </a:ext>
            </a:extLst>
          </p:cNvPr>
          <p:cNvSpPr>
            <a:spLocks noGrp="1"/>
          </p:cNvSpPr>
          <p:nvPr>
            <p:ph type="body" idx="1"/>
          </p:nvPr>
        </p:nvSpPr>
        <p:spPr>
          <a:xfrm>
            <a:off x="793787" y="5241968"/>
            <a:ext cx="5157787" cy="522272"/>
          </a:xfrm>
        </p:spPr>
        <p:txBody>
          <a:bodyPr/>
          <a:lstStyle/>
          <a:p>
            <a:r>
              <a:rPr lang="en-IN" dirty="0"/>
              <a:t>Total number of cars in different cities</a:t>
            </a:r>
          </a:p>
        </p:txBody>
      </p:sp>
      <p:pic>
        <p:nvPicPr>
          <p:cNvPr id="12" name="Content Placeholder 11">
            <a:extLst>
              <a:ext uri="{FF2B5EF4-FFF2-40B4-BE49-F238E27FC236}">
                <a16:creationId xmlns:a16="http://schemas.microsoft.com/office/drawing/2014/main" id="{BFB35DFF-CDCA-40A3-8C9E-6A394306DC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67354" y="1585245"/>
            <a:ext cx="4433149" cy="3684588"/>
          </a:xfrm>
        </p:spPr>
      </p:pic>
      <p:sp>
        <p:nvSpPr>
          <p:cNvPr id="9" name="Text Placeholder 8">
            <a:extLst>
              <a:ext uri="{FF2B5EF4-FFF2-40B4-BE49-F238E27FC236}">
                <a16:creationId xmlns:a16="http://schemas.microsoft.com/office/drawing/2014/main" id="{F095A3DC-EC94-46F9-B3AA-01CD89183BD8}"/>
              </a:ext>
            </a:extLst>
          </p:cNvPr>
          <p:cNvSpPr>
            <a:spLocks noGrp="1"/>
          </p:cNvSpPr>
          <p:nvPr>
            <p:ph type="body" sz="quarter" idx="3"/>
          </p:nvPr>
        </p:nvSpPr>
        <p:spPr>
          <a:xfrm>
            <a:off x="6402645" y="5241968"/>
            <a:ext cx="5259388" cy="522271"/>
          </a:xfrm>
        </p:spPr>
        <p:txBody>
          <a:bodyPr/>
          <a:lstStyle/>
          <a:p>
            <a:r>
              <a:rPr lang="en-IN" dirty="0"/>
              <a:t>Total number of brands in all cities</a:t>
            </a:r>
          </a:p>
        </p:txBody>
      </p:sp>
      <p:pic>
        <p:nvPicPr>
          <p:cNvPr id="14" name="Content Placeholder 13">
            <a:extLst>
              <a:ext uri="{FF2B5EF4-FFF2-40B4-BE49-F238E27FC236}">
                <a16:creationId xmlns:a16="http://schemas.microsoft.com/office/drawing/2014/main" id="{C73DBD8A-EC40-41FA-9CE7-76680B2B3D3C}"/>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1713537"/>
            <a:ext cx="5183188" cy="3323358"/>
          </a:xfrm>
        </p:spPr>
      </p:pic>
    </p:spTree>
    <p:extLst>
      <p:ext uri="{BB962C8B-B14F-4D97-AF65-F5344CB8AC3E}">
        <p14:creationId xmlns:p14="http://schemas.microsoft.com/office/powerpoint/2010/main" val="13750259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5E3A6D-8805-416C-A5D7-11A86BE8AF13}"/>
              </a:ext>
            </a:extLst>
          </p:cNvPr>
          <p:cNvSpPr>
            <a:spLocks noGrp="1"/>
          </p:cNvSpPr>
          <p:nvPr>
            <p:ph type="title"/>
          </p:nvPr>
        </p:nvSpPr>
        <p:spPr/>
        <p:txBody>
          <a:bodyPr/>
          <a:lstStyle/>
          <a:p>
            <a:r>
              <a:rPr lang="en-IN" sz="4000" b="1" dirty="0"/>
              <a:t>Average price of car brands </a:t>
            </a:r>
            <a:r>
              <a:rPr lang="en-IN" dirty="0"/>
              <a:t>:</a:t>
            </a:r>
          </a:p>
        </p:txBody>
      </p:sp>
      <p:pic>
        <p:nvPicPr>
          <p:cNvPr id="10" name="Content Placeholder 9">
            <a:extLst>
              <a:ext uri="{FF2B5EF4-FFF2-40B4-BE49-F238E27FC236}">
                <a16:creationId xmlns:a16="http://schemas.microsoft.com/office/drawing/2014/main" id="{75DB0AAD-5A19-4F02-906A-F82C87EF9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0603" y="1825625"/>
            <a:ext cx="9370794" cy="4351338"/>
          </a:xfrm>
        </p:spPr>
      </p:pic>
      <p:sp>
        <p:nvSpPr>
          <p:cNvPr id="11" name="Diagonal Stripe 10">
            <a:extLst>
              <a:ext uri="{FF2B5EF4-FFF2-40B4-BE49-F238E27FC236}">
                <a16:creationId xmlns:a16="http://schemas.microsoft.com/office/drawing/2014/main" id="{1059FD30-F690-4883-B18C-935997633E40}"/>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2" name="Diagonal Stripe 11">
            <a:extLst>
              <a:ext uri="{FF2B5EF4-FFF2-40B4-BE49-F238E27FC236}">
                <a16:creationId xmlns:a16="http://schemas.microsoft.com/office/drawing/2014/main" id="{72EB9EFC-9ADF-48CE-8FF5-7FAC91F38C56}"/>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iagonal Stripe 12">
            <a:extLst>
              <a:ext uri="{FF2B5EF4-FFF2-40B4-BE49-F238E27FC236}">
                <a16:creationId xmlns:a16="http://schemas.microsoft.com/office/drawing/2014/main" id="{312F0E13-ACDB-4CE9-8D81-DE9C1FFE660C}"/>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4" name="Diagonal Stripe 13">
            <a:extLst>
              <a:ext uri="{FF2B5EF4-FFF2-40B4-BE49-F238E27FC236}">
                <a16:creationId xmlns:a16="http://schemas.microsoft.com/office/drawing/2014/main" id="{A7AC1524-AC6C-4B28-8C7E-71451563BE19}"/>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0536394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01A82-B9BF-4E06-B01F-B7FFC9C213CE}"/>
              </a:ext>
            </a:extLst>
          </p:cNvPr>
          <p:cNvSpPr>
            <a:spLocks noGrp="1"/>
          </p:cNvSpPr>
          <p:nvPr>
            <p:ph type="title"/>
          </p:nvPr>
        </p:nvSpPr>
        <p:spPr>
          <a:xfrm>
            <a:off x="741144" y="794083"/>
            <a:ext cx="9962147" cy="1107540"/>
          </a:xfrm>
        </p:spPr>
        <p:txBody>
          <a:bodyPr>
            <a:noAutofit/>
          </a:bodyPr>
          <a:lstStyle/>
          <a:p>
            <a:r>
              <a:rPr lang="en-IN" sz="4000" b="1" dirty="0"/>
              <a:t>Average price to total number of cars in different cities</a:t>
            </a:r>
            <a:r>
              <a:rPr lang="en-IN" sz="4000" dirty="0"/>
              <a:t>:</a:t>
            </a:r>
          </a:p>
        </p:txBody>
      </p:sp>
      <p:pic>
        <p:nvPicPr>
          <p:cNvPr id="11" name="Content Placeholder 10">
            <a:extLst>
              <a:ext uri="{FF2B5EF4-FFF2-40B4-BE49-F238E27FC236}">
                <a16:creationId xmlns:a16="http://schemas.microsoft.com/office/drawing/2014/main" id="{A065EB21-307B-41D4-9397-35B624358C7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7702" y="1937745"/>
            <a:ext cx="5812099" cy="3673783"/>
          </a:xfrm>
        </p:spPr>
      </p:pic>
      <p:pic>
        <p:nvPicPr>
          <p:cNvPr id="13" name="Content Placeholder 12">
            <a:extLst>
              <a:ext uri="{FF2B5EF4-FFF2-40B4-BE49-F238E27FC236}">
                <a16:creationId xmlns:a16="http://schemas.microsoft.com/office/drawing/2014/main" id="{7A17A51A-874F-4715-85B0-D6709DE9D50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937745"/>
            <a:ext cx="5181600" cy="3673783"/>
          </a:xfrm>
        </p:spPr>
      </p:pic>
      <p:sp>
        <p:nvSpPr>
          <p:cNvPr id="14" name="Diagonal Stripe 13">
            <a:extLst>
              <a:ext uri="{FF2B5EF4-FFF2-40B4-BE49-F238E27FC236}">
                <a16:creationId xmlns:a16="http://schemas.microsoft.com/office/drawing/2014/main" id="{DF80374F-C3BB-408E-9CFE-A22B5E9B4D91}"/>
              </a:ext>
            </a:extLst>
          </p:cNvPr>
          <p:cNvSpPr/>
          <p:nvPr/>
        </p:nvSpPr>
        <p:spPr>
          <a:xfrm>
            <a:off x="1" y="1"/>
            <a:ext cx="991402" cy="885524"/>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Diagonal Stripe 14">
            <a:extLst>
              <a:ext uri="{FF2B5EF4-FFF2-40B4-BE49-F238E27FC236}">
                <a16:creationId xmlns:a16="http://schemas.microsoft.com/office/drawing/2014/main" id="{5D781895-7E7A-49F2-93AD-A0856EC77DBB}"/>
              </a:ext>
            </a:extLst>
          </p:cNvPr>
          <p:cNvSpPr/>
          <p:nvPr/>
        </p:nvSpPr>
        <p:spPr>
          <a:xfrm>
            <a:off x="0" y="0"/>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6" name="Diagonal Stripe 15">
            <a:extLst>
              <a:ext uri="{FF2B5EF4-FFF2-40B4-BE49-F238E27FC236}">
                <a16:creationId xmlns:a16="http://schemas.microsoft.com/office/drawing/2014/main" id="{AB1ECA6E-5DD2-416E-82F9-7F2F3502F5DD}"/>
              </a:ext>
            </a:extLst>
          </p:cNvPr>
          <p:cNvSpPr/>
          <p:nvPr/>
        </p:nvSpPr>
        <p:spPr>
          <a:xfrm rot="10800000">
            <a:off x="10363201" y="5269833"/>
            <a:ext cx="1828799" cy="1588167"/>
          </a:xfrm>
          <a:prstGeom prst="diagStripe">
            <a:avLst>
              <a:gd name="adj" fmla="val 50529"/>
            </a:avLst>
          </a:prstGeom>
          <a:solidFill>
            <a:srgbClr val="FF9900"/>
          </a:solidFill>
          <a:ln>
            <a:noFill/>
          </a:ln>
        </p:spPr>
        <p:txBody>
          <a:bodyPr spcFirstLastPara="1" wrap="square" lIns="91433" tIns="45700" rIns="91433" bIns="45700" anchor="ctr" anchorCtr="0">
            <a:noAutofit/>
          </a:bodyPr>
          <a:lstStyle/>
          <a:p>
            <a:pPr algn="ctr"/>
            <a:endParaRPr lang="en-IN" sz="4400">
              <a:solidFill>
                <a:schemeClr val="tx1"/>
              </a:solidFill>
              <a:latin typeface="Century Gothic"/>
            </a:endParaRPr>
          </a:p>
        </p:txBody>
      </p:sp>
      <p:sp>
        <p:nvSpPr>
          <p:cNvPr id="17" name="Diagonal Stripe 16">
            <a:extLst>
              <a:ext uri="{FF2B5EF4-FFF2-40B4-BE49-F238E27FC236}">
                <a16:creationId xmlns:a16="http://schemas.microsoft.com/office/drawing/2014/main" id="{48643931-02C0-496D-AE7D-F1A380FE1315}"/>
              </a:ext>
            </a:extLst>
          </p:cNvPr>
          <p:cNvSpPr/>
          <p:nvPr/>
        </p:nvSpPr>
        <p:spPr>
          <a:xfrm rot="10800000">
            <a:off x="11280808" y="6049480"/>
            <a:ext cx="911192" cy="808520"/>
          </a:xfrm>
          <a:prstGeom prst="diagStripe">
            <a:avLst>
              <a:gd name="adj" fmla="val 50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277795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395</TotalTime>
  <Words>1358</Words>
  <Application>Microsoft Office PowerPoint</Application>
  <PresentationFormat>Widescreen</PresentationFormat>
  <Paragraphs>80</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Algerian</vt:lpstr>
      <vt:lpstr>Arial</vt:lpstr>
      <vt:lpstr>Arial Black</vt:lpstr>
      <vt:lpstr>Calibiri heading</vt:lpstr>
      <vt:lpstr>Calibri</vt:lpstr>
      <vt:lpstr>Calibri Light</vt:lpstr>
      <vt:lpstr>Century Gothic</vt:lpstr>
      <vt:lpstr>Times New Roman</vt:lpstr>
      <vt:lpstr>Office Theme</vt:lpstr>
      <vt:lpstr>Car Price Prediction</vt:lpstr>
      <vt:lpstr>PowerPoint Presentation</vt:lpstr>
      <vt:lpstr>Problem Statement</vt:lpstr>
      <vt:lpstr>Problem Understanding</vt:lpstr>
      <vt:lpstr>PowerPoint Presentation</vt:lpstr>
      <vt:lpstr>PowerPoint Presentation</vt:lpstr>
      <vt:lpstr>Analysing &amp; Visualizing the Data :</vt:lpstr>
      <vt:lpstr>Average price of car brands :</vt:lpstr>
      <vt:lpstr>Average price to total number of cars in different cities:</vt:lpstr>
      <vt:lpstr>Total no of car brands in Mumbai and Banglore:</vt:lpstr>
      <vt:lpstr>Average price of car brands :</vt:lpstr>
      <vt:lpstr>Total number of car brands in Chennai and Delhi:</vt:lpstr>
      <vt:lpstr>Number of cars based on fuel type:</vt:lpstr>
      <vt:lpstr>Cars in different cities based on model year and ownership:</vt:lpstr>
      <vt:lpstr>Average price, Driven kilometre, Monthly EMI:</vt:lpstr>
      <vt:lpstr>Observations:</vt:lpstr>
      <vt:lpstr>Analysis and Data cleaning:</vt:lpstr>
      <vt:lpstr>Model Building:</vt:lpstr>
      <vt:lpstr>Linear Regression: Accuracy is 97% at all random states and CV score is also same:</vt:lpstr>
      <vt:lpstr>   Lasso:</vt:lpstr>
      <vt:lpstr> Ridge:</vt:lpstr>
      <vt:lpstr>Decision Tree Regressor:</vt:lpstr>
      <vt:lpstr>Kneighbors Regressor:</vt:lpstr>
      <vt:lpstr>Gradient Boosting Regressor:</vt:lpstr>
      <vt:lpstr>Saving the model and predictions using saved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aakash khokhar</dc:creator>
  <cp:lastModifiedBy>aakash khokhar</cp:lastModifiedBy>
  <cp:revision>1</cp:revision>
  <dcterms:created xsi:type="dcterms:W3CDTF">2022-02-24T10:17:22Z</dcterms:created>
  <dcterms:modified xsi:type="dcterms:W3CDTF">2022-02-24T16:52:49Z</dcterms:modified>
</cp:coreProperties>
</file>