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BB40C0-7F82-4BB2-BBCE-EC41B6CDBBCE}"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CE8FB8-F5E9-4333-9052-2E052A66BA67}" type="slidenum">
              <a:rPr lang="en-IN" smtClean="0"/>
              <a:t>‹#›</a:t>
            </a:fld>
            <a:endParaRPr lang="en-IN"/>
          </a:p>
        </p:txBody>
      </p:sp>
    </p:spTree>
    <p:extLst>
      <p:ext uri="{BB962C8B-B14F-4D97-AF65-F5344CB8AC3E}">
        <p14:creationId xmlns:p14="http://schemas.microsoft.com/office/powerpoint/2010/main" val="3504760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B40C0-7F82-4BB2-BBCE-EC41B6CDBBCE}" type="datetimeFigureOut">
              <a:rPr lang="en-IN" smtClean="0"/>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CE8FB8-F5E9-4333-9052-2E052A66BA67}" type="slidenum">
              <a:rPr lang="en-IN" smtClean="0"/>
              <a:t>‹#›</a:t>
            </a:fld>
            <a:endParaRPr lang="en-IN"/>
          </a:p>
        </p:txBody>
      </p:sp>
    </p:spTree>
    <p:extLst>
      <p:ext uri="{BB962C8B-B14F-4D97-AF65-F5344CB8AC3E}">
        <p14:creationId xmlns:p14="http://schemas.microsoft.com/office/powerpoint/2010/main" val="2607268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BB40C0-7F82-4BB2-BBCE-EC41B6CDBBCE}"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CE8FB8-F5E9-4333-9052-2E052A66BA67}" type="slidenum">
              <a:rPr lang="en-IN" smtClean="0"/>
              <a:t>‹#›</a:t>
            </a:fld>
            <a:endParaRPr lang="en-IN"/>
          </a:p>
        </p:txBody>
      </p:sp>
    </p:spTree>
    <p:extLst>
      <p:ext uri="{BB962C8B-B14F-4D97-AF65-F5344CB8AC3E}">
        <p14:creationId xmlns:p14="http://schemas.microsoft.com/office/powerpoint/2010/main" val="1366097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BB40C0-7F82-4BB2-BBCE-EC41B6CDBBCE}"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CE8FB8-F5E9-4333-9052-2E052A66BA6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74581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BB40C0-7F82-4BB2-BBCE-EC41B6CDBBCE}"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CE8FB8-F5E9-4333-9052-2E052A66BA67}" type="slidenum">
              <a:rPr lang="en-IN" smtClean="0"/>
              <a:t>‹#›</a:t>
            </a:fld>
            <a:endParaRPr lang="en-IN"/>
          </a:p>
        </p:txBody>
      </p:sp>
    </p:spTree>
    <p:extLst>
      <p:ext uri="{BB962C8B-B14F-4D97-AF65-F5344CB8AC3E}">
        <p14:creationId xmlns:p14="http://schemas.microsoft.com/office/powerpoint/2010/main" val="853174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BB40C0-7F82-4BB2-BBCE-EC41B6CDBBCE}" type="datetimeFigureOut">
              <a:rPr lang="en-IN" smtClean="0"/>
              <a:t>10-02-2022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CE8FB8-F5E9-4333-9052-2E052A66BA67}" type="slidenum">
              <a:rPr lang="en-IN" smtClean="0"/>
              <a:t>‹#›</a:t>
            </a:fld>
            <a:endParaRPr lang="en-IN"/>
          </a:p>
        </p:txBody>
      </p:sp>
    </p:spTree>
    <p:extLst>
      <p:ext uri="{BB962C8B-B14F-4D97-AF65-F5344CB8AC3E}">
        <p14:creationId xmlns:p14="http://schemas.microsoft.com/office/powerpoint/2010/main" val="182660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BB40C0-7F82-4BB2-BBCE-EC41B6CDBBCE}" type="datetimeFigureOut">
              <a:rPr lang="en-IN" smtClean="0"/>
              <a:t>10-02-2022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CE8FB8-F5E9-4333-9052-2E052A66BA67}" type="slidenum">
              <a:rPr lang="en-IN" smtClean="0"/>
              <a:t>‹#›</a:t>
            </a:fld>
            <a:endParaRPr lang="en-IN"/>
          </a:p>
        </p:txBody>
      </p:sp>
    </p:spTree>
    <p:extLst>
      <p:ext uri="{BB962C8B-B14F-4D97-AF65-F5344CB8AC3E}">
        <p14:creationId xmlns:p14="http://schemas.microsoft.com/office/powerpoint/2010/main" val="2462455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BB40C0-7F82-4BB2-BBCE-EC41B6CDBBCE}"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CE8FB8-F5E9-4333-9052-2E052A66BA67}" type="slidenum">
              <a:rPr lang="en-IN" smtClean="0"/>
              <a:t>‹#›</a:t>
            </a:fld>
            <a:endParaRPr lang="en-IN"/>
          </a:p>
        </p:txBody>
      </p:sp>
    </p:spTree>
    <p:extLst>
      <p:ext uri="{BB962C8B-B14F-4D97-AF65-F5344CB8AC3E}">
        <p14:creationId xmlns:p14="http://schemas.microsoft.com/office/powerpoint/2010/main" val="149601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BB40C0-7F82-4BB2-BBCE-EC41B6CDBBCE}"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CE8FB8-F5E9-4333-9052-2E052A66BA67}" type="slidenum">
              <a:rPr lang="en-IN" smtClean="0"/>
              <a:t>‹#›</a:t>
            </a:fld>
            <a:endParaRPr lang="en-IN"/>
          </a:p>
        </p:txBody>
      </p:sp>
    </p:spTree>
    <p:extLst>
      <p:ext uri="{BB962C8B-B14F-4D97-AF65-F5344CB8AC3E}">
        <p14:creationId xmlns:p14="http://schemas.microsoft.com/office/powerpoint/2010/main" val="313507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3BB40C0-7F82-4BB2-BBCE-EC41B6CDBBCE}"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CE8FB8-F5E9-4333-9052-2E052A66BA67}" type="slidenum">
              <a:rPr lang="en-IN" smtClean="0"/>
              <a:t>‹#›</a:t>
            </a:fld>
            <a:endParaRPr lang="en-IN"/>
          </a:p>
        </p:txBody>
      </p:sp>
    </p:spTree>
    <p:extLst>
      <p:ext uri="{BB962C8B-B14F-4D97-AF65-F5344CB8AC3E}">
        <p14:creationId xmlns:p14="http://schemas.microsoft.com/office/powerpoint/2010/main" val="362035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BB40C0-7F82-4BB2-BBCE-EC41B6CDBBCE}"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CE8FB8-F5E9-4333-9052-2E052A66BA67}" type="slidenum">
              <a:rPr lang="en-IN" smtClean="0"/>
              <a:t>‹#›</a:t>
            </a:fld>
            <a:endParaRPr lang="en-IN"/>
          </a:p>
        </p:txBody>
      </p:sp>
    </p:spTree>
    <p:extLst>
      <p:ext uri="{BB962C8B-B14F-4D97-AF65-F5344CB8AC3E}">
        <p14:creationId xmlns:p14="http://schemas.microsoft.com/office/powerpoint/2010/main" val="900323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BB40C0-7F82-4BB2-BBCE-EC41B6CDBBCE}" type="datetimeFigureOut">
              <a:rPr lang="en-IN" smtClean="0"/>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CE8FB8-F5E9-4333-9052-2E052A66BA67}" type="slidenum">
              <a:rPr lang="en-IN" smtClean="0"/>
              <a:t>‹#›</a:t>
            </a:fld>
            <a:endParaRPr lang="en-IN"/>
          </a:p>
        </p:txBody>
      </p:sp>
    </p:spTree>
    <p:extLst>
      <p:ext uri="{BB962C8B-B14F-4D97-AF65-F5344CB8AC3E}">
        <p14:creationId xmlns:p14="http://schemas.microsoft.com/office/powerpoint/2010/main" val="3169875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BB40C0-7F82-4BB2-BBCE-EC41B6CDBBCE}" type="datetimeFigureOut">
              <a:rPr lang="en-IN" smtClean="0"/>
              <a:t>10-02-2022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CE8FB8-F5E9-4333-9052-2E052A66BA67}" type="slidenum">
              <a:rPr lang="en-IN" smtClean="0"/>
              <a:t>‹#›</a:t>
            </a:fld>
            <a:endParaRPr lang="en-IN"/>
          </a:p>
        </p:txBody>
      </p:sp>
    </p:spTree>
    <p:extLst>
      <p:ext uri="{BB962C8B-B14F-4D97-AF65-F5344CB8AC3E}">
        <p14:creationId xmlns:p14="http://schemas.microsoft.com/office/powerpoint/2010/main" val="1914157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3BB40C0-7F82-4BB2-BBCE-EC41B6CDBBCE}" type="datetimeFigureOut">
              <a:rPr lang="en-IN" smtClean="0"/>
              <a:t>10-02-2022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9CE8FB8-F5E9-4333-9052-2E052A66BA67}" type="slidenum">
              <a:rPr lang="en-IN" smtClean="0"/>
              <a:t>‹#›</a:t>
            </a:fld>
            <a:endParaRPr lang="en-IN"/>
          </a:p>
        </p:txBody>
      </p:sp>
    </p:spTree>
    <p:extLst>
      <p:ext uri="{BB962C8B-B14F-4D97-AF65-F5344CB8AC3E}">
        <p14:creationId xmlns:p14="http://schemas.microsoft.com/office/powerpoint/2010/main" val="171163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3BB40C0-7F82-4BB2-BBCE-EC41B6CDBBCE}" type="datetimeFigureOut">
              <a:rPr lang="en-IN" smtClean="0"/>
              <a:t>10-02-2022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9CE8FB8-F5E9-4333-9052-2E052A66BA67}" type="slidenum">
              <a:rPr lang="en-IN" smtClean="0"/>
              <a:t>‹#›</a:t>
            </a:fld>
            <a:endParaRPr lang="en-IN"/>
          </a:p>
        </p:txBody>
      </p:sp>
    </p:spTree>
    <p:extLst>
      <p:ext uri="{BB962C8B-B14F-4D97-AF65-F5344CB8AC3E}">
        <p14:creationId xmlns:p14="http://schemas.microsoft.com/office/powerpoint/2010/main" val="90722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3BB40C0-7F82-4BB2-BBCE-EC41B6CDBBCE}" type="datetimeFigureOut">
              <a:rPr lang="en-IN" smtClean="0"/>
              <a:t>10-02-2022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9CE8FB8-F5E9-4333-9052-2E052A66BA67}" type="slidenum">
              <a:rPr lang="en-IN" smtClean="0"/>
              <a:t>‹#›</a:t>
            </a:fld>
            <a:endParaRPr lang="en-IN"/>
          </a:p>
        </p:txBody>
      </p:sp>
    </p:spTree>
    <p:extLst>
      <p:ext uri="{BB962C8B-B14F-4D97-AF65-F5344CB8AC3E}">
        <p14:creationId xmlns:p14="http://schemas.microsoft.com/office/powerpoint/2010/main" val="626346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B40C0-7F82-4BB2-BBCE-EC41B6CDBBCE}" type="datetimeFigureOut">
              <a:rPr lang="en-IN" smtClean="0"/>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CE8FB8-F5E9-4333-9052-2E052A66BA67}" type="slidenum">
              <a:rPr lang="en-IN" smtClean="0"/>
              <a:t>‹#›</a:t>
            </a:fld>
            <a:endParaRPr lang="en-IN"/>
          </a:p>
        </p:txBody>
      </p:sp>
    </p:spTree>
    <p:extLst>
      <p:ext uri="{BB962C8B-B14F-4D97-AF65-F5344CB8AC3E}">
        <p14:creationId xmlns:p14="http://schemas.microsoft.com/office/powerpoint/2010/main" val="281500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3BB40C0-7F82-4BB2-BBCE-EC41B6CDBBCE}" type="datetimeFigureOut">
              <a:rPr lang="en-IN" smtClean="0"/>
              <a:t>10-02-2022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9CE8FB8-F5E9-4333-9052-2E052A66BA67}" type="slidenum">
              <a:rPr lang="en-IN" smtClean="0"/>
              <a:t>‹#›</a:t>
            </a:fld>
            <a:endParaRPr lang="en-IN"/>
          </a:p>
        </p:txBody>
      </p:sp>
    </p:spTree>
    <p:extLst>
      <p:ext uri="{BB962C8B-B14F-4D97-AF65-F5344CB8AC3E}">
        <p14:creationId xmlns:p14="http://schemas.microsoft.com/office/powerpoint/2010/main" val="301016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75764"/>
            <a:ext cx="8825658" cy="1171977"/>
          </a:xfrm>
        </p:spPr>
        <p:txBody>
          <a:bodyPr/>
          <a:lstStyle/>
          <a:p>
            <a:r>
              <a:rPr lang="en-IN" sz="3600" dirty="0" smtClean="0"/>
              <a:t>MICRO CREDIT DEFAULTER PROJECT</a:t>
            </a:r>
            <a:endParaRPr lang="en-IN"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698" y="2019300"/>
            <a:ext cx="11947301" cy="4471652"/>
          </a:xfrm>
          <a:prstGeom prst="rect">
            <a:avLst/>
          </a:prstGeom>
        </p:spPr>
      </p:pic>
    </p:spTree>
    <p:extLst>
      <p:ext uri="{BB962C8B-B14F-4D97-AF65-F5344CB8AC3E}">
        <p14:creationId xmlns:p14="http://schemas.microsoft.com/office/powerpoint/2010/main" val="1457417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294" y="357122"/>
            <a:ext cx="11099771" cy="5844173"/>
          </a:xfrm>
        </p:spPr>
        <p:txBody>
          <a:bodyPr/>
          <a:lstStyle/>
          <a:p>
            <a:pPr lvl="0"/>
            <a:r>
              <a:rPr lang="en-US" dirty="0"/>
              <a:t>A potential defaulter might repay in 2 days.</a:t>
            </a:r>
            <a:endParaRPr lang="en-IN" dirty="0"/>
          </a:p>
          <a:p>
            <a:pPr lvl="0"/>
            <a:r>
              <a:rPr lang="en-US" dirty="0"/>
              <a:t>Re-payers took average of 3.5 days.</a:t>
            </a:r>
            <a:endParaRPr lang="en-IN" dirty="0"/>
          </a:p>
          <a:p>
            <a:pPr lvl="0"/>
            <a:r>
              <a:rPr lang="en-US" dirty="0"/>
              <a:t>The defaulters has spent a little above 1000</a:t>
            </a:r>
            <a:endParaRPr lang="en-IN" dirty="0"/>
          </a:p>
          <a:p>
            <a:pPr lvl="0"/>
            <a:r>
              <a:rPr lang="en-US" dirty="0"/>
              <a:t>Re-payers has spent 7000.</a:t>
            </a:r>
            <a:endParaRPr lang="en-IN" dirty="0"/>
          </a:p>
          <a:p>
            <a:pPr lvl="0"/>
            <a:r>
              <a:rPr lang="en-US" dirty="0"/>
              <a:t>Defaulters average=2000 to 2500.</a:t>
            </a:r>
            <a:endParaRPr lang="en-IN" dirty="0"/>
          </a:p>
          <a:p>
            <a:pPr lvl="0"/>
            <a:r>
              <a:rPr lang="en-US" dirty="0"/>
              <a:t>Re-payers average= 3500.</a:t>
            </a:r>
            <a:endParaRPr lang="en-IN" dirty="0"/>
          </a:p>
          <a:p>
            <a:pPr lvl="0"/>
            <a:r>
              <a:rPr lang="en-US" dirty="0"/>
              <a:t>Defaulters recharged for 2 times.</a:t>
            </a:r>
            <a:endParaRPr lang="en-IN" dirty="0"/>
          </a:p>
          <a:p>
            <a:pPr lvl="0"/>
            <a:r>
              <a:rPr lang="en-US" dirty="0"/>
              <a:t>Re-payers recharged for 7 times.</a:t>
            </a:r>
            <a:endParaRPr lang="en-IN" dirty="0"/>
          </a:p>
          <a:p>
            <a:pPr lvl="0"/>
            <a:r>
              <a:rPr lang="en-US" dirty="0"/>
              <a:t>Defaulter’s frequency is 5.</a:t>
            </a:r>
            <a:endParaRPr lang="en-IN" dirty="0"/>
          </a:p>
          <a:p>
            <a:pPr lvl="0"/>
            <a:r>
              <a:rPr lang="en-US" dirty="0"/>
              <a:t>Re-payers frequency is 8.</a:t>
            </a:r>
            <a:endParaRPr lang="en-IN" dirty="0"/>
          </a:p>
          <a:p>
            <a:pPr lvl="0"/>
            <a:r>
              <a:rPr lang="en-US" dirty="0"/>
              <a:t>Defaulters recharge amount varies from 2000 to 4000.</a:t>
            </a:r>
            <a:endParaRPr lang="en-IN" dirty="0"/>
          </a:p>
          <a:p>
            <a:pPr lvl="0"/>
            <a:r>
              <a:rPr lang="en-US" dirty="0"/>
              <a:t>Re-payers recharged for 14000.</a:t>
            </a:r>
            <a:endParaRPr lang="en-IN" dirty="0"/>
          </a:p>
          <a:p>
            <a:pPr lvl="0"/>
            <a:r>
              <a:rPr lang="en-US" dirty="0"/>
              <a:t>Defaulter’s median-1250.</a:t>
            </a:r>
            <a:endParaRPr lang="en-IN" dirty="0"/>
          </a:p>
          <a:p>
            <a:endParaRPr lang="en-IN" dirty="0"/>
          </a:p>
        </p:txBody>
      </p:sp>
    </p:spTree>
    <p:extLst>
      <p:ext uri="{BB962C8B-B14F-4D97-AF65-F5344CB8AC3E}">
        <p14:creationId xmlns:p14="http://schemas.microsoft.com/office/powerpoint/2010/main" val="1748245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016" y="299258"/>
            <a:ext cx="11039300" cy="6217920"/>
          </a:xfrm>
        </p:spPr>
        <p:txBody>
          <a:bodyPr/>
          <a:lstStyle/>
          <a:p>
            <a:pPr lvl="0"/>
            <a:r>
              <a:rPr lang="en-US" dirty="0"/>
              <a:t>Re-payers median -2000.</a:t>
            </a:r>
            <a:endParaRPr lang="en-IN" dirty="0"/>
          </a:p>
          <a:p>
            <a:pPr lvl="0"/>
            <a:r>
              <a:rPr lang="en-US" dirty="0"/>
              <a:t>In terms of No. of times data account recharged, both defaulters and re-payers has approximately equal no. of recharges.</a:t>
            </a:r>
            <a:endParaRPr lang="en-IN" dirty="0"/>
          </a:p>
          <a:p>
            <a:pPr lvl="0"/>
            <a:r>
              <a:rPr lang="en-US" dirty="0"/>
              <a:t>With increase in frequency of Data account recharge in 90 days, defaulting rate is high.</a:t>
            </a:r>
            <a:endParaRPr lang="en-IN" dirty="0"/>
          </a:p>
          <a:p>
            <a:pPr lvl="0"/>
            <a:r>
              <a:rPr lang="en-US" dirty="0"/>
              <a:t>Defaulters took max of 15 loans</a:t>
            </a:r>
            <a:endParaRPr lang="en-IN" dirty="0"/>
          </a:p>
          <a:p>
            <a:pPr lvl="0"/>
            <a:r>
              <a:rPr lang="en-US" dirty="0"/>
              <a:t>Re-payers took max of 20 loans</a:t>
            </a:r>
            <a:endParaRPr lang="en-IN" dirty="0"/>
          </a:p>
          <a:p>
            <a:pPr lvl="0"/>
            <a:r>
              <a:rPr lang="en-US" dirty="0"/>
              <a:t>Defaulters took max of 10 loans.</a:t>
            </a:r>
            <a:endParaRPr lang="en-IN" dirty="0"/>
          </a:p>
          <a:p>
            <a:pPr lvl="0"/>
            <a:r>
              <a:rPr lang="en-US" dirty="0"/>
              <a:t>Re-payers took 25 max of loans.</a:t>
            </a:r>
            <a:endParaRPr lang="en-IN" dirty="0"/>
          </a:p>
          <a:p>
            <a:pPr lvl="0"/>
            <a:r>
              <a:rPr lang="en-US" dirty="0"/>
              <a:t>In terms of maximum loan amount, both defaulters and re-payers max limit is approximately same.</a:t>
            </a:r>
            <a:endParaRPr lang="en-IN" dirty="0"/>
          </a:p>
          <a:p>
            <a:pPr lvl="0"/>
            <a:r>
              <a:rPr lang="en-US" dirty="0"/>
              <a:t>Defaulters took max. median of 0.03 loan amount</a:t>
            </a:r>
            <a:endParaRPr lang="en-IN" dirty="0"/>
          </a:p>
          <a:p>
            <a:pPr lvl="0"/>
            <a:r>
              <a:rPr lang="en-US" dirty="0"/>
              <a:t>Re-payers took max. median of 0.05 loan amount</a:t>
            </a:r>
            <a:endParaRPr lang="en-IN" dirty="0"/>
          </a:p>
          <a:p>
            <a:pPr lvl="0"/>
            <a:r>
              <a:rPr lang="en-US" dirty="0"/>
              <a:t>Average pay back time of potential defaulter in 90 days is 3 days.</a:t>
            </a:r>
            <a:endParaRPr lang="en-IN" dirty="0"/>
          </a:p>
          <a:p>
            <a:pPr lvl="0"/>
            <a:r>
              <a:rPr lang="en-US" dirty="0"/>
              <a:t>Average pay back time of re-payer in 90 days is greater than 4 days.</a:t>
            </a:r>
            <a:endParaRPr lang="en-IN" dirty="0"/>
          </a:p>
          <a:p>
            <a:endParaRPr lang="en-IN" dirty="0"/>
          </a:p>
        </p:txBody>
      </p:sp>
    </p:spTree>
    <p:extLst>
      <p:ext uri="{BB962C8B-B14F-4D97-AF65-F5344CB8AC3E}">
        <p14:creationId xmlns:p14="http://schemas.microsoft.com/office/powerpoint/2010/main" val="3118497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9404723" cy="810817"/>
          </a:xfrm>
        </p:spPr>
        <p:txBody>
          <a:bodyPr/>
          <a:lstStyle/>
          <a:p>
            <a:r>
              <a:rPr lang="en-US" sz="3200" b="1" u="sng" dirty="0"/>
              <a:t>Models</a:t>
            </a:r>
            <a:r>
              <a:rPr lang="en-US" b="1" u="sng" dirty="0"/>
              <a:t> </a:t>
            </a:r>
            <a:r>
              <a:rPr lang="en-US" sz="3200" b="1" u="sng" dirty="0"/>
              <a:t>Development</a:t>
            </a:r>
            <a:endParaRPr lang="en-IN" sz="3200" dirty="0"/>
          </a:p>
        </p:txBody>
      </p:sp>
      <p:sp>
        <p:nvSpPr>
          <p:cNvPr id="5" name="Content Placeholder 4"/>
          <p:cNvSpPr>
            <a:spLocks noGrp="1"/>
          </p:cNvSpPr>
          <p:nvPr>
            <p:ph idx="1"/>
          </p:nvPr>
        </p:nvSpPr>
        <p:spPr>
          <a:xfrm>
            <a:off x="646111" y="1520904"/>
            <a:ext cx="10725700" cy="4195481"/>
          </a:xfrm>
        </p:spPr>
        <p:txBody>
          <a:bodyPr/>
          <a:lstStyle/>
          <a:p>
            <a:r>
              <a:rPr lang="en-US" dirty="0"/>
              <a:t>The data set is imbalanced since it has large no. of records which contains data about those repaid the loan and less no. of records of those who defaulted </a:t>
            </a:r>
            <a:r>
              <a:rPr lang="en-US" dirty="0" smtClean="0"/>
              <a:t>loan. This </a:t>
            </a:r>
            <a:r>
              <a:rPr lang="en-US" dirty="0"/>
              <a:t>might result in biased predictions. So, used </a:t>
            </a:r>
            <a:r>
              <a:rPr lang="en-US" dirty="0" err="1"/>
              <a:t>imblearn</a:t>
            </a:r>
            <a:r>
              <a:rPr lang="en-US" dirty="0"/>
              <a:t> library to reduce the imbalances. The </a:t>
            </a:r>
            <a:r>
              <a:rPr lang="en-US" dirty="0" err="1"/>
              <a:t>imblearn</a:t>
            </a:r>
            <a:r>
              <a:rPr lang="en-US" dirty="0"/>
              <a:t> library provides different approaches one is Random under sampling. In context of this problem, Random under Sampling reduces the number of records of those who paid the loan. To be precise, random under sampling deletes data from the majority class such that there will be equal number .of samples of both the classes. Hence reduces the bias. </a:t>
            </a:r>
            <a:endParaRPr lang="en-IN" dirty="0"/>
          </a:p>
          <a:p>
            <a:r>
              <a:rPr lang="en-US" dirty="0"/>
              <a:t>Outlier removal: Mostly outliers are removed by either Z score or IQR (Inter Quartile Range).Tried both these approaches first but, the data loss is high in both these approaches. It has been mentioned in guidelines that the data loss should not exceed 7%.So applied capping technique which is also called as </a:t>
            </a:r>
            <a:r>
              <a:rPr lang="en-US" dirty="0" err="1"/>
              <a:t>Winsorizing</a:t>
            </a:r>
            <a:r>
              <a:rPr lang="en-US" dirty="0"/>
              <a:t>.</a:t>
            </a:r>
            <a:endParaRPr lang="en-IN" dirty="0"/>
          </a:p>
          <a:p>
            <a:endParaRPr lang="en-IN" dirty="0"/>
          </a:p>
        </p:txBody>
      </p:sp>
    </p:spTree>
    <p:extLst>
      <p:ext uri="{BB962C8B-B14F-4D97-AF65-F5344CB8AC3E}">
        <p14:creationId xmlns:p14="http://schemas.microsoft.com/office/powerpoint/2010/main" val="1569123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0817"/>
          </a:xfrm>
        </p:spPr>
        <p:txBody>
          <a:bodyPr/>
          <a:lstStyle/>
          <a:p>
            <a:r>
              <a:rPr lang="en-IN" sz="3200" u="sng" dirty="0"/>
              <a:t>Algorithms</a:t>
            </a:r>
            <a:r>
              <a:rPr lang="en-IN" dirty="0"/>
              <a:t> </a:t>
            </a:r>
          </a:p>
        </p:txBody>
      </p:sp>
      <p:sp>
        <p:nvSpPr>
          <p:cNvPr id="3" name="Content Placeholder 2"/>
          <p:cNvSpPr>
            <a:spLocks noGrp="1"/>
          </p:cNvSpPr>
          <p:nvPr>
            <p:ph idx="1"/>
          </p:nvPr>
        </p:nvSpPr>
        <p:spPr>
          <a:xfrm>
            <a:off x="685394" y="1604030"/>
            <a:ext cx="10736293" cy="4195481"/>
          </a:xfrm>
        </p:spPr>
        <p:txBody>
          <a:bodyPr>
            <a:normAutofit fontScale="92500" lnSpcReduction="10000"/>
          </a:bodyPr>
          <a:lstStyle/>
          <a:p>
            <a:r>
              <a:rPr lang="en-IN" dirty="0"/>
              <a:t>I have tried different classification algorithms to check which algorithm performs best.</a:t>
            </a:r>
          </a:p>
          <a:p>
            <a:r>
              <a:rPr lang="en-IN" dirty="0"/>
              <a:t>I did cross validation before fitting a model to avoid over fitting and cross validation also determines a models ability to predict on new data.</a:t>
            </a:r>
          </a:p>
          <a:p>
            <a:r>
              <a:rPr lang="en-US" dirty="0"/>
              <a:t>List of algorithms used:</a:t>
            </a:r>
          </a:p>
          <a:p>
            <a:pPr marL="457200" lvl="0" indent="-457200">
              <a:buFont typeface="+mj-lt"/>
              <a:buAutoNum type="arabicPeriod"/>
            </a:pPr>
            <a:r>
              <a:rPr lang="en-US" dirty="0"/>
              <a:t>       Logistic Regression</a:t>
            </a:r>
          </a:p>
          <a:p>
            <a:pPr marL="457200" lvl="0" indent="-457200">
              <a:buFont typeface="+mj-lt"/>
              <a:buAutoNum type="arabicPeriod"/>
            </a:pPr>
            <a:r>
              <a:rPr lang="en-US" dirty="0"/>
              <a:t>       Decision Tree Classifier</a:t>
            </a:r>
          </a:p>
          <a:p>
            <a:pPr marL="457200" lvl="0" indent="-457200">
              <a:buFont typeface="+mj-lt"/>
              <a:buAutoNum type="arabicPeriod"/>
            </a:pPr>
            <a:r>
              <a:rPr lang="en-US" dirty="0"/>
              <a:t>       KNeighborsClassifier</a:t>
            </a:r>
          </a:p>
          <a:p>
            <a:pPr marL="457200" lvl="0" indent="-457200">
              <a:buFont typeface="+mj-lt"/>
              <a:buAutoNum type="arabicPeriod"/>
            </a:pPr>
            <a:r>
              <a:rPr lang="en-US" dirty="0"/>
              <a:t>       </a:t>
            </a:r>
            <a:r>
              <a:rPr lang="en-US" dirty="0" smtClean="0"/>
              <a:t>RandomForestClassifier</a:t>
            </a:r>
            <a:endParaRPr lang="en-US" dirty="0"/>
          </a:p>
          <a:p>
            <a:pPr marL="457200" lvl="0" indent="-457200">
              <a:buFont typeface="+mj-lt"/>
              <a:buAutoNum type="arabicPeriod"/>
            </a:pPr>
            <a:r>
              <a:rPr lang="en-US" dirty="0"/>
              <a:t>       </a:t>
            </a:r>
            <a:r>
              <a:rPr lang="en-US" dirty="0" smtClean="0"/>
              <a:t>AdaboostClassifier</a:t>
            </a:r>
            <a:endParaRPr lang="en-US" dirty="0"/>
          </a:p>
          <a:p>
            <a:pPr marL="457200" lvl="0" indent="-457200">
              <a:buFont typeface="+mj-lt"/>
              <a:buAutoNum type="arabicPeriod"/>
            </a:pPr>
            <a:r>
              <a:rPr lang="en-US" dirty="0"/>
              <a:t>       BaggingClassifier</a:t>
            </a:r>
          </a:p>
          <a:p>
            <a:pPr marL="457200" lvl="0" indent="-457200">
              <a:buFont typeface="+mj-lt"/>
              <a:buAutoNum type="arabicPeriod"/>
            </a:pPr>
            <a:r>
              <a:rPr lang="en-US" dirty="0"/>
              <a:t>       GradientBoostingClassifier</a:t>
            </a:r>
          </a:p>
          <a:p>
            <a:endParaRPr lang="en-IN" dirty="0"/>
          </a:p>
        </p:txBody>
      </p:sp>
    </p:spTree>
    <p:extLst>
      <p:ext uri="{BB962C8B-B14F-4D97-AF65-F5344CB8AC3E}">
        <p14:creationId xmlns:p14="http://schemas.microsoft.com/office/powerpoint/2010/main" val="3708354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7195"/>
          </a:xfrm>
        </p:spPr>
        <p:txBody>
          <a:bodyPr/>
          <a:lstStyle/>
          <a:p>
            <a:r>
              <a:rPr lang="en-IN" sz="3200" u="sng" dirty="0"/>
              <a:t>Choosing</a:t>
            </a:r>
            <a:r>
              <a:rPr lang="en-IN" u="sng" dirty="0"/>
              <a:t> </a:t>
            </a:r>
            <a:r>
              <a:rPr lang="en-IN" sz="3200" u="sng" dirty="0"/>
              <a:t>the Algorithm</a:t>
            </a:r>
          </a:p>
        </p:txBody>
      </p:sp>
      <p:sp>
        <p:nvSpPr>
          <p:cNvPr id="3" name="Content Placeholder 2"/>
          <p:cNvSpPr>
            <a:spLocks noGrp="1"/>
          </p:cNvSpPr>
          <p:nvPr>
            <p:ph idx="1"/>
          </p:nvPr>
        </p:nvSpPr>
        <p:spPr>
          <a:xfrm>
            <a:off x="656151" y="1379913"/>
            <a:ext cx="11031544" cy="1645920"/>
          </a:xfrm>
        </p:spPr>
        <p:txBody>
          <a:bodyPr/>
          <a:lstStyle/>
          <a:p>
            <a:r>
              <a:rPr lang="en-IN" dirty="0"/>
              <a:t>The </a:t>
            </a:r>
            <a:r>
              <a:rPr lang="en-IN" dirty="0" smtClean="0"/>
              <a:t>algorithms </a:t>
            </a:r>
            <a:r>
              <a:rPr lang="en-IN" dirty="0"/>
              <a:t>are evaluated on different criteria like </a:t>
            </a:r>
            <a:r>
              <a:rPr lang="en-IN" dirty="0" smtClean="0"/>
              <a:t>accuracy , precision, recall</a:t>
            </a:r>
            <a:endParaRPr lang="en-IN" dirty="0"/>
          </a:p>
          <a:p>
            <a:r>
              <a:rPr lang="en-IN" dirty="0" smtClean="0"/>
              <a:t>I have chosen  Adaboost classifier because there is less difference between train and test accuracies which indicates there will be no over or under fittings.</a:t>
            </a:r>
            <a:endParaRPr lang="en-US" dirty="0" smtClean="0"/>
          </a:p>
          <a:p>
            <a:endParaRPr lang="en-US" dirty="0" smtClean="0"/>
          </a:p>
          <a:p>
            <a:endParaRPr lang="en-US" dirty="0"/>
          </a:p>
          <a:p>
            <a:endParaRPr lang="en-IN" dirty="0"/>
          </a:p>
        </p:txBody>
      </p:sp>
      <p:sp>
        <p:nvSpPr>
          <p:cNvPr id="4" name="Rectangle 3"/>
          <p:cNvSpPr/>
          <p:nvPr/>
        </p:nvSpPr>
        <p:spPr>
          <a:xfrm>
            <a:off x="656151" y="3025833"/>
            <a:ext cx="6925055" cy="584775"/>
          </a:xfrm>
          <a:prstGeom prst="rect">
            <a:avLst/>
          </a:prstGeom>
        </p:spPr>
        <p:txBody>
          <a:bodyPr wrap="square">
            <a:spAutoFit/>
          </a:bodyPr>
          <a:lstStyle/>
          <a:p>
            <a:r>
              <a:rPr lang="en-IN" sz="3200" u="sng" dirty="0" smtClean="0"/>
              <a:t>Hyper Parameter Tuning</a:t>
            </a:r>
            <a:endParaRPr lang="en-IN" sz="3200" u="sng" dirty="0"/>
          </a:p>
        </p:txBody>
      </p:sp>
      <p:sp>
        <p:nvSpPr>
          <p:cNvPr id="5" name="Rectangle 4"/>
          <p:cNvSpPr/>
          <p:nvPr/>
        </p:nvSpPr>
        <p:spPr>
          <a:xfrm>
            <a:off x="646111" y="3953028"/>
            <a:ext cx="11041584" cy="1015663"/>
          </a:xfrm>
          <a:prstGeom prst="rect">
            <a:avLst/>
          </a:prstGeom>
        </p:spPr>
        <p:txBody>
          <a:bodyPr wrap="square">
            <a:spAutoFit/>
          </a:bodyPr>
          <a:lstStyle/>
          <a:p>
            <a:pPr marL="285750" indent="-285750">
              <a:buFont typeface="Arial" panose="020B0604020202020204" pitchFamily="34" charset="0"/>
              <a:buChar char="•"/>
            </a:pPr>
            <a:r>
              <a:rPr lang="en-US" sz="2000" dirty="0"/>
              <a:t>Hyper parameter tuning is used </a:t>
            </a:r>
            <a:r>
              <a:rPr lang="en-US" sz="2000" dirty="0" smtClean="0"/>
              <a:t>to increase </a:t>
            </a:r>
            <a:r>
              <a:rPr lang="en-US" sz="2000" dirty="0"/>
              <a:t>the performance of the </a:t>
            </a:r>
            <a:r>
              <a:rPr lang="en-US" sz="2000" dirty="0" smtClean="0"/>
              <a:t>algorithm</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IN" sz="2000" dirty="0"/>
              <a:t>Hyper parameter tuning tends to reduce over fitting as well</a:t>
            </a:r>
            <a:r>
              <a:rPr lang="en-IN" sz="2000" dirty="0" smtClean="0"/>
              <a:t>.</a:t>
            </a:r>
          </a:p>
        </p:txBody>
      </p:sp>
    </p:spTree>
    <p:extLst>
      <p:ext uri="{BB962C8B-B14F-4D97-AF65-F5344CB8AC3E}">
        <p14:creationId xmlns:p14="http://schemas.microsoft.com/office/powerpoint/2010/main" val="3690212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0817"/>
          </a:xfrm>
        </p:spPr>
        <p:txBody>
          <a:bodyPr/>
          <a:lstStyle/>
          <a:p>
            <a:r>
              <a:rPr lang="en-IN" dirty="0"/>
              <a:t>CONCLUSION</a:t>
            </a:r>
          </a:p>
        </p:txBody>
      </p:sp>
      <p:sp>
        <p:nvSpPr>
          <p:cNvPr id="3" name="Content Placeholder 2"/>
          <p:cNvSpPr>
            <a:spLocks noGrp="1"/>
          </p:cNvSpPr>
          <p:nvPr>
            <p:ph idx="1"/>
          </p:nvPr>
        </p:nvSpPr>
        <p:spPr>
          <a:xfrm>
            <a:off x="875201" y="1720409"/>
            <a:ext cx="10080974" cy="4195481"/>
          </a:xfrm>
        </p:spPr>
        <p:txBody>
          <a:bodyPr/>
          <a:lstStyle/>
          <a:p>
            <a:r>
              <a:rPr lang="en-IN" dirty="0"/>
              <a:t>The model we built predicts whether the customer defaults or not with an accuracy of 81.8%.</a:t>
            </a:r>
          </a:p>
          <a:p>
            <a:r>
              <a:rPr lang="en-US" dirty="0"/>
              <a:t>The defaulting rate is higher in old customers. Defaulters recharge for the main account less </a:t>
            </a:r>
            <a:r>
              <a:rPr lang="en-US" dirty="0" smtClean="0"/>
              <a:t>Number of </a:t>
            </a:r>
            <a:r>
              <a:rPr lang="en-US" dirty="0"/>
              <a:t>times but does recharge for data account more </a:t>
            </a:r>
            <a:r>
              <a:rPr lang="en-US" dirty="0" smtClean="0"/>
              <a:t>Number of </a:t>
            </a:r>
            <a:r>
              <a:rPr lang="en-US" dirty="0"/>
              <a:t>times.</a:t>
            </a:r>
          </a:p>
          <a:p>
            <a:r>
              <a:rPr lang="en-US" dirty="0"/>
              <a:t>Re payers recharge the main account more Number of </a:t>
            </a:r>
            <a:r>
              <a:rPr lang="en-US" dirty="0" smtClean="0"/>
              <a:t>times </a:t>
            </a:r>
            <a:r>
              <a:rPr lang="en-US" dirty="0"/>
              <a:t>when compared to defaulters.</a:t>
            </a:r>
          </a:p>
          <a:p>
            <a:r>
              <a:rPr lang="en-US" dirty="0"/>
              <a:t>This data set contains data of the year 2016  belonging to </a:t>
            </a:r>
            <a:r>
              <a:rPr lang="en-US" dirty="0" smtClean="0"/>
              <a:t>PSW telecom </a:t>
            </a:r>
            <a:r>
              <a:rPr lang="en-US" dirty="0"/>
              <a:t>circle.</a:t>
            </a:r>
          </a:p>
          <a:p>
            <a:r>
              <a:rPr lang="en-US" dirty="0"/>
              <a:t>If we get data of other years along with other telecom companies  there will be scope for future work on this project.</a:t>
            </a:r>
          </a:p>
          <a:p>
            <a:endParaRPr lang="en-IN" dirty="0"/>
          </a:p>
        </p:txBody>
      </p:sp>
    </p:spTree>
    <p:extLst>
      <p:ext uri="{BB962C8B-B14F-4D97-AF65-F5344CB8AC3E}">
        <p14:creationId xmlns:p14="http://schemas.microsoft.com/office/powerpoint/2010/main" val="2747013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4655" y="2184044"/>
            <a:ext cx="8825660" cy="1653180"/>
          </a:xfrm>
        </p:spPr>
        <p:txBody>
          <a:bodyPr/>
          <a:lstStyle/>
          <a:p>
            <a:r>
              <a:rPr lang="en-US" b="1" dirty="0" smtClean="0"/>
              <a:t>Submitted by :- Ankit soran</a:t>
            </a:r>
            <a:endParaRPr lang="en-IN" b="1" dirty="0"/>
          </a:p>
        </p:txBody>
      </p:sp>
      <p:sp>
        <p:nvSpPr>
          <p:cNvPr id="3" name="Text Placeholder 2"/>
          <p:cNvSpPr>
            <a:spLocks noGrp="1"/>
          </p:cNvSpPr>
          <p:nvPr>
            <p:ph type="body" idx="1"/>
          </p:nvPr>
        </p:nvSpPr>
        <p:spPr>
          <a:xfrm>
            <a:off x="1335258" y="3837224"/>
            <a:ext cx="8825659" cy="1134021"/>
          </a:xfrm>
        </p:spPr>
        <p:txBody>
          <a:bodyPr>
            <a:normAutofit/>
          </a:bodyPr>
          <a:lstStyle/>
          <a:p>
            <a:r>
              <a:rPr lang="en-US" sz="4800" b="1" dirty="0" smtClean="0"/>
              <a:t>             Thank you</a:t>
            </a:r>
            <a:endParaRPr lang="en-IN" sz="4800" b="1" dirty="0"/>
          </a:p>
        </p:txBody>
      </p:sp>
    </p:spTree>
    <p:extLst>
      <p:ext uri="{BB962C8B-B14F-4D97-AF65-F5344CB8AC3E}">
        <p14:creationId xmlns:p14="http://schemas.microsoft.com/office/powerpoint/2010/main" val="1052586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155" y="514013"/>
            <a:ext cx="4778062" cy="461665"/>
          </a:xfrm>
          <a:prstGeom prst="rect">
            <a:avLst/>
          </a:prstGeom>
        </p:spPr>
        <p:txBody>
          <a:bodyPr wrap="square">
            <a:spAutoFit/>
          </a:bodyPr>
          <a:lstStyle/>
          <a:p>
            <a:r>
              <a:rPr lang="en-US" sz="2400" dirty="0" smtClean="0"/>
              <a:t>Business Problem</a:t>
            </a:r>
            <a:endParaRPr lang="en-IN" sz="2400" dirty="0"/>
          </a:p>
        </p:txBody>
      </p:sp>
      <p:sp>
        <p:nvSpPr>
          <p:cNvPr id="3" name="Rectangle 2"/>
          <p:cNvSpPr/>
          <p:nvPr/>
        </p:nvSpPr>
        <p:spPr>
          <a:xfrm>
            <a:off x="515155" y="1163881"/>
            <a:ext cx="11075831" cy="2308324"/>
          </a:xfrm>
          <a:prstGeom prst="rect">
            <a:avLst/>
          </a:prstGeom>
        </p:spPr>
        <p:txBody>
          <a:bodyPr wrap="square">
            <a:spAutoFit/>
          </a:bodyPr>
          <a:lstStyle/>
          <a:p>
            <a:r>
              <a:rPr lang="en-US" dirty="0" smtClean="0"/>
              <a:t>A client  in Indonesian Telecom Industry is collaborating with an MFI (Microfinance Institution) to provide micro-credit on mobile balances to be paid back in 5 days. The Consumer is believed to be defaulter if he deviates from the path of paying back the loaned amount within the time duration of 5 days.</a:t>
            </a:r>
          </a:p>
          <a:p>
            <a:endParaRPr lang="en-US" dirty="0"/>
          </a:p>
          <a:p>
            <a:endParaRPr lang="en-US" dirty="0" smtClean="0"/>
          </a:p>
          <a:p>
            <a:r>
              <a:rPr lang="en-US" dirty="0" smtClean="0"/>
              <a:t>In order to improve the selection of customers for the credit, the client wants some predictions that could help them in further investment and improvement in selection of customers. </a:t>
            </a:r>
          </a:p>
        </p:txBody>
      </p:sp>
      <p:sp>
        <p:nvSpPr>
          <p:cNvPr id="5" name="Rectangle 4"/>
          <p:cNvSpPr/>
          <p:nvPr/>
        </p:nvSpPr>
        <p:spPr>
          <a:xfrm>
            <a:off x="515155" y="3660408"/>
            <a:ext cx="4073551" cy="400110"/>
          </a:xfrm>
          <a:prstGeom prst="rect">
            <a:avLst/>
          </a:prstGeom>
        </p:spPr>
        <p:txBody>
          <a:bodyPr wrap="none">
            <a:spAutoFit/>
          </a:bodyPr>
          <a:lstStyle/>
          <a:p>
            <a:r>
              <a:rPr lang="en-US" sz="2000" dirty="0" smtClean="0"/>
              <a:t>MOTIVATION FOR  THE PROJECT</a:t>
            </a:r>
            <a:endParaRPr lang="en-IN" sz="2000" dirty="0"/>
          </a:p>
        </p:txBody>
      </p:sp>
      <p:sp>
        <p:nvSpPr>
          <p:cNvPr id="6" name="Rectangle 5"/>
          <p:cNvSpPr/>
          <p:nvPr/>
        </p:nvSpPr>
        <p:spPr>
          <a:xfrm>
            <a:off x="515154" y="4166357"/>
            <a:ext cx="11075831" cy="1477328"/>
          </a:xfrm>
          <a:prstGeom prst="rect">
            <a:avLst/>
          </a:prstGeom>
        </p:spPr>
        <p:txBody>
          <a:bodyPr wrap="square">
            <a:spAutoFit/>
          </a:bodyPr>
          <a:lstStyle/>
          <a:p>
            <a:endParaRPr lang="en-US" dirty="0" smtClean="0"/>
          </a:p>
          <a:p>
            <a:r>
              <a:rPr lang="en-US" dirty="0" smtClean="0"/>
              <a:t>Based on data provided from our client database, customer’s repayment of loan is assessed based on different factors. By building the model, we can assess which </a:t>
            </a:r>
            <a:r>
              <a:rPr lang="en-US" sz="1600" dirty="0" smtClean="0"/>
              <a:t>customers</a:t>
            </a:r>
            <a:r>
              <a:rPr lang="en-US" dirty="0" smtClean="0"/>
              <a:t> are highly likely to repay the loan, thereby it will be useful for those needy people who will repay the loan and also prevent the loss to the customer by avoiding loans to the defaulters.</a:t>
            </a:r>
            <a:endParaRPr lang="en-US" dirty="0"/>
          </a:p>
        </p:txBody>
      </p:sp>
    </p:spTree>
    <p:extLst>
      <p:ext uri="{BB962C8B-B14F-4D97-AF65-F5344CB8AC3E}">
        <p14:creationId xmlns:p14="http://schemas.microsoft.com/office/powerpoint/2010/main" val="610300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6706" y="591286"/>
            <a:ext cx="4150495" cy="400110"/>
          </a:xfrm>
          <a:prstGeom prst="rect">
            <a:avLst/>
          </a:prstGeom>
        </p:spPr>
        <p:txBody>
          <a:bodyPr wrap="none">
            <a:spAutoFit/>
          </a:bodyPr>
          <a:lstStyle/>
          <a:p>
            <a:r>
              <a:rPr lang="en-US" sz="2000" b="1" dirty="0" smtClean="0"/>
              <a:t>ANALYTICAL PROBLEM FRAMING</a:t>
            </a:r>
            <a:endParaRPr lang="en-IN" sz="2000" dirty="0"/>
          </a:p>
        </p:txBody>
      </p:sp>
      <p:sp>
        <p:nvSpPr>
          <p:cNvPr id="3" name="Rectangle 2"/>
          <p:cNvSpPr/>
          <p:nvPr/>
        </p:nvSpPr>
        <p:spPr>
          <a:xfrm>
            <a:off x="608553" y="1221939"/>
            <a:ext cx="10196822" cy="2031325"/>
          </a:xfrm>
          <a:prstGeom prst="rect">
            <a:avLst/>
          </a:prstGeom>
        </p:spPr>
        <p:txBody>
          <a:bodyPr wrap="square">
            <a:spAutoFit/>
          </a:bodyPr>
          <a:lstStyle/>
          <a:p>
            <a:pPr marL="285750" indent="-285750">
              <a:buFont typeface="Arial" panose="020B0604020202020204" pitchFamily="34" charset="0"/>
              <a:buChar char="•"/>
            </a:pPr>
            <a:r>
              <a:rPr lang="en-US" dirty="0" smtClean="0"/>
              <a:t>For the given project, based on various parameters we  need to predict whether the customer is a defaulter or not.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This is a classification problem. There are wide varieties of classification models like decision trees, random forests, nearest neighbor, Logistic Regression.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data has been provided by client in a comma separated values(.csv) format.</a:t>
            </a:r>
          </a:p>
        </p:txBody>
      </p:sp>
    </p:spTree>
    <p:extLst>
      <p:ext uri="{BB962C8B-B14F-4D97-AF65-F5344CB8AC3E}">
        <p14:creationId xmlns:p14="http://schemas.microsoft.com/office/powerpoint/2010/main" val="3103637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5017"/>
          </a:xfrm>
        </p:spPr>
        <p:txBody>
          <a:bodyPr/>
          <a:lstStyle/>
          <a:p>
            <a:r>
              <a:rPr lang="en-US" sz="2000" dirty="0"/>
              <a:t>Exploratory Data Analysis</a:t>
            </a:r>
            <a:endParaRPr lang="en-IN" sz="2000" dirty="0"/>
          </a:p>
        </p:txBody>
      </p:sp>
      <p:sp>
        <p:nvSpPr>
          <p:cNvPr id="3" name="Content Placeholder 2"/>
          <p:cNvSpPr>
            <a:spLocks noGrp="1"/>
          </p:cNvSpPr>
          <p:nvPr>
            <p:ph idx="1"/>
          </p:nvPr>
        </p:nvSpPr>
        <p:spPr>
          <a:xfrm>
            <a:off x="667598" y="1365162"/>
            <a:ext cx="9480954" cy="4683568"/>
          </a:xfrm>
        </p:spPr>
        <p:txBody>
          <a:bodyPr>
            <a:normAutofit/>
          </a:bodyPr>
          <a:lstStyle/>
          <a:p>
            <a:r>
              <a:rPr lang="en-US" sz="1600" dirty="0" smtClean="0"/>
              <a:t>There  are 209593 Row 36 columns in Data Frame.</a:t>
            </a:r>
          </a:p>
          <a:p>
            <a:r>
              <a:rPr lang="en-IN" sz="1600" dirty="0"/>
              <a:t>Data cleaning is a part of pre-processing technique where missing values will be dealt</a:t>
            </a:r>
            <a:r>
              <a:rPr lang="en-US" sz="1600" dirty="0"/>
              <a:t>.</a:t>
            </a:r>
            <a:endParaRPr lang="en-IN" sz="1600" dirty="0"/>
          </a:p>
          <a:p>
            <a:r>
              <a:rPr lang="en-IN" sz="1600" dirty="0" err="1"/>
              <a:t>Msisdn</a:t>
            </a:r>
            <a:r>
              <a:rPr lang="en-IN" sz="1600" dirty="0"/>
              <a:t> column will be dropped as it contains phone number of customer and it wont impact the </a:t>
            </a:r>
            <a:r>
              <a:rPr lang="en-IN" sz="1600" dirty="0" err="1"/>
              <a:t>precitions</a:t>
            </a:r>
            <a:r>
              <a:rPr lang="en-IN" sz="1600" dirty="0"/>
              <a:t>.</a:t>
            </a:r>
          </a:p>
          <a:p>
            <a:r>
              <a:rPr lang="en-IN" sz="1600" dirty="0" err="1"/>
              <a:t>Pcircle</a:t>
            </a:r>
            <a:r>
              <a:rPr lang="en-IN" sz="1600" dirty="0"/>
              <a:t> column will be dropped as it has same entry in all the columns.</a:t>
            </a:r>
          </a:p>
          <a:p>
            <a:r>
              <a:rPr lang="en-IN" sz="1600" dirty="0" err="1"/>
              <a:t>Pdate</a:t>
            </a:r>
            <a:r>
              <a:rPr lang="en-IN" sz="1600" dirty="0"/>
              <a:t> column will be </a:t>
            </a:r>
            <a:r>
              <a:rPr lang="en-IN" sz="1600" dirty="0" err="1"/>
              <a:t>splitted</a:t>
            </a:r>
            <a:r>
              <a:rPr lang="en-IN" sz="1600" dirty="0"/>
              <a:t> into 3 separate columns named year month and date.</a:t>
            </a:r>
          </a:p>
          <a:p>
            <a:r>
              <a:rPr lang="en-IN" sz="1600" dirty="0"/>
              <a:t>The year column has only 1 value(</a:t>
            </a:r>
            <a:r>
              <a:rPr lang="en-IN" sz="1600" dirty="0" err="1"/>
              <a:t>i.e</a:t>
            </a:r>
            <a:r>
              <a:rPr lang="en-IN" sz="1600" dirty="0"/>
              <a:t> 2016)in all rows so deleting the year column</a:t>
            </a:r>
            <a:r>
              <a:rPr lang="en-US" sz="1600" dirty="0" smtClean="0"/>
              <a:t> </a:t>
            </a:r>
            <a:endParaRPr lang="en-IN" sz="1600" dirty="0"/>
          </a:p>
        </p:txBody>
      </p:sp>
    </p:spTree>
    <p:extLst>
      <p:ext uri="{BB962C8B-B14F-4D97-AF65-F5344CB8AC3E}">
        <p14:creationId xmlns:p14="http://schemas.microsoft.com/office/powerpoint/2010/main" val="478646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5321"/>
          </a:xfrm>
        </p:spPr>
        <p:txBody>
          <a:bodyPr/>
          <a:lstStyle/>
          <a:p>
            <a:r>
              <a:rPr lang="en-US" sz="2000" b="1" dirty="0"/>
              <a:t>Data Visualizations:</a:t>
            </a:r>
            <a:r>
              <a:rPr lang="en-IN" dirty="0"/>
              <a:t/>
            </a:r>
            <a:br>
              <a:rPr lang="en-IN" dirty="0"/>
            </a:br>
            <a:endParaRPr lang="en-IN"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6114" y="2232903"/>
            <a:ext cx="5025074" cy="3085931"/>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63104" y="2098978"/>
            <a:ext cx="4990149" cy="3093744"/>
          </a:xfrm>
        </p:spPr>
      </p:pic>
      <p:sp>
        <p:nvSpPr>
          <p:cNvPr id="9" name="Rectangle 1"/>
          <p:cNvSpPr>
            <a:spLocks noGrp="1" noChangeArrowheads="1"/>
          </p:cNvSpPr>
          <p:nvPr>
            <p:ph type="body" sz="quarter" idx="3"/>
          </p:nvPr>
        </p:nvSpPr>
        <p:spPr bwMode="auto">
          <a:xfrm>
            <a:off x="6163104" y="1417188"/>
            <a:ext cx="4990149"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anose="02070309020205020404" pitchFamily="49" charset="0"/>
              </a:rPr>
              <a:t>Average main account balance over last 30 days</a:t>
            </a:r>
            <a:r>
              <a:rPr kumimoji="0" lang="en-US" sz="1400" b="0" i="0" u="none" strike="noStrike" cap="none" normalizeH="0" baseline="0" dirty="0" smtClean="0">
                <a:ln>
                  <a:noFill/>
                </a:ln>
                <a:solidFill>
                  <a:schemeClr val="tx1"/>
                </a:solidFill>
                <a:effectLst/>
              </a:rPr>
              <a:t> </a:t>
            </a:r>
            <a:endParaRPr kumimoji="0" lang="en-US" sz="14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2"/>
          <p:cNvSpPr>
            <a:spLocks noGrp="1" noChangeArrowheads="1"/>
          </p:cNvSpPr>
          <p:nvPr>
            <p:ph type="body" idx="1"/>
          </p:nvPr>
        </p:nvSpPr>
        <p:spPr bwMode="auto">
          <a:xfrm>
            <a:off x="681038" y="1390084"/>
            <a:ext cx="4990149"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Daily Amount Reduced from Balance Over 30 days</a:t>
            </a:r>
            <a:r>
              <a:rPr kumimoji="0" lang="en-US" sz="1400" b="0" i="0" u="none" strike="noStrike" cap="none" normalizeH="0" baseline="0" dirty="0" smtClean="0">
                <a:ln>
                  <a:noFill/>
                </a:ln>
                <a:solidFill>
                  <a:schemeClr val="tx1"/>
                </a:solidFill>
                <a:effectLst/>
              </a:rPr>
              <a:t> </a:t>
            </a:r>
            <a:endParaRPr kumimoji="0" 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8248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sz="half" idx="1"/>
          </p:nvPr>
        </p:nvPicPr>
        <p:blipFill>
          <a:blip r:embed="rId2"/>
          <a:stretch>
            <a:fillRect/>
          </a:stretch>
        </p:blipFill>
        <p:spPr>
          <a:xfrm>
            <a:off x="566670" y="1223493"/>
            <a:ext cx="5125792" cy="3876541"/>
          </a:xfrm>
          <a:prstGeom prst="rect">
            <a:avLst/>
          </a:prstGeom>
        </p:spPr>
      </p:pic>
      <p:pic>
        <p:nvPicPr>
          <p:cNvPr id="11" name="Content Placeholder 10"/>
          <p:cNvPicPr>
            <a:picLocks noGrp="1" noChangeAspect="1"/>
          </p:cNvPicPr>
          <p:nvPr>
            <p:ph sz="half" idx="2"/>
          </p:nvPr>
        </p:nvPicPr>
        <p:blipFill>
          <a:blip r:embed="rId3"/>
          <a:stretch>
            <a:fillRect/>
          </a:stretch>
        </p:blipFill>
        <p:spPr>
          <a:xfrm>
            <a:off x="6764930" y="1223493"/>
            <a:ext cx="4555600" cy="3876541"/>
          </a:xfrm>
          <a:prstGeom prst="rect">
            <a:avLst/>
          </a:prstGeom>
        </p:spPr>
      </p:pic>
    </p:spTree>
    <p:extLst>
      <p:ext uri="{BB962C8B-B14F-4D97-AF65-F5344CB8AC3E}">
        <p14:creationId xmlns:p14="http://schemas.microsoft.com/office/powerpoint/2010/main" val="1521412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After visualizing data with the help of different plots we came across few observations</a:t>
            </a:r>
            <a:endParaRPr lang="en-IN" sz="2800" dirty="0"/>
          </a:p>
        </p:txBody>
      </p:sp>
      <p:sp>
        <p:nvSpPr>
          <p:cNvPr id="3" name="Content Placeholder 2"/>
          <p:cNvSpPr>
            <a:spLocks noGrp="1"/>
          </p:cNvSpPr>
          <p:nvPr>
            <p:ph idx="1"/>
          </p:nvPr>
        </p:nvSpPr>
        <p:spPr>
          <a:xfrm>
            <a:off x="1103312" y="2052918"/>
            <a:ext cx="10185372" cy="4181627"/>
          </a:xfrm>
        </p:spPr>
        <p:txBody>
          <a:bodyPr>
            <a:normAutofit/>
          </a:bodyPr>
          <a:lstStyle/>
          <a:p>
            <a:pPr lvl="0"/>
            <a:r>
              <a:rPr lang="en-US" sz="1800" dirty="0"/>
              <a:t>We can note that there is less data about defaulters and more about those who did repay their loan.</a:t>
            </a:r>
            <a:endParaRPr lang="en-IN" sz="1800" dirty="0"/>
          </a:p>
          <a:p>
            <a:pPr lvl="0"/>
            <a:r>
              <a:rPr lang="en-US" sz="1800" dirty="0"/>
              <a:t>Hence can say that the data is imbalanced.</a:t>
            </a:r>
            <a:endParaRPr lang="en-IN" sz="1800" dirty="0"/>
          </a:p>
          <a:p>
            <a:pPr lvl="0"/>
            <a:r>
              <a:rPr lang="en-US" sz="1800" dirty="0"/>
              <a:t>With increase in Age on Network, defaulting rate is higher</a:t>
            </a:r>
            <a:endParaRPr lang="en-IN" sz="1800" dirty="0"/>
          </a:p>
          <a:p>
            <a:pPr lvl="0"/>
            <a:r>
              <a:rPr lang="en-US" sz="1800" dirty="0"/>
              <a:t>There is huge imbalance in the data collected, </a:t>
            </a:r>
            <a:endParaRPr lang="en-IN" sz="1800" dirty="0"/>
          </a:p>
          <a:p>
            <a:pPr lvl="0"/>
            <a:r>
              <a:rPr lang="en-US" sz="1800" dirty="0"/>
              <a:t>When compared to the imbalances, we can note that there is less difference between loan default and repayment. Hence can say that with the increase in Average Main balance, there is a probability of defaulting.</a:t>
            </a:r>
            <a:endParaRPr lang="en-IN" sz="1800" dirty="0"/>
          </a:p>
          <a:p>
            <a:pPr lvl="0"/>
            <a:r>
              <a:rPr lang="en-US" sz="1800" dirty="0"/>
              <a:t>Defaulters have  max average balance of 2000,repayers has an average main balance over 2500</a:t>
            </a:r>
            <a:endParaRPr lang="en-IN" sz="1800" dirty="0"/>
          </a:p>
          <a:p>
            <a:endParaRPr lang="en-IN" sz="1600" dirty="0"/>
          </a:p>
        </p:txBody>
      </p:sp>
    </p:spTree>
    <p:extLst>
      <p:ext uri="{BB962C8B-B14F-4D97-AF65-F5344CB8AC3E}">
        <p14:creationId xmlns:p14="http://schemas.microsoft.com/office/powerpoint/2010/main" val="259215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417" y="639754"/>
            <a:ext cx="11149648" cy="5761046"/>
          </a:xfrm>
        </p:spPr>
        <p:txBody>
          <a:bodyPr/>
          <a:lstStyle/>
          <a:p>
            <a:pPr lvl="0"/>
            <a:r>
              <a:rPr lang="en-US" dirty="0"/>
              <a:t>Defaulters recharged Main account max number between 1 and 2 times.</a:t>
            </a:r>
            <a:endParaRPr lang="en-IN" dirty="0"/>
          </a:p>
          <a:p>
            <a:pPr lvl="0"/>
            <a:r>
              <a:rPr lang="en-US" dirty="0"/>
              <a:t>Whereas re-payers recharged for 4 plus times.</a:t>
            </a:r>
            <a:endParaRPr lang="en-IN" dirty="0"/>
          </a:p>
          <a:p>
            <a:pPr lvl="0"/>
            <a:r>
              <a:rPr lang="en-US" dirty="0"/>
              <a:t>With increase in frequency of Recharge in last 30 days, equal probabilities of defaulting and repayment. Even though there is less data about defaulting, there is high chance of defaulting with increased recharge frequency.</a:t>
            </a:r>
            <a:endParaRPr lang="en-IN" dirty="0"/>
          </a:p>
          <a:p>
            <a:pPr lvl="0"/>
            <a:r>
              <a:rPr lang="en-US" dirty="0"/>
              <a:t>The defaulters has max limit ranging between 2000 and 3000 of Total recharge amount.</a:t>
            </a:r>
            <a:endParaRPr lang="en-IN" dirty="0"/>
          </a:p>
          <a:p>
            <a:pPr lvl="0"/>
            <a:r>
              <a:rPr lang="en-US" dirty="0"/>
              <a:t>On an average the defaulters has recharged for a max of 1000 Indonesian rupiah.</a:t>
            </a:r>
            <a:endParaRPr lang="en-IN" dirty="0"/>
          </a:p>
          <a:p>
            <a:pPr lvl="0"/>
            <a:r>
              <a:rPr lang="en-US" dirty="0"/>
              <a:t>Defaulters has a median Main account recharge amount ranging between 4000 and 5000.</a:t>
            </a:r>
            <a:endParaRPr lang="en-IN" dirty="0"/>
          </a:p>
          <a:p>
            <a:pPr lvl="0"/>
            <a:r>
              <a:rPr lang="en-US" dirty="0"/>
              <a:t>With increase in Median of Main balance recharge, probability of defaulting is very high.</a:t>
            </a:r>
            <a:endParaRPr lang="en-IN" dirty="0"/>
          </a:p>
          <a:p>
            <a:pPr lvl="0"/>
            <a:r>
              <a:rPr lang="en-US" dirty="0"/>
              <a:t>Defaulters has recharged the data account for a maximum of 200 to 250 times.</a:t>
            </a:r>
            <a:endParaRPr lang="en-IN" dirty="0"/>
          </a:p>
          <a:p>
            <a:endParaRPr lang="en-IN" dirty="0"/>
          </a:p>
        </p:txBody>
      </p:sp>
    </p:spTree>
    <p:extLst>
      <p:ext uri="{BB962C8B-B14F-4D97-AF65-F5344CB8AC3E}">
        <p14:creationId xmlns:p14="http://schemas.microsoft.com/office/powerpoint/2010/main" val="2237046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386" y="498764"/>
            <a:ext cx="11089178" cy="5902036"/>
          </a:xfrm>
        </p:spPr>
        <p:txBody>
          <a:bodyPr>
            <a:normAutofit lnSpcReduction="10000"/>
          </a:bodyPr>
          <a:lstStyle/>
          <a:p>
            <a:pPr lvl="0"/>
            <a:r>
              <a:rPr lang="en-US" dirty="0"/>
              <a:t>With increase in No. of times data accounts recharge, probability of defaulting is high.</a:t>
            </a:r>
            <a:endParaRPr lang="en-IN" dirty="0"/>
          </a:p>
          <a:p>
            <a:pPr lvl="0"/>
            <a:r>
              <a:rPr lang="en-US" dirty="0"/>
              <a:t>With increase in frequency of recharging data account, higher chances of defaulting.</a:t>
            </a:r>
            <a:endParaRPr lang="en-IN" dirty="0"/>
          </a:p>
          <a:p>
            <a:pPr lvl="0"/>
            <a:r>
              <a:rPr lang="en-US" dirty="0"/>
              <a:t>Defaulters has taken between 1 to 1.5 no. of loans.</a:t>
            </a:r>
            <a:endParaRPr lang="en-IN" dirty="0"/>
          </a:p>
          <a:p>
            <a:pPr lvl="0"/>
            <a:r>
              <a:rPr lang="en-US" dirty="0"/>
              <a:t>As practically there will be no 1.5 loan, considering only 1 loan.</a:t>
            </a:r>
            <a:endParaRPr lang="en-IN" dirty="0"/>
          </a:p>
          <a:p>
            <a:pPr lvl="0"/>
            <a:r>
              <a:rPr lang="en-US" dirty="0"/>
              <a:t>Those who repaid had taken max of 3 loans.</a:t>
            </a:r>
            <a:endParaRPr lang="en-IN" dirty="0"/>
          </a:p>
          <a:p>
            <a:pPr lvl="0"/>
            <a:r>
              <a:rPr lang="en-US" dirty="0"/>
              <a:t>Total Amount of loans took by Defaulters varies between (7.5 to 10).</a:t>
            </a:r>
            <a:endParaRPr lang="en-IN" dirty="0"/>
          </a:p>
          <a:p>
            <a:pPr lvl="0"/>
            <a:r>
              <a:rPr lang="en-US" dirty="0"/>
              <a:t>Re-payers has took 20 loans which tends to be the max limit.</a:t>
            </a:r>
            <a:endParaRPr lang="en-IN" dirty="0"/>
          </a:p>
          <a:p>
            <a:pPr lvl="0"/>
            <a:r>
              <a:rPr lang="en-US" dirty="0"/>
              <a:t>A user can take Maximum of 7 loans in 30 days.</a:t>
            </a:r>
            <a:endParaRPr lang="en-IN" dirty="0"/>
          </a:p>
          <a:p>
            <a:pPr lvl="0"/>
            <a:r>
              <a:rPr lang="en-US" dirty="0"/>
              <a:t>Defaulters took 6 loans whereas re-payers took 7 loans. </a:t>
            </a:r>
            <a:endParaRPr lang="en-IN" dirty="0"/>
          </a:p>
          <a:p>
            <a:pPr lvl="0"/>
            <a:r>
              <a:rPr lang="en-US" dirty="0"/>
              <a:t>Can say that there not a much difference in loans took by both defaulters and Re-payers.</a:t>
            </a:r>
            <a:endParaRPr lang="en-IN" dirty="0"/>
          </a:p>
          <a:p>
            <a:pPr lvl="0"/>
            <a:r>
              <a:rPr lang="en-US" dirty="0"/>
              <a:t>Median of loan Amount by defaulters is 0.03 whereas Re-payers took max of median amount which is 0.06</a:t>
            </a:r>
            <a:endParaRPr lang="en-IN" dirty="0"/>
          </a:p>
          <a:p>
            <a:endParaRPr lang="en-IN" dirty="0"/>
          </a:p>
        </p:txBody>
      </p:sp>
    </p:spTree>
    <p:extLst>
      <p:ext uri="{BB962C8B-B14F-4D97-AF65-F5344CB8AC3E}">
        <p14:creationId xmlns:p14="http://schemas.microsoft.com/office/powerpoint/2010/main" val="2333068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157</TotalTime>
  <Words>1374</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Courier New</vt:lpstr>
      <vt:lpstr>Wingdings 3</vt:lpstr>
      <vt:lpstr>Ion</vt:lpstr>
      <vt:lpstr>MICRO CREDIT DEFAULTER PROJECT</vt:lpstr>
      <vt:lpstr>PowerPoint Presentation</vt:lpstr>
      <vt:lpstr>PowerPoint Presentation</vt:lpstr>
      <vt:lpstr>Exploratory Data Analysis</vt:lpstr>
      <vt:lpstr>Data Visualizations: </vt:lpstr>
      <vt:lpstr>PowerPoint Presentation</vt:lpstr>
      <vt:lpstr>After visualizing data with the help of different plots we came across few observations</vt:lpstr>
      <vt:lpstr>PowerPoint Presentation</vt:lpstr>
      <vt:lpstr>PowerPoint Presentation</vt:lpstr>
      <vt:lpstr>PowerPoint Presentation</vt:lpstr>
      <vt:lpstr>PowerPoint Presentation</vt:lpstr>
      <vt:lpstr>Models Development</vt:lpstr>
      <vt:lpstr>Algorithms </vt:lpstr>
      <vt:lpstr>Choosing the Algorithm</vt:lpstr>
      <vt:lpstr>CONCLUSION</vt:lpstr>
      <vt:lpstr>Submitted by :- Ankit soran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hp</dc:creator>
  <cp:lastModifiedBy>hp</cp:lastModifiedBy>
  <cp:revision>10</cp:revision>
  <dcterms:created xsi:type="dcterms:W3CDTF">2022-02-10T12:04:41Z</dcterms:created>
  <dcterms:modified xsi:type="dcterms:W3CDTF">2022-02-10T15:41:35Z</dcterms:modified>
</cp:coreProperties>
</file>