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object</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Sheet1!$A$2:$A$3</c:f>
              <c:strCache>
                <c:ptCount val="2"/>
                <c:pt idx="0">
                  <c:v>Rows</c:v>
                </c:pt>
                <c:pt idx="1">
                  <c:v>columns</c:v>
                </c:pt>
              </c:strCache>
            </c:strRef>
          </c:cat>
          <c:val>
            <c:numRef>
              <c:f>Sheet1!$B$2:$B$3</c:f>
              <c:numCache>
                <c:formatCode>General</c:formatCode>
                <c:ptCount val="2"/>
                <c:pt idx="0">
                  <c:v>269</c:v>
                </c:pt>
                <c:pt idx="1">
                  <c:v>71</c:v>
                </c:pt>
              </c:numCache>
            </c:numRef>
          </c:val>
        </c:ser>
        <c:ser>
          <c:idx val="1"/>
          <c:order val="1"/>
          <c:tx>
            <c:strRef>
              <c:f>Sheet1!$C$1</c:f>
              <c:strCache>
                <c:ptCount val="1"/>
                <c:pt idx="0">
                  <c:v>int64</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Sheet1!$A$2:$A$3</c:f>
              <c:strCache>
                <c:ptCount val="2"/>
                <c:pt idx="0">
                  <c:v>Rows</c:v>
                </c:pt>
                <c:pt idx="1">
                  <c:v>columns</c:v>
                </c:pt>
              </c:strCache>
            </c:strRef>
          </c:cat>
          <c:val>
            <c:numRef>
              <c:f>Sheet1!$C$2:$C$3</c:f>
              <c:numCache>
                <c:formatCode>General</c:formatCode>
                <c:ptCount val="2"/>
                <c:pt idx="0">
                  <c:v>1</c:v>
                </c:pt>
                <c:pt idx="1">
                  <c:v>1</c:v>
                </c:pt>
              </c:numCache>
            </c:numRef>
          </c:val>
        </c:ser>
        <c:dLbls>
          <c:showLegendKey val="0"/>
          <c:showVal val="0"/>
          <c:showCatName val="0"/>
          <c:showSerName val="0"/>
          <c:showPercent val="0"/>
          <c:showBubbleSize val="0"/>
        </c:dLbls>
        <c:gapWidth val="315"/>
        <c:overlap val="-40"/>
        <c:axId val="334301160"/>
        <c:axId val="334298416"/>
      </c:barChart>
      <c:catAx>
        <c:axId val="33430116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334298416"/>
        <c:crosses val="autoZero"/>
        <c:auto val="1"/>
        <c:lblAlgn val="ctr"/>
        <c:lblOffset val="100"/>
        <c:noMultiLvlLbl val="0"/>
      </c:catAx>
      <c:valAx>
        <c:axId val="33429841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33430116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A9230F-0CD2-4446-8EDB-43C33589D3E6}" type="datetimeFigureOut">
              <a:rPr lang="en-IN" smtClean="0"/>
              <a:t>24-01-2022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CDA9701-1297-49F6-95E5-6AD4F31599C2}" type="slidenum">
              <a:rPr lang="en-IN" smtClean="0"/>
              <a:t>‹#›</a:t>
            </a:fld>
            <a:endParaRPr lang="en-IN" dirty="0"/>
          </a:p>
        </p:txBody>
      </p:sp>
    </p:spTree>
    <p:extLst>
      <p:ext uri="{BB962C8B-B14F-4D97-AF65-F5344CB8AC3E}">
        <p14:creationId xmlns:p14="http://schemas.microsoft.com/office/powerpoint/2010/main" val="427258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A9230F-0CD2-4446-8EDB-43C33589D3E6}" type="datetimeFigureOut">
              <a:rPr lang="en-IN" smtClean="0"/>
              <a:t>24-01-2022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CDA9701-1297-49F6-95E5-6AD4F31599C2}" type="slidenum">
              <a:rPr lang="en-IN" smtClean="0"/>
              <a:t>‹#›</a:t>
            </a:fld>
            <a:endParaRPr lang="en-IN" dirty="0"/>
          </a:p>
        </p:txBody>
      </p:sp>
    </p:spTree>
    <p:extLst>
      <p:ext uri="{BB962C8B-B14F-4D97-AF65-F5344CB8AC3E}">
        <p14:creationId xmlns:p14="http://schemas.microsoft.com/office/powerpoint/2010/main" val="3522664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A9230F-0CD2-4446-8EDB-43C33589D3E6}" type="datetimeFigureOut">
              <a:rPr lang="en-IN" smtClean="0"/>
              <a:t>24-01-2022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CDA9701-1297-49F6-95E5-6AD4F31599C2}"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7432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A9230F-0CD2-4446-8EDB-43C33589D3E6}" type="datetimeFigureOut">
              <a:rPr lang="en-IN" smtClean="0"/>
              <a:t>24-01-2022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CDA9701-1297-49F6-95E5-6AD4F31599C2}" type="slidenum">
              <a:rPr lang="en-IN" smtClean="0"/>
              <a:t>‹#›</a:t>
            </a:fld>
            <a:endParaRPr lang="en-IN" dirty="0"/>
          </a:p>
        </p:txBody>
      </p:sp>
    </p:spTree>
    <p:extLst>
      <p:ext uri="{BB962C8B-B14F-4D97-AF65-F5344CB8AC3E}">
        <p14:creationId xmlns:p14="http://schemas.microsoft.com/office/powerpoint/2010/main" val="1231146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A9230F-0CD2-4446-8EDB-43C33589D3E6}" type="datetimeFigureOut">
              <a:rPr lang="en-IN" smtClean="0"/>
              <a:t>24-01-2022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CDA9701-1297-49F6-95E5-6AD4F31599C2}"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5487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A9230F-0CD2-4446-8EDB-43C33589D3E6}" type="datetimeFigureOut">
              <a:rPr lang="en-IN" smtClean="0"/>
              <a:t>24-01-2022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CDA9701-1297-49F6-95E5-6AD4F31599C2}" type="slidenum">
              <a:rPr lang="en-IN" smtClean="0"/>
              <a:t>‹#›</a:t>
            </a:fld>
            <a:endParaRPr lang="en-IN" dirty="0"/>
          </a:p>
        </p:txBody>
      </p:sp>
    </p:spTree>
    <p:extLst>
      <p:ext uri="{BB962C8B-B14F-4D97-AF65-F5344CB8AC3E}">
        <p14:creationId xmlns:p14="http://schemas.microsoft.com/office/powerpoint/2010/main" val="3489552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A9230F-0CD2-4446-8EDB-43C33589D3E6}" type="datetimeFigureOut">
              <a:rPr lang="en-IN" smtClean="0"/>
              <a:t>24-01-2022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CDA9701-1297-49F6-95E5-6AD4F31599C2}" type="slidenum">
              <a:rPr lang="en-IN" smtClean="0"/>
              <a:t>‹#›</a:t>
            </a:fld>
            <a:endParaRPr lang="en-IN" dirty="0"/>
          </a:p>
        </p:txBody>
      </p:sp>
    </p:spTree>
    <p:extLst>
      <p:ext uri="{BB962C8B-B14F-4D97-AF65-F5344CB8AC3E}">
        <p14:creationId xmlns:p14="http://schemas.microsoft.com/office/powerpoint/2010/main" val="2647388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A9230F-0CD2-4446-8EDB-43C33589D3E6}" type="datetimeFigureOut">
              <a:rPr lang="en-IN" smtClean="0"/>
              <a:t>24-01-2022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CDA9701-1297-49F6-95E5-6AD4F31599C2}" type="slidenum">
              <a:rPr lang="en-IN" smtClean="0"/>
              <a:t>‹#›</a:t>
            </a:fld>
            <a:endParaRPr lang="en-IN" dirty="0"/>
          </a:p>
        </p:txBody>
      </p:sp>
    </p:spTree>
    <p:extLst>
      <p:ext uri="{BB962C8B-B14F-4D97-AF65-F5344CB8AC3E}">
        <p14:creationId xmlns:p14="http://schemas.microsoft.com/office/powerpoint/2010/main" val="317807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A9230F-0CD2-4446-8EDB-43C33589D3E6}" type="datetimeFigureOut">
              <a:rPr lang="en-IN" smtClean="0"/>
              <a:t>24-01-2022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CDA9701-1297-49F6-95E5-6AD4F31599C2}" type="slidenum">
              <a:rPr lang="en-IN" smtClean="0"/>
              <a:t>‹#›</a:t>
            </a:fld>
            <a:endParaRPr lang="en-IN" dirty="0"/>
          </a:p>
        </p:txBody>
      </p:sp>
    </p:spTree>
    <p:extLst>
      <p:ext uri="{BB962C8B-B14F-4D97-AF65-F5344CB8AC3E}">
        <p14:creationId xmlns:p14="http://schemas.microsoft.com/office/powerpoint/2010/main" val="8673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A9230F-0CD2-4446-8EDB-43C33589D3E6}" type="datetimeFigureOut">
              <a:rPr lang="en-IN" smtClean="0"/>
              <a:t>24-01-2022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CDA9701-1297-49F6-95E5-6AD4F31599C2}" type="slidenum">
              <a:rPr lang="en-IN" smtClean="0"/>
              <a:t>‹#›</a:t>
            </a:fld>
            <a:endParaRPr lang="en-IN" dirty="0"/>
          </a:p>
        </p:txBody>
      </p:sp>
    </p:spTree>
    <p:extLst>
      <p:ext uri="{BB962C8B-B14F-4D97-AF65-F5344CB8AC3E}">
        <p14:creationId xmlns:p14="http://schemas.microsoft.com/office/powerpoint/2010/main" val="4198124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A9230F-0CD2-4446-8EDB-43C33589D3E6}" type="datetimeFigureOut">
              <a:rPr lang="en-IN" smtClean="0"/>
              <a:t>24-01-2022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CDA9701-1297-49F6-95E5-6AD4F31599C2}" type="slidenum">
              <a:rPr lang="en-IN" smtClean="0"/>
              <a:t>‹#›</a:t>
            </a:fld>
            <a:endParaRPr lang="en-IN" dirty="0"/>
          </a:p>
        </p:txBody>
      </p:sp>
    </p:spTree>
    <p:extLst>
      <p:ext uri="{BB962C8B-B14F-4D97-AF65-F5344CB8AC3E}">
        <p14:creationId xmlns:p14="http://schemas.microsoft.com/office/powerpoint/2010/main" val="923420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A9230F-0CD2-4446-8EDB-43C33589D3E6}" type="datetimeFigureOut">
              <a:rPr lang="en-IN" smtClean="0"/>
              <a:t>24-01-2022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CDA9701-1297-49F6-95E5-6AD4F31599C2}" type="slidenum">
              <a:rPr lang="en-IN" smtClean="0"/>
              <a:t>‹#›</a:t>
            </a:fld>
            <a:endParaRPr lang="en-IN" dirty="0"/>
          </a:p>
        </p:txBody>
      </p:sp>
    </p:spTree>
    <p:extLst>
      <p:ext uri="{BB962C8B-B14F-4D97-AF65-F5344CB8AC3E}">
        <p14:creationId xmlns:p14="http://schemas.microsoft.com/office/powerpoint/2010/main" val="481874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A9230F-0CD2-4446-8EDB-43C33589D3E6}" type="datetimeFigureOut">
              <a:rPr lang="en-IN" smtClean="0"/>
              <a:t>24-01-2022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CDA9701-1297-49F6-95E5-6AD4F31599C2}" type="slidenum">
              <a:rPr lang="en-IN" smtClean="0"/>
              <a:t>‹#›</a:t>
            </a:fld>
            <a:endParaRPr lang="en-IN" dirty="0"/>
          </a:p>
        </p:txBody>
      </p:sp>
    </p:spTree>
    <p:extLst>
      <p:ext uri="{BB962C8B-B14F-4D97-AF65-F5344CB8AC3E}">
        <p14:creationId xmlns:p14="http://schemas.microsoft.com/office/powerpoint/2010/main" val="2724277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A9230F-0CD2-4446-8EDB-43C33589D3E6}" type="datetimeFigureOut">
              <a:rPr lang="en-IN" smtClean="0"/>
              <a:t>24-01-2022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CDA9701-1297-49F6-95E5-6AD4F31599C2}" type="slidenum">
              <a:rPr lang="en-IN" smtClean="0"/>
              <a:t>‹#›</a:t>
            </a:fld>
            <a:endParaRPr lang="en-IN" dirty="0"/>
          </a:p>
        </p:txBody>
      </p:sp>
    </p:spTree>
    <p:extLst>
      <p:ext uri="{BB962C8B-B14F-4D97-AF65-F5344CB8AC3E}">
        <p14:creationId xmlns:p14="http://schemas.microsoft.com/office/powerpoint/2010/main" val="1822838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9230F-0CD2-4446-8EDB-43C33589D3E6}" type="datetimeFigureOut">
              <a:rPr lang="en-IN" smtClean="0"/>
              <a:t>24-01-2022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CDA9701-1297-49F6-95E5-6AD4F31599C2}" type="slidenum">
              <a:rPr lang="en-IN" smtClean="0"/>
              <a:t>‹#›</a:t>
            </a:fld>
            <a:endParaRPr lang="en-IN" dirty="0"/>
          </a:p>
        </p:txBody>
      </p:sp>
    </p:spTree>
    <p:extLst>
      <p:ext uri="{BB962C8B-B14F-4D97-AF65-F5344CB8AC3E}">
        <p14:creationId xmlns:p14="http://schemas.microsoft.com/office/powerpoint/2010/main" val="3826485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9230F-0CD2-4446-8EDB-43C33589D3E6}" type="datetimeFigureOut">
              <a:rPr lang="en-IN" smtClean="0"/>
              <a:t>24-01-2022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CDA9701-1297-49F6-95E5-6AD4F31599C2}" type="slidenum">
              <a:rPr lang="en-IN" smtClean="0"/>
              <a:t>‹#›</a:t>
            </a:fld>
            <a:endParaRPr lang="en-IN" dirty="0"/>
          </a:p>
        </p:txBody>
      </p:sp>
    </p:spTree>
    <p:extLst>
      <p:ext uri="{BB962C8B-B14F-4D97-AF65-F5344CB8AC3E}">
        <p14:creationId xmlns:p14="http://schemas.microsoft.com/office/powerpoint/2010/main" val="274718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A9230F-0CD2-4446-8EDB-43C33589D3E6}" type="datetimeFigureOut">
              <a:rPr lang="en-IN" smtClean="0"/>
              <a:t>24-01-2022</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DA9701-1297-49F6-95E5-6AD4F31599C2}" type="slidenum">
              <a:rPr lang="en-IN" smtClean="0"/>
              <a:t>‹#›</a:t>
            </a:fld>
            <a:endParaRPr lang="en-IN" dirty="0"/>
          </a:p>
        </p:txBody>
      </p:sp>
    </p:spTree>
    <p:extLst>
      <p:ext uri="{BB962C8B-B14F-4D97-AF65-F5344CB8AC3E}">
        <p14:creationId xmlns:p14="http://schemas.microsoft.com/office/powerpoint/2010/main" val="34683277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razyegg.com/blog/increase-your-conversion-rate/" TargetMode="External"/><Relationship Id="rId2" Type="http://schemas.openxmlformats.org/officeDocument/2006/relationships/hyperlink" Target="https://www.outboundengine.com/blog/customer-retention-marketing-vs-customer-acquisition-marke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ustomer_loyalty" TargetMode="External"/><Relationship Id="rId7" Type="http://schemas.openxmlformats.org/officeDocument/2006/relationships/image" Target="../media/image2.png"/><Relationship Id="rId2" Type="http://schemas.openxmlformats.org/officeDocument/2006/relationships/hyperlink" Target="https://en.wikipedia.org/wiki/Brand" TargetMode="External"/><Relationship Id="rId1" Type="http://schemas.openxmlformats.org/officeDocument/2006/relationships/slideLayout" Target="../slideLayouts/slideLayout4.xml"/><Relationship Id="rId6" Type="http://schemas.openxmlformats.org/officeDocument/2006/relationships/hyperlink" Target="https://en.wikipedia.org/wiki/Customer_Success" TargetMode="External"/><Relationship Id="rId5" Type="http://schemas.openxmlformats.org/officeDocument/2006/relationships/hyperlink" Target="https://en.wikipedia.org/wiki/Customer_service" TargetMode="External"/><Relationship Id="rId4" Type="http://schemas.openxmlformats.org/officeDocument/2006/relationships/hyperlink" Target="https://en.wikipedia.org/wiki/Shareholder_value" TargetMode="Externa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0"/>
            <a:ext cx="8596668" cy="1275008"/>
          </a:xfrm>
        </p:spPr>
        <p:txBody>
          <a:bodyPr>
            <a:normAutofit fontScale="90000"/>
          </a:bodyPr>
          <a:lstStyle/>
          <a:p>
            <a:r>
              <a:rPr lang="en-US" dirty="0" smtClean="0"/>
              <a:t/>
            </a:r>
            <a:br>
              <a:rPr lang="en-US" dirty="0" smtClean="0"/>
            </a:br>
            <a:r>
              <a:rPr lang="en-US" b="1" i="1" dirty="0" smtClean="0"/>
              <a:t> </a:t>
            </a:r>
            <a:r>
              <a:rPr lang="en-US" sz="4000" b="1" i="1" u="sng" dirty="0" smtClean="0">
                <a:solidFill>
                  <a:schemeClr val="accent4">
                    <a:lumMod val="75000"/>
                  </a:schemeClr>
                </a:solidFill>
                <a:effectLst>
                  <a:outerShdw blurRad="38100" dist="38100" dir="2700000" algn="tl">
                    <a:srgbClr val="000000">
                      <a:alpha val="43137"/>
                    </a:srgbClr>
                  </a:outerShdw>
                </a:effectLst>
                <a:latin typeface="Bahnschrift Condensed" panose="020B0502040204020203" pitchFamily="34" charset="0"/>
              </a:rPr>
              <a:t>Customer</a:t>
            </a:r>
            <a:r>
              <a:rPr lang="en-US" b="1" i="1" u="sng" dirty="0" smtClean="0">
                <a:solidFill>
                  <a:schemeClr val="accent4">
                    <a:lumMod val="75000"/>
                  </a:schemeClr>
                </a:solidFill>
                <a:effectLst>
                  <a:outerShdw blurRad="38100" dist="38100" dir="2700000" algn="tl">
                    <a:srgbClr val="000000">
                      <a:alpha val="43137"/>
                    </a:srgbClr>
                  </a:outerShdw>
                </a:effectLst>
              </a:rPr>
              <a:t> Retention </a:t>
            </a:r>
            <a:r>
              <a:rPr lang="en-US" b="1" i="1" dirty="0">
                <a:solidFill>
                  <a:schemeClr val="accent4">
                    <a:lumMod val="75000"/>
                  </a:schemeClr>
                </a:solidFill>
                <a:effectLst>
                  <a:outerShdw blurRad="38100" dist="38100" dir="2700000" algn="tl">
                    <a:srgbClr val="000000">
                      <a:alpha val="43137"/>
                    </a:srgbClr>
                  </a:outerShdw>
                </a:effectLst>
              </a:rPr>
              <a:t>for an </a:t>
            </a:r>
            <a:r>
              <a:rPr lang="en-US" b="1" i="1" u="sng" dirty="0" smtClean="0">
                <a:solidFill>
                  <a:schemeClr val="accent4">
                    <a:lumMod val="75000"/>
                  </a:schemeClr>
                </a:solidFill>
                <a:effectLst>
                  <a:outerShdw blurRad="38100" dist="38100" dir="2700000" algn="tl">
                    <a:srgbClr val="000000">
                      <a:alpha val="43137"/>
                    </a:srgbClr>
                  </a:outerShdw>
                </a:effectLst>
              </a:rPr>
              <a:t>Online </a:t>
            </a:r>
            <a:r>
              <a:rPr lang="en-US" b="1" i="1" u="sng" dirty="0">
                <a:solidFill>
                  <a:schemeClr val="accent4">
                    <a:lumMod val="75000"/>
                  </a:schemeClr>
                </a:solidFill>
                <a:effectLst>
                  <a:outerShdw blurRad="38100" dist="38100" dir="2700000" algn="tl">
                    <a:srgbClr val="000000">
                      <a:alpha val="43137"/>
                    </a:srgbClr>
                  </a:outerShdw>
                </a:effectLst>
              </a:rPr>
              <a:t>Business</a:t>
            </a:r>
            <a:r>
              <a:rPr lang="en-US" sz="4000" b="1" i="1" u="sng" dirty="0">
                <a:solidFill>
                  <a:schemeClr val="accent4">
                    <a:lumMod val="75000"/>
                  </a:schemeClr>
                </a:solidFill>
                <a:effectLst>
                  <a:outerShdw blurRad="38100" dist="38100" dir="2700000" algn="tl">
                    <a:srgbClr val="000000">
                      <a:alpha val="43137"/>
                    </a:srgbClr>
                  </a:outerShdw>
                </a:effectLst>
              </a:rPr>
              <a:t/>
            </a:r>
            <a:br>
              <a:rPr lang="en-US" sz="4000" b="1" i="1" u="sng" dirty="0">
                <a:solidFill>
                  <a:schemeClr val="accent4">
                    <a:lumMod val="75000"/>
                  </a:schemeClr>
                </a:solidFill>
                <a:effectLst>
                  <a:outerShdw blurRad="38100" dist="38100" dir="2700000" algn="tl">
                    <a:srgbClr val="000000">
                      <a:alpha val="43137"/>
                    </a:srgbClr>
                  </a:outerShdw>
                </a:effectLst>
              </a:rPr>
            </a:br>
            <a:endParaRPr lang="en-IN" sz="4000" b="1" i="1" u="sng" dirty="0">
              <a:solidFill>
                <a:schemeClr val="accent4">
                  <a:lumMod val="75000"/>
                </a:schemeClr>
              </a:solidFill>
              <a:effectLst>
                <a:outerShdw blurRad="38100" dist="38100" dir="2700000" algn="tl">
                  <a:srgbClr val="000000">
                    <a:alpha val="43137"/>
                  </a:srgbClr>
                </a:outerShdw>
              </a:effectLst>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75008"/>
            <a:ext cx="12192000" cy="5582991"/>
          </a:xfrm>
        </p:spPr>
      </p:pic>
    </p:spTree>
    <p:extLst>
      <p:ext uri="{BB962C8B-B14F-4D97-AF65-F5344CB8AC3E}">
        <p14:creationId xmlns:p14="http://schemas.microsoft.com/office/powerpoint/2010/main" val="3351950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8490"/>
            <a:ext cx="3854528" cy="1249251"/>
          </a:xfrm>
        </p:spPr>
        <p:txBody>
          <a:bodyPr/>
          <a:lstStyle/>
          <a:p>
            <a:r>
              <a:rPr lang="en-IN" dirty="0"/>
              <a:t>Exploratory Data Analysis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983395"/>
            <a:ext cx="4513262" cy="4589585"/>
          </a:xfrm>
        </p:spPr>
      </p:pic>
      <p:sp>
        <p:nvSpPr>
          <p:cNvPr id="4" name="Text Placeholder 3"/>
          <p:cNvSpPr>
            <a:spLocks noGrp="1"/>
          </p:cNvSpPr>
          <p:nvPr>
            <p:ph type="body" sz="half" idx="2"/>
          </p:nvPr>
        </p:nvSpPr>
        <p:spPr>
          <a:xfrm>
            <a:off x="677334" y="2395471"/>
            <a:ext cx="3854528" cy="2966048"/>
          </a:xfrm>
        </p:spPr>
        <p:txBody>
          <a:bodyPr/>
          <a:lstStyle/>
          <a:p>
            <a:pPr marL="285750" indent="-285750">
              <a:buFont typeface="Arial" panose="020B0604020202020204" pitchFamily="34" charset="0"/>
              <a:buChar char="•"/>
            </a:pPr>
            <a:r>
              <a:rPr lang="en-US" dirty="0" smtClean="0"/>
              <a:t>Easy to use websites or application are preferred (Like amazon.in)</a:t>
            </a:r>
          </a:p>
          <a:p>
            <a:pPr marL="285750" indent="-285750">
              <a:buFont typeface="Arial" panose="020B0604020202020204" pitchFamily="34" charset="0"/>
              <a:buChar char="•"/>
            </a:pPr>
            <a:r>
              <a:rPr lang="en-US" dirty="0"/>
              <a:t>E</a:t>
            </a:r>
            <a:r>
              <a:rPr lang="en-US" dirty="0" smtClean="0"/>
              <a:t>ase </a:t>
            </a:r>
            <a:r>
              <a:rPr lang="en-US" dirty="0"/>
              <a:t>to navigate to website is Key(like loading and </a:t>
            </a:r>
            <a:r>
              <a:rPr lang="en-US" dirty="0" smtClean="0"/>
              <a:t>processing).</a:t>
            </a:r>
            <a:r>
              <a:rPr lang="en-US" dirty="0"/>
              <a:t>This may include user friendliness, </a:t>
            </a:r>
            <a:r>
              <a:rPr lang="en-US" dirty="0" smtClean="0"/>
              <a:t>convenient </a:t>
            </a:r>
            <a:r>
              <a:rPr lang="en-US" dirty="0"/>
              <a:t>pay </a:t>
            </a:r>
            <a:r>
              <a:rPr lang="en-US" dirty="0" smtClean="0"/>
              <a:t>option etc</a:t>
            </a:r>
            <a:r>
              <a:rPr lang="en-US" dirty="0"/>
              <a:t>.</a:t>
            </a:r>
            <a:endParaRPr lang="en-IN" dirty="0"/>
          </a:p>
        </p:txBody>
      </p:sp>
    </p:spTree>
    <p:extLst>
      <p:ext uri="{BB962C8B-B14F-4D97-AF65-F5344CB8AC3E}">
        <p14:creationId xmlns:p14="http://schemas.microsoft.com/office/powerpoint/2010/main" val="3318501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219200"/>
          </a:xfrm>
        </p:spPr>
        <p:txBody>
          <a:bodyPr/>
          <a:lstStyle/>
          <a:p>
            <a:r>
              <a:rPr lang="en-IN" b="1" dirty="0" smtClean="0"/>
              <a:t>Visualizations </a:t>
            </a:r>
            <a:endParaRPr lang="en-IN" dirty="0"/>
          </a:p>
        </p:txBody>
      </p:sp>
      <p:sp>
        <p:nvSpPr>
          <p:cNvPr id="4" name="Text Placeholder 3"/>
          <p:cNvSpPr>
            <a:spLocks noGrp="1"/>
          </p:cNvSpPr>
          <p:nvPr>
            <p:ph idx="1"/>
          </p:nvPr>
        </p:nvSpPr>
        <p:spPr/>
        <p:txBody>
          <a:bodyPr>
            <a:normAutofit lnSpcReduction="10000"/>
          </a:bodyPr>
          <a:lstStyle/>
          <a:p>
            <a:r>
              <a:rPr lang="en-US" dirty="0"/>
              <a:t>This paper investigated the factors that influence the online customers repeat purchase intention. During the process various data processing methods has been used to clean the data. The project contains extensive EDA considering every </a:t>
            </a:r>
            <a:r>
              <a:rPr lang="en-US" dirty="0" smtClean="0"/>
              <a:t>aspect.</a:t>
            </a:r>
          </a:p>
          <a:p>
            <a:r>
              <a:rPr lang="en-US" dirty="0" smtClean="0"/>
              <a:t>The </a:t>
            </a:r>
            <a:r>
              <a:rPr lang="en-US" dirty="0"/>
              <a:t>major finding is Complete relevant description of products and reliability of the website increases chances of customer retention. However, if the content on the website in not easy to read and understand or can't guarantee the privacy of the customer will lead to chances of customer retention</a:t>
            </a:r>
            <a:r>
              <a:rPr lang="en-US" dirty="0" smtClean="0"/>
              <a:t>.</a:t>
            </a:r>
          </a:p>
          <a:p>
            <a:r>
              <a:rPr lang="en-US" dirty="0" smtClean="0"/>
              <a:t>This </a:t>
            </a:r>
            <a:r>
              <a:rPr lang="en-US" dirty="0"/>
              <a:t>project has increased my understanding of the concept During the research I came across various challenges and while solving them I learned a lot of new things How to plot different </a:t>
            </a:r>
            <a:r>
              <a:rPr lang="en-US" dirty="0" smtClean="0"/>
              <a:t>chart. How </a:t>
            </a:r>
            <a:r>
              <a:rPr lang="en-US" dirty="0"/>
              <a:t>to group data and visualize that. The limitation of the solution provided is that the data carried a lot of unrealistic </a:t>
            </a:r>
            <a:r>
              <a:rPr lang="en-US" dirty="0" smtClean="0"/>
              <a:t>values.</a:t>
            </a:r>
            <a:endParaRPr lang="en-IN" dirty="0"/>
          </a:p>
        </p:txBody>
      </p:sp>
    </p:spTree>
    <p:extLst>
      <p:ext uri="{BB962C8B-B14F-4D97-AF65-F5344CB8AC3E}">
        <p14:creationId xmlns:p14="http://schemas.microsoft.com/office/powerpoint/2010/main" val="2405424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4924"/>
            <a:ext cx="3854528" cy="811600"/>
          </a:xfrm>
        </p:spPr>
        <p:txBody>
          <a:bodyPr>
            <a:normAutofit/>
          </a:bodyPr>
          <a:lstStyle/>
          <a:p>
            <a:r>
              <a:rPr lang="en-US" sz="3200" b="1" u="sng" dirty="0" smtClean="0">
                <a:solidFill>
                  <a:srgbClr val="002060"/>
                </a:solidFill>
              </a:rPr>
              <a:t>Conclusion</a:t>
            </a:r>
            <a:endParaRPr lang="en-IN" sz="3200" b="1" u="sng" dirty="0">
              <a:solidFill>
                <a:srgbClr val="00206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1202189"/>
            <a:ext cx="4513262" cy="4151997"/>
          </a:xfrm>
        </p:spPr>
      </p:pic>
      <p:sp>
        <p:nvSpPr>
          <p:cNvPr id="4" name="Text Placeholder 3"/>
          <p:cNvSpPr>
            <a:spLocks noGrp="1"/>
          </p:cNvSpPr>
          <p:nvPr>
            <p:ph type="body" sz="half" idx="2"/>
          </p:nvPr>
        </p:nvSpPr>
        <p:spPr>
          <a:xfrm>
            <a:off x="677334" y="1326525"/>
            <a:ext cx="3854528" cy="4034994"/>
          </a:xfrm>
        </p:spPr>
        <p:txBody>
          <a:bodyPr>
            <a:normAutofit fontScale="92500" lnSpcReduction="10000"/>
          </a:bodyPr>
          <a:lstStyle/>
          <a:p>
            <a:r>
              <a:rPr lang="en-US" dirty="0"/>
              <a:t>As in the final conclusion in which user were asked which online retailer they would recommend to a friend. Most of the respondents says Amazon. in because it is providing all the features that users want. Website is efficient and it is fast loading. It give complete, relevant description and information of products. It is reliable and quick to complete the purchase. Amazon give speedy delivery to its customers and there is several payment option available on the website. It provide online assistance through multi channels. Providing good deals on products. Amazon have a user friendly interface and has visual appealing webpage layout Amazon also offers wide variety of products and its application is easy to use. Lastly the main thing why user recommend it is because of its Trustworthiness and also its robust Security in protecting customer financial information and their Privacy </a:t>
            </a:r>
            <a:r>
              <a:rPr lang="en-US" dirty="0" smtClean="0"/>
              <a:t>information.</a:t>
            </a:r>
            <a:endParaRPr lang="en-IN" dirty="0"/>
          </a:p>
        </p:txBody>
      </p:sp>
    </p:spTree>
    <p:extLst>
      <p:ext uri="{BB962C8B-B14F-4D97-AF65-F5344CB8AC3E}">
        <p14:creationId xmlns:p14="http://schemas.microsoft.com/office/powerpoint/2010/main" val="9006101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15911" y="2404534"/>
            <a:ext cx="8229600" cy="1646302"/>
          </a:xfrm>
        </p:spPr>
        <p:txBody>
          <a:bodyPr/>
          <a:lstStyle/>
          <a:p>
            <a:r>
              <a:rPr lang="en-US" sz="7200" i="1" dirty="0" smtClean="0">
                <a:latin typeface="Arial Rounded MT Bold" panose="020F0704030504030204" pitchFamily="34" charset="0"/>
              </a:rPr>
              <a:t>Thank you </a:t>
            </a:r>
            <a:endParaRPr lang="en-IN" sz="7200" i="1" dirty="0">
              <a:latin typeface="Arial Rounded MT Bold" panose="020F0704030504030204" pitchFamily="34" charset="0"/>
            </a:endParaRPr>
          </a:p>
        </p:txBody>
      </p:sp>
      <p:sp>
        <p:nvSpPr>
          <p:cNvPr id="6" name="Subtitle 5"/>
          <p:cNvSpPr>
            <a:spLocks noGrp="1"/>
          </p:cNvSpPr>
          <p:nvPr>
            <p:ph type="subTitle" idx="1"/>
          </p:nvPr>
        </p:nvSpPr>
        <p:spPr>
          <a:xfrm>
            <a:off x="-914162" y="0"/>
            <a:ext cx="3683119" cy="940158"/>
          </a:xfrm>
        </p:spPr>
        <p:txBody>
          <a:bodyPr>
            <a:noAutofit/>
          </a:bodyPr>
          <a:lstStyle/>
          <a:p>
            <a:r>
              <a:rPr lang="en-US" sz="2400" i="1" dirty="0" smtClean="0"/>
              <a:t>Submitted By</a:t>
            </a:r>
          </a:p>
          <a:p>
            <a:r>
              <a:rPr lang="en-US" sz="2400" i="1" dirty="0" smtClean="0"/>
              <a:t>Ankit soran</a:t>
            </a:r>
          </a:p>
        </p:txBody>
      </p:sp>
    </p:spTree>
    <p:extLst>
      <p:ext uri="{BB962C8B-B14F-4D97-AF65-F5344CB8AC3E}">
        <p14:creationId xmlns:p14="http://schemas.microsoft.com/office/powerpoint/2010/main" val="1568064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i="1" u="sng" dirty="0">
                <a:solidFill>
                  <a:schemeClr val="accent6">
                    <a:lumMod val="75000"/>
                  </a:schemeClr>
                </a:solidFill>
              </a:rPr>
              <a:t>Contents</a:t>
            </a:r>
            <a:endParaRPr lang="en-IN" b="1" i="1" u="sng" dirty="0">
              <a:solidFill>
                <a:schemeClr val="accent6">
                  <a:lumMod val="75000"/>
                </a:schemeClr>
              </a:solidFill>
            </a:endParaRPr>
          </a:p>
        </p:txBody>
      </p:sp>
      <p:sp>
        <p:nvSpPr>
          <p:cNvPr id="6" name="Content Placeholder 5"/>
          <p:cNvSpPr>
            <a:spLocks noGrp="1"/>
          </p:cNvSpPr>
          <p:nvPr>
            <p:ph idx="1"/>
          </p:nvPr>
        </p:nvSpPr>
        <p:spPr/>
        <p:txBody>
          <a:bodyPr/>
          <a:lstStyle/>
          <a:p>
            <a:r>
              <a:rPr lang="en-US" sz="2000" b="1" dirty="0" smtClean="0"/>
              <a:t>Problem statement &amp; objective   </a:t>
            </a:r>
          </a:p>
          <a:p>
            <a:endParaRPr lang="en-US" sz="2000" b="1" dirty="0"/>
          </a:p>
          <a:p>
            <a:r>
              <a:rPr lang="en-US" sz="2000" b="1" dirty="0"/>
              <a:t>Exploratory Data </a:t>
            </a:r>
            <a:r>
              <a:rPr lang="en-US" sz="2000" b="1" dirty="0" smtClean="0"/>
              <a:t>Analysis</a:t>
            </a:r>
          </a:p>
          <a:p>
            <a:endParaRPr lang="en-US" sz="2000" b="1" dirty="0"/>
          </a:p>
          <a:p>
            <a:r>
              <a:rPr lang="en-IN" sz="2000" b="1" dirty="0" smtClean="0"/>
              <a:t>Visualizations </a:t>
            </a:r>
            <a:r>
              <a:rPr lang="en-US" sz="2000" b="1" dirty="0" smtClean="0"/>
              <a:t>  </a:t>
            </a:r>
          </a:p>
          <a:p>
            <a:endParaRPr lang="en-US" sz="2000" b="1" dirty="0"/>
          </a:p>
          <a:p>
            <a:r>
              <a:rPr lang="en-US" sz="2000" b="1" dirty="0" smtClean="0"/>
              <a:t>Conclusion                                                    </a:t>
            </a:r>
          </a:p>
          <a:p>
            <a:endParaRPr lang="en-US" b="1" dirty="0"/>
          </a:p>
          <a:p>
            <a:endParaRPr lang="en-IN" b="1" dirty="0"/>
          </a:p>
        </p:txBody>
      </p:sp>
    </p:spTree>
    <p:extLst>
      <p:ext uri="{BB962C8B-B14F-4D97-AF65-F5344CB8AC3E}">
        <p14:creationId xmlns:p14="http://schemas.microsoft.com/office/powerpoint/2010/main" val="1852958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52152" y="168386"/>
            <a:ext cx="10515600" cy="1325563"/>
          </a:xfrm>
        </p:spPr>
        <p:txBody>
          <a:bodyPr/>
          <a:lstStyle/>
          <a:p>
            <a:r>
              <a:rPr lang="en-US" dirty="0" smtClean="0"/>
              <a:t>1. </a:t>
            </a:r>
            <a:r>
              <a:rPr lang="en-US" u="sng" dirty="0"/>
              <a:t>Problem</a:t>
            </a:r>
            <a:r>
              <a:rPr lang="en-US" dirty="0" smtClean="0"/>
              <a:t> Statement &amp; Objective</a:t>
            </a:r>
            <a:endParaRPr lang="en-IN" dirty="0"/>
          </a:p>
        </p:txBody>
      </p:sp>
      <p:sp>
        <p:nvSpPr>
          <p:cNvPr id="7" name="Content Placeholder 6"/>
          <p:cNvSpPr>
            <a:spLocks noGrp="1"/>
          </p:cNvSpPr>
          <p:nvPr>
            <p:ph idx="1"/>
          </p:nvPr>
        </p:nvSpPr>
        <p:spPr>
          <a:xfrm>
            <a:off x="838200" y="1493949"/>
            <a:ext cx="10515600" cy="4683014"/>
          </a:xfrm>
        </p:spPr>
        <p:txBody>
          <a:bodyPr>
            <a:normAutofit fontScale="40000" lnSpcReduction="20000"/>
          </a:bodyPr>
          <a:lstStyle/>
          <a:p>
            <a:pPr marL="0" indent="0">
              <a:buNone/>
            </a:pPr>
            <a:r>
              <a:rPr lang="en-US" sz="4000" b="1" u="sng" dirty="0" smtClean="0"/>
              <a:t>What is Customer Retention?</a:t>
            </a:r>
          </a:p>
          <a:p>
            <a:pPr marL="0" indent="0">
              <a:buNone/>
            </a:pPr>
            <a:r>
              <a:rPr lang="en-US" sz="2900" dirty="0"/>
              <a:t>The customer retention definition in marketing is the process of engaging existing customers to continue buying products or services from your business</a:t>
            </a:r>
            <a:r>
              <a:rPr lang="en-US" sz="2900" dirty="0" smtClean="0"/>
              <a:t>. It indicates whether your product and the quality of the service please your existing customers. Customer Retention strategies are the processes and initiatives businesses put in place to build customer loyalty and improve customer lifetime value.</a:t>
            </a:r>
          </a:p>
          <a:p>
            <a:pPr marL="0" indent="0">
              <a:buNone/>
            </a:pPr>
            <a:r>
              <a:rPr lang="en-US" sz="4000" b="1" u="sng" dirty="0" smtClean="0"/>
              <a:t>Why is it important?</a:t>
            </a:r>
          </a:p>
          <a:p>
            <a:r>
              <a:rPr lang="en-US" sz="3500" dirty="0"/>
              <a:t>You might have heard that it’s easier and less expensive to retain customers than to acquire them. The most recent statistics indicate that it’s true.</a:t>
            </a:r>
          </a:p>
          <a:p>
            <a:r>
              <a:rPr lang="en-US" sz="3500" dirty="0"/>
              <a:t>For one thing, you’ll spend five times less money on customer retention.</a:t>
            </a:r>
          </a:p>
          <a:p>
            <a:r>
              <a:rPr lang="en-US" sz="3500" dirty="0"/>
              <a:t>Additionally, at best, your probability of selling to an existing customer is at least </a:t>
            </a:r>
            <a:r>
              <a:rPr lang="en-US" sz="3500" u="sng" dirty="0">
                <a:solidFill>
                  <a:schemeClr val="tx1">
                    <a:lumMod val="85000"/>
                    <a:lumOff val="15000"/>
                  </a:schemeClr>
                </a:solidFill>
                <a:hlinkClick r:id="rId2"/>
              </a:rPr>
              <a:t>40 percent more likely</a:t>
            </a:r>
            <a:r>
              <a:rPr lang="en-US" sz="3500" dirty="0"/>
              <a:t> than </a:t>
            </a:r>
            <a:r>
              <a:rPr lang="en-US" sz="3500" b="1" u="sng" dirty="0">
                <a:hlinkClick r:id="rId3"/>
              </a:rPr>
              <a:t>converting someone</a:t>
            </a:r>
            <a:r>
              <a:rPr lang="en-US" sz="3500" b="1" dirty="0"/>
              <a:t> </a:t>
            </a:r>
            <a:r>
              <a:rPr lang="en-US" sz="3500" dirty="0"/>
              <a:t>who has never bought from you before</a:t>
            </a:r>
          </a:p>
          <a:p>
            <a:pPr marL="0" indent="0">
              <a:buNone/>
            </a:pPr>
            <a:r>
              <a:rPr lang="en-US" sz="4500" u="sng" dirty="0" smtClean="0"/>
              <a:t>What are its benefits?</a:t>
            </a:r>
          </a:p>
          <a:p>
            <a:pPr marL="0" indent="0">
              <a:buNone/>
            </a:pPr>
            <a:r>
              <a:rPr lang="en-US" sz="3500" dirty="0"/>
              <a:t>-</a:t>
            </a:r>
            <a:r>
              <a:rPr lang="en-US" sz="3500" dirty="0" smtClean="0"/>
              <a:t>Retention is Cheaper than Acquisition.</a:t>
            </a:r>
          </a:p>
          <a:p>
            <a:pPr marL="0" indent="0">
              <a:buNone/>
            </a:pPr>
            <a:r>
              <a:rPr lang="en-US" sz="3500" dirty="0" smtClean="0"/>
              <a:t>-Loyal Customers are more profitable.</a:t>
            </a:r>
          </a:p>
          <a:p>
            <a:pPr marL="0" indent="0">
              <a:buNone/>
            </a:pPr>
            <a:r>
              <a:rPr lang="en-US" sz="3500" dirty="0" smtClean="0"/>
              <a:t>-Your Brand will stand out from the crowd.</a:t>
            </a:r>
          </a:p>
          <a:p>
            <a:pPr marL="0" indent="0">
              <a:buNone/>
            </a:pPr>
            <a:r>
              <a:rPr lang="en-US" sz="3500" dirty="0" smtClean="0"/>
              <a:t>-Engage customers provide more feedback.</a:t>
            </a:r>
          </a:p>
          <a:p>
            <a:pPr marL="0" indent="0">
              <a:buNone/>
            </a:pPr>
            <a:r>
              <a:rPr lang="en-US" sz="3500" dirty="0" smtClean="0"/>
              <a:t>-Loyal customers are more forgiving.</a:t>
            </a:r>
          </a:p>
          <a:p>
            <a:pPr marL="0" indent="0">
              <a:buNone/>
            </a:pPr>
            <a:r>
              <a:rPr lang="en-US" sz="3500" dirty="0" smtClean="0"/>
              <a:t>-Customers will explore your brand.</a:t>
            </a:r>
            <a:endParaRPr lang="en-IN" sz="3500" dirty="0"/>
          </a:p>
        </p:txBody>
      </p:sp>
    </p:spTree>
    <p:extLst>
      <p:ext uri="{BB962C8B-B14F-4D97-AF65-F5344CB8AC3E}">
        <p14:creationId xmlns:p14="http://schemas.microsoft.com/office/powerpoint/2010/main" val="2802422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40158" y="888642"/>
            <a:ext cx="8333844" cy="1041758"/>
          </a:xfrm>
        </p:spPr>
        <p:txBody>
          <a:bodyPr/>
          <a:lstStyle/>
          <a:p>
            <a:r>
              <a:rPr lang="en-US" i="1" dirty="0" smtClean="0"/>
              <a:t>Objective</a:t>
            </a:r>
            <a:endParaRPr lang="en-IN" i="1" dirty="0"/>
          </a:p>
        </p:txBody>
      </p:sp>
      <p:sp>
        <p:nvSpPr>
          <p:cNvPr id="5" name="Content Placeholder 4"/>
          <p:cNvSpPr>
            <a:spLocks noGrp="1"/>
          </p:cNvSpPr>
          <p:nvPr>
            <p:ph sz="half" idx="1"/>
          </p:nvPr>
        </p:nvSpPr>
        <p:spPr/>
        <p:txBody>
          <a:bodyPr>
            <a:normAutofit fontScale="92500" lnSpcReduction="20000"/>
          </a:bodyPr>
          <a:lstStyle/>
          <a:p>
            <a:r>
              <a:rPr lang="en-US" dirty="0"/>
              <a:t>Successful customer retention involves more than giving the customer what they expect. Generating loyal advocates of the </a:t>
            </a:r>
            <a:r>
              <a:rPr lang="en-US" dirty="0">
                <a:hlinkClick r:id="rId2" tooltip="Brand"/>
              </a:rPr>
              <a:t>brand</a:t>
            </a:r>
            <a:r>
              <a:rPr lang="en-US" dirty="0"/>
              <a:t> might mean exceeding customer expectations. Creating </a:t>
            </a:r>
            <a:r>
              <a:rPr lang="en-US" dirty="0">
                <a:hlinkClick r:id="rId3" tooltip="Customer loyalty"/>
              </a:rPr>
              <a:t>customer loyalty</a:t>
            </a:r>
            <a:r>
              <a:rPr lang="en-US" dirty="0"/>
              <a:t> puts 'customer value rather than maximizing profits and </a:t>
            </a:r>
            <a:r>
              <a:rPr lang="en-US" dirty="0">
                <a:hlinkClick r:id="rId4" tooltip="Shareholder value"/>
              </a:rPr>
              <a:t>shareholder value</a:t>
            </a:r>
            <a:r>
              <a:rPr lang="en-US" dirty="0"/>
              <a:t> at the center of business </a:t>
            </a:r>
            <a:r>
              <a:rPr lang="en-US" dirty="0" smtClean="0"/>
              <a:t>strategy '. The </a:t>
            </a:r>
            <a:r>
              <a:rPr lang="en-US" dirty="0"/>
              <a:t>key differentiation in a competitive environment is often the delivery of a consistently high standard of </a:t>
            </a:r>
            <a:r>
              <a:rPr lang="en-US" dirty="0">
                <a:hlinkClick r:id="rId5" tooltip="Customer service"/>
              </a:rPr>
              <a:t>customer service</a:t>
            </a:r>
            <a:r>
              <a:rPr lang="en-US" dirty="0"/>
              <a:t>. Furthermore, in the emerging world of </a:t>
            </a:r>
            <a:r>
              <a:rPr lang="en-US" dirty="0">
                <a:hlinkClick r:id="rId6" tooltip="Customer Success"/>
              </a:rPr>
              <a:t>Customer Success</a:t>
            </a:r>
            <a:r>
              <a:rPr lang="en-US" dirty="0"/>
              <a:t>, retention is a major objective</a:t>
            </a:r>
            <a:endParaRPr lang="en-IN" dirty="0"/>
          </a:p>
        </p:txBody>
      </p:sp>
      <p:pic>
        <p:nvPicPr>
          <p:cNvPr id="7" name="Content Placeholder 6"/>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4971246" y="2160589"/>
            <a:ext cx="4302756" cy="3880772"/>
          </a:xfrm>
        </p:spPr>
      </p:pic>
    </p:spTree>
    <p:extLst>
      <p:ext uri="{BB962C8B-B14F-4D97-AF65-F5344CB8AC3E}">
        <p14:creationId xmlns:p14="http://schemas.microsoft.com/office/powerpoint/2010/main" val="114322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75762"/>
            <a:ext cx="8596668" cy="1054637"/>
          </a:xfrm>
        </p:spPr>
        <p:txBody>
          <a:bodyPr>
            <a:normAutofit/>
          </a:bodyPr>
          <a:lstStyle/>
          <a:p>
            <a:r>
              <a:rPr lang="en-US" sz="2800" dirty="0" smtClean="0"/>
              <a:t>Exploratory </a:t>
            </a:r>
            <a:r>
              <a:rPr lang="en-US" sz="2800" dirty="0"/>
              <a:t>Data </a:t>
            </a:r>
            <a:r>
              <a:rPr lang="en-US" sz="2800" dirty="0" smtClean="0"/>
              <a:t>Analysis</a:t>
            </a:r>
            <a:endParaRPr lang="en-IN" sz="2800" dirty="0"/>
          </a:p>
        </p:txBody>
      </p:sp>
      <p:sp>
        <p:nvSpPr>
          <p:cNvPr id="3" name="Content Placeholder 2"/>
          <p:cNvSpPr>
            <a:spLocks noGrp="1"/>
          </p:cNvSpPr>
          <p:nvPr>
            <p:ph sz="half" idx="1"/>
          </p:nvPr>
        </p:nvSpPr>
        <p:spPr/>
        <p:txBody>
          <a:bodyPr>
            <a:normAutofit/>
          </a:bodyPr>
          <a:lstStyle/>
          <a:p>
            <a:r>
              <a:rPr lang="en-US" sz="1400" dirty="0" smtClean="0"/>
              <a:t>There are </a:t>
            </a:r>
            <a:r>
              <a:rPr lang="en-US" sz="1400" dirty="0"/>
              <a:t>269 rows and 71 columns</a:t>
            </a:r>
            <a:r>
              <a:rPr lang="en-US" sz="1400" dirty="0" smtClean="0"/>
              <a:t>.</a:t>
            </a:r>
          </a:p>
          <a:p>
            <a:r>
              <a:rPr lang="en-US" sz="1400" dirty="0" smtClean="0"/>
              <a:t>There </a:t>
            </a:r>
            <a:r>
              <a:rPr lang="en-US" sz="1400" dirty="0"/>
              <a:t>are no missing values in the </a:t>
            </a:r>
            <a:r>
              <a:rPr lang="en-US" sz="1400" dirty="0" smtClean="0"/>
              <a:t>dataset. </a:t>
            </a:r>
          </a:p>
          <a:p>
            <a:r>
              <a:rPr lang="en-US" sz="1400" dirty="0" smtClean="0"/>
              <a:t>There </a:t>
            </a:r>
            <a:r>
              <a:rPr lang="en-US" sz="1400" dirty="0"/>
              <a:t>are unwanted characters in </a:t>
            </a:r>
            <a:r>
              <a:rPr lang="en-US" sz="1400" dirty="0" smtClean="0"/>
              <a:t>columns.</a:t>
            </a:r>
          </a:p>
          <a:p>
            <a:r>
              <a:rPr lang="en-US" sz="1400" dirty="0" smtClean="0"/>
              <a:t>There </a:t>
            </a:r>
            <a:r>
              <a:rPr lang="en-US" sz="1400" dirty="0"/>
              <a:t>are 70 object type variable and one is int64 variable, however it is also categorical in nature.</a:t>
            </a:r>
            <a:endParaRPr lang="en-IN" sz="1400" dirty="0"/>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1468526955"/>
              </p:ext>
            </p:extLst>
          </p:nvPr>
        </p:nvGraphicFramePr>
        <p:xfrm>
          <a:off x="5089525" y="2160588"/>
          <a:ext cx="4184650" cy="36091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25294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Exploratory Data Analysis</a:t>
            </a:r>
          </a:p>
        </p:txBody>
      </p:sp>
      <p:sp>
        <p:nvSpPr>
          <p:cNvPr id="7" name="Text Placeholder 6"/>
          <p:cNvSpPr>
            <a:spLocks noGrp="1"/>
          </p:cNvSpPr>
          <p:nvPr>
            <p:ph type="body" idx="1"/>
          </p:nvPr>
        </p:nvSpPr>
        <p:spPr/>
        <p:txBody>
          <a:bodyPr/>
          <a:lstStyle/>
          <a:p>
            <a:r>
              <a:rPr lang="en-US" sz="1400" dirty="0" smtClean="0"/>
              <a:t>The </a:t>
            </a:r>
            <a:r>
              <a:rPr lang="en-US" sz="1400" dirty="0"/>
              <a:t>age group of 31- 40 years and 21- 30 years are most in </a:t>
            </a:r>
            <a:r>
              <a:rPr lang="en-US" sz="1400" dirty="0" smtClean="0"/>
              <a:t>number, followed by age group 41-50.</a:t>
            </a:r>
            <a:endParaRPr lang="en-IN" sz="1400"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6823" y="2999798"/>
            <a:ext cx="4204102" cy="2779278"/>
          </a:xfrm>
        </p:spPr>
      </p:pic>
      <p:sp>
        <p:nvSpPr>
          <p:cNvPr id="8" name="Text Placeholder 7"/>
          <p:cNvSpPr>
            <a:spLocks noGrp="1"/>
          </p:cNvSpPr>
          <p:nvPr>
            <p:ph type="body" sz="quarter" idx="3"/>
          </p:nvPr>
        </p:nvSpPr>
        <p:spPr/>
        <p:txBody>
          <a:bodyPr/>
          <a:lstStyle/>
          <a:p>
            <a:r>
              <a:rPr lang="en-US" sz="1400" dirty="0"/>
              <a:t>Majority, </a:t>
            </a:r>
            <a:r>
              <a:rPr lang="en-US" sz="1400" dirty="0" smtClean="0"/>
              <a:t>188 </a:t>
            </a:r>
            <a:r>
              <a:rPr lang="en-US" sz="1400" dirty="0"/>
              <a:t>of the customers are Female whereas are </a:t>
            </a:r>
            <a:r>
              <a:rPr lang="en-US" sz="1400" dirty="0" smtClean="0"/>
              <a:t>88 are male.</a:t>
            </a:r>
            <a:endParaRPr lang="en-IN" sz="1400" dirty="0"/>
          </a:p>
        </p:txBody>
      </p:sp>
      <p:pic>
        <p:nvPicPr>
          <p:cNvPr id="5" name="Content Placeholder 4"/>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87938" y="2970828"/>
            <a:ext cx="4186237" cy="2837219"/>
          </a:xfrm>
        </p:spPr>
      </p:pic>
    </p:spTree>
    <p:extLst>
      <p:ext uri="{BB962C8B-B14F-4D97-AF65-F5344CB8AC3E}">
        <p14:creationId xmlns:p14="http://schemas.microsoft.com/office/powerpoint/2010/main" val="3501385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40157"/>
            <a:ext cx="3617462" cy="1017431"/>
          </a:xfrm>
        </p:spPr>
        <p:txBody>
          <a:bodyPr/>
          <a:lstStyle/>
          <a:p>
            <a:r>
              <a:rPr lang="en-IN" dirty="0"/>
              <a:t>Exploratory Data Analysis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1671" y="940158"/>
            <a:ext cx="4431746" cy="4547553"/>
          </a:xfrm>
        </p:spPr>
      </p:pic>
      <p:sp>
        <p:nvSpPr>
          <p:cNvPr id="9" name="Text Placeholder 8"/>
          <p:cNvSpPr>
            <a:spLocks noGrp="1"/>
          </p:cNvSpPr>
          <p:nvPr>
            <p:ph type="body" sz="half" idx="2"/>
          </p:nvPr>
        </p:nvSpPr>
        <p:spPr>
          <a:xfrm>
            <a:off x="677334" y="2459865"/>
            <a:ext cx="3854528" cy="3027846"/>
          </a:xfrm>
        </p:spPr>
        <p:txBody>
          <a:bodyPr/>
          <a:lstStyle/>
          <a:p>
            <a:pPr marL="285750" indent="-285750">
              <a:buFont typeface="Arial" panose="020B0604020202020204" pitchFamily="34" charset="0"/>
              <a:buChar char="•"/>
            </a:pPr>
            <a:r>
              <a:rPr lang="en-US" b="1" dirty="0" smtClean="0"/>
              <a:t>Delhi</a:t>
            </a:r>
            <a:r>
              <a:rPr lang="en-US" dirty="0" smtClean="0"/>
              <a:t> </a:t>
            </a:r>
            <a:r>
              <a:rPr lang="en-US" dirty="0"/>
              <a:t>is the most prone for online shopping followed by </a:t>
            </a:r>
            <a:r>
              <a:rPr lang="en-US" b="1" dirty="0"/>
              <a:t>Greater Noida </a:t>
            </a:r>
            <a:r>
              <a:rPr lang="en-US" dirty="0"/>
              <a:t>and </a:t>
            </a:r>
            <a:r>
              <a:rPr lang="en-US" b="1" dirty="0" smtClean="0"/>
              <a:t>Noida</a:t>
            </a:r>
            <a:r>
              <a:rPr lang="en-US" dirty="0" smtClean="0"/>
              <a:t> </a:t>
            </a:r>
          </a:p>
          <a:p>
            <a:pPr marL="285750" indent="-285750">
              <a:buFont typeface="Arial" panose="020B0604020202020204" pitchFamily="34" charset="0"/>
              <a:buChar char="•"/>
            </a:pPr>
            <a:r>
              <a:rPr lang="en-US" b="1" dirty="0" smtClean="0"/>
              <a:t>Moradabad</a:t>
            </a:r>
            <a:r>
              <a:rPr lang="en-US" dirty="0" smtClean="0"/>
              <a:t> </a:t>
            </a:r>
            <a:r>
              <a:rPr lang="en-US" dirty="0"/>
              <a:t>and </a:t>
            </a:r>
            <a:r>
              <a:rPr lang="en-US" b="1" dirty="0"/>
              <a:t>Bulandshahr</a:t>
            </a:r>
            <a:r>
              <a:rPr lang="en-US" dirty="0"/>
              <a:t> has least number of shoppers</a:t>
            </a:r>
            <a:r>
              <a:rPr lang="en-US" dirty="0" smtClean="0"/>
              <a:t>.</a:t>
            </a:r>
          </a:p>
          <a:p>
            <a:pPr marL="285750" indent="-285750">
              <a:buFont typeface="Arial" panose="020B0604020202020204" pitchFamily="34" charset="0"/>
              <a:buChar char="•"/>
            </a:pPr>
            <a:r>
              <a:rPr lang="en-US" dirty="0" smtClean="0"/>
              <a:t> </a:t>
            </a:r>
            <a:r>
              <a:rPr lang="en-US" dirty="0"/>
              <a:t>Majority of people are shopping from more than </a:t>
            </a:r>
            <a:r>
              <a:rPr lang="en-US" b="1" dirty="0"/>
              <a:t>4 years</a:t>
            </a:r>
            <a:r>
              <a:rPr lang="en-US" dirty="0"/>
              <a:t>.</a:t>
            </a:r>
            <a:endParaRPr lang="en-IN" dirty="0"/>
          </a:p>
        </p:txBody>
      </p:sp>
    </p:spTree>
    <p:extLst>
      <p:ext uri="{BB962C8B-B14F-4D97-AF65-F5344CB8AC3E}">
        <p14:creationId xmlns:p14="http://schemas.microsoft.com/office/powerpoint/2010/main" val="212666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11370"/>
            <a:ext cx="3854528" cy="1081824"/>
          </a:xfrm>
        </p:spPr>
        <p:txBody>
          <a:bodyPr>
            <a:normAutofit/>
          </a:bodyPr>
          <a:lstStyle/>
          <a:p>
            <a:r>
              <a:rPr lang="en-IN" sz="2400" dirty="0"/>
              <a:t>Exploratory Data Analysis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6519" y="811370"/>
            <a:ext cx="4513262" cy="4550149"/>
          </a:xfrm>
        </p:spPr>
      </p:pic>
      <p:sp>
        <p:nvSpPr>
          <p:cNvPr id="4" name="Text Placeholder 3"/>
          <p:cNvSpPr>
            <a:spLocks noGrp="1"/>
          </p:cNvSpPr>
          <p:nvPr>
            <p:ph type="body" sz="half" idx="2"/>
          </p:nvPr>
        </p:nvSpPr>
        <p:spPr>
          <a:xfrm>
            <a:off x="677334" y="1893195"/>
            <a:ext cx="3854528" cy="3468324"/>
          </a:xfrm>
        </p:spPr>
        <p:txBody>
          <a:bodyPr/>
          <a:lstStyle/>
          <a:p>
            <a:pPr marL="285750" indent="-285750">
              <a:buFont typeface="Arial" panose="020B0604020202020204" pitchFamily="34" charset="0"/>
              <a:buChar char="•"/>
            </a:pPr>
            <a:r>
              <a:rPr lang="en-US" dirty="0"/>
              <a:t> Majority of the respondents has shopped   less than 10 times</a:t>
            </a:r>
            <a:r>
              <a:rPr lang="en-US" dirty="0" smtClean="0"/>
              <a:t>.</a:t>
            </a:r>
          </a:p>
          <a:p>
            <a:pPr marL="285750" indent="-285750">
              <a:buFont typeface="Arial" panose="020B0604020202020204" pitchFamily="34" charset="0"/>
              <a:buChar char="•"/>
            </a:pPr>
            <a:r>
              <a:rPr lang="en-US" dirty="0" smtClean="0"/>
              <a:t>Very </a:t>
            </a:r>
            <a:r>
              <a:rPr lang="en-US" dirty="0"/>
              <a:t>few are frequent </a:t>
            </a:r>
            <a:r>
              <a:rPr lang="en-US" dirty="0" smtClean="0"/>
              <a:t>buyers. </a:t>
            </a:r>
          </a:p>
          <a:p>
            <a:pPr marL="285750" indent="-285750">
              <a:buFont typeface="Arial" panose="020B0604020202020204" pitchFamily="34" charset="0"/>
              <a:buChar char="•"/>
            </a:pPr>
            <a:r>
              <a:rPr lang="en-US" dirty="0" smtClean="0"/>
              <a:t>Approximately all </a:t>
            </a:r>
            <a:r>
              <a:rPr lang="en-US" dirty="0"/>
              <a:t>the respondents prefer Mobile internet followed by </a:t>
            </a:r>
            <a:r>
              <a:rPr lang="en-US" dirty="0" smtClean="0"/>
              <a:t>WIFI </a:t>
            </a:r>
          </a:p>
          <a:p>
            <a:pPr marL="285750" indent="-285750">
              <a:buFont typeface="Arial" panose="020B0604020202020204" pitchFamily="34" charset="0"/>
              <a:buChar char="•"/>
            </a:pPr>
            <a:r>
              <a:rPr lang="en-US" dirty="0" smtClean="0"/>
              <a:t>Dial-up </a:t>
            </a:r>
            <a:r>
              <a:rPr lang="en-US" dirty="0"/>
              <a:t>network is least preferable.</a:t>
            </a:r>
            <a:endParaRPr lang="en-IN" dirty="0"/>
          </a:p>
        </p:txBody>
      </p:sp>
    </p:spTree>
    <p:extLst>
      <p:ext uri="{BB962C8B-B14F-4D97-AF65-F5344CB8AC3E}">
        <p14:creationId xmlns:p14="http://schemas.microsoft.com/office/powerpoint/2010/main" val="3637585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677926"/>
          </a:xfrm>
        </p:spPr>
        <p:txBody>
          <a:bodyPr/>
          <a:lstStyle/>
          <a:p>
            <a:r>
              <a:rPr lang="en-IN" dirty="0"/>
              <a:t>Exploratory Data Analysis</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3792" y="991674"/>
            <a:ext cx="4513262" cy="4089489"/>
          </a:xfrm>
        </p:spPr>
      </p:pic>
      <p:sp>
        <p:nvSpPr>
          <p:cNvPr id="4" name="Text Placeholder 3"/>
          <p:cNvSpPr>
            <a:spLocks noGrp="1"/>
          </p:cNvSpPr>
          <p:nvPr>
            <p:ph type="body" sz="half" idx="2"/>
          </p:nvPr>
        </p:nvSpPr>
        <p:spPr>
          <a:xfrm>
            <a:off x="535666" y="2313429"/>
            <a:ext cx="3854528" cy="2584449"/>
          </a:xfrm>
        </p:spPr>
        <p:txBody>
          <a:bodyPr/>
          <a:lstStyle/>
          <a:p>
            <a:endParaRPr lang="en-US" dirty="0" smtClean="0"/>
          </a:p>
          <a:p>
            <a:pPr marL="285750" indent="-285750">
              <a:buFont typeface="Arial" panose="020B0604020202020204" pitchFamily="34" charset="0"/>
              <a:buChar char="•"/>
            </a:pPr>
            <a:r>
              <a:rPr lang="en-US" dirty="0" smtClean="0"/>
              <a:t>Most of the time search engine is preferred followed by application</a:t>
            </a:r>
          </a:p>
          <a:p>
            <a:pPr marL="285750" indent="-285750">
              <a:buFont typeface="Arial" panose="020B0604020202020204" pitchFamily="34" charset="0"/>
              <a:buChar char="•"/>
            </a:pPr>
            <a:r>
              <a:rPr lang="en-US" dirty="0" smtClean="0"/>
              <a:t>Least preferred mode is social media as it is least trusted source.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815241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1484</TotalTime>
  <Words>702</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Rounded MT Bold</vt:lpstr>
      <vt:lpstr>Bahnschrift Condensed</vt:lpstr>
      <vt:lpstr>Trebuchet MS</vt:lpstr>
      <vt:lpstr>Wingdings 3</vt:lpstr>
      <vt:lpstr>Facet</vt:lpstr>
      <vt:lpstr>  Customer Retention for an Online Business </vt:lpstr>
      <vt:lpstr>Contents</vt:lpstr>
      <vt:lpstr>1. Problem Statement &amp; Objective</vt:lpstr>
      <vt:lpstr>Objective</vt:lpstr>
      <vt:lpstr>Exploratory Data Analysis</vt:lpstr>
      <vt:lpstr>Exploratory Data Analysis</vt:lpstr>
      <vt:lpstr>Exploratory Data Analysis</vt:lpstr>
      <vt:lpstr>Exploratory Data Analysis</vt:lpstr>
      <vt:lpstr>Exploratory Data Analysis</vt:lpstr>
      <vt:lpstr>Exploratory Data Analysis</vt:lpstr>
      <vt:lpstr>Visualizations </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for an Online Business</dc:title>
  <dc:creator>hp</dc:creator>
  <cp:lastModifiedBy>hp</cp:lastModifiedBy>
  <cp:revision>17</cp:revision>
  <dcterms:created xsi:type="dcterms:W3CDTF">2022-01-24T16:23:09Z</dcterms:created>
  <dcterms:modified xsi:type="dcterms:W3CDTF">2022-01-25T17:07:14Z</dcterms:modified>
</cp:coreProperties>
</file>