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6f374d4be41775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B9999C-A524-4561-B0FB-54EB05DFEC1A}"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69729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999C-A524-4561-B0FB-54EB05DFEC1A}"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182350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999C-A524-4561-B0FB-54EB05DFEC1A}"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190166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B9999C-A524-4561-B0FB-54EB05DFEC1A}"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176130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9999C-A524-4561-B0FB-54EB05DFEC1A}"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8075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B9999C-A524-4561-B0FB-54EB05DFEC1A}"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147668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B9999C-A524-4561-B0FB-54EB05DFEC1A}" type="datetimeFigureOut">
              <a:rPr lang="en-IN" smtClean="0"/>
              <a:t>10-04-2022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211542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B9999C-A524-4561-B0FB-54EB05DFEC1A}"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41769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9999C-A524-4561-B0FB-54EB05DFEC1A}" type="datetimeFigureOut">
              <a:rPr lang="en-IN" smtClean="0"/>
              <a:t>10-04-2022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359280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9999C-A524-4561-B0FB-54EB05DFEC1A}"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348737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B9999C-A524-4561-B0FB-54EB05DFEC1A}"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5064E-5D4A-4B1F-96F8-47822EDD5856}" type="slidenum">
              <a:rPr lang="en-IN" smtClean="0"/>
              <a:t>‹#›</a:t>
            </a:fld>
            <a:endParaRPr lang="en-IN"/>
          </a:p>
        </p:txBody>
      </p:sp>
    </p:spTree>
    <p:extLst>
      <p:ext uri="{BB962C8B-B14F-4D97-AF65-F5344CB8AC3E}">
        <p14:creationId xmlns:p14="http://schemas.microsoft.com/office/powerpoint/2010/main" val="83519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9999C-A524-4561-B0FB-54EB05DFEC1A}" type="datetimeFigureOut">
              <a:rPr lang="en-IN" smtClean="0"/>
              <a:t>10-04-2022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5064E-5D4A-4B1F-96F8-47822EDD5856}" type="slidenum">
              <a:rPr lang="en-IN" smtClean="0"/>
              <a:t>‹#›</a:t>
            </a:fld>
            <a:endParaRPr lang="en-IN"/>
          </a:p>
        </p:txBody>
      </p:sp>
    </p:spTree>
    <p:extLst>
      <p:ext uri="{BB962C8B-B14F-4D97-AF65-F5344CB8AC3E}">
        <p14:creationId xmlns:p14="http://schemas.microsoft.com/office/powerpoint/2010/main" val="159163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cap="none"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Malignant comments classifier </a:t>
            </a:r>
            <a:endParaRPr lang="en-IN" dirty="0"/>
          </a:p>
        </p:txBody>
      </p:sp>
      <p:sp>
        <p:nvSpPr>
          <p:cNvPr id="3" name="Subtitle 2"/>
          <p:cNvSpPr>
            <a:spLocks noGrp="1"/>
          </p:cNvSpPr>
          <p:nvPr>
            <p:ph type="subTitle" idx="1"/>
          </p:nvPr>
        </p:nvSpPr>
        <p:spPr/>
        <p:txBody>
          <a:bodyPr>
            <a:normAutofit/>
          </a:bodyPr>
          <a:lstStyle/>
          <a:p>
            <a:r>
              <a:rPr lang="en-US" sz="2800" dirty="0" smtClean="0"/>
              <a:t>Submitted by:- Ankit soran</a:t>
            </a:r>
            <a:endParaRPr lang="en-US" sz="2800" dirty="0" smtClean="0"/>
          </a:p>
        </p:txBody>
      </p:sp>
    </p:spTree>
    <p:extLst>
      <p:ext uri="{BB962C8B-B14F-4D97-AF65-F5344CB8AC3E}">
        <p14:creationId xmlns:p14="http://schemas.microsoft.com/office/powerpoint/2010/main" val="3482137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755" y="871771"/>
            <a:ext cx="3561792" cy="23479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395" y="871771"/>
            <a:ext cx="3545416" cy="23479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187" y="871770"/>
            <a:ext cx="3563951" cy="23479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754" y="3219717"/>
            <a:ext cx="3561793" cy="267880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0941" y="3219717"/>
            <a:ext cx="3326246" cy="267880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7269" y="3219717"/>
            <a:ext cx="3333869" cy="2472745"/>
          </a:xfrm>
          <a:prstGeom prst="rect">
            <a:avLst/>
          </a:prstGeom>
        </p:spPr>
      </p:pic>
    </p:spTree>
    <p:extLst>
      <p:ext uri="{BB962C8B-B14F-4D97-AF65-F5344CB8AC3E}">
        <p14:creationId xmlns:p14="http://schemas.microsoft.com/office/powerpoint/2010/main" val="3829372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196" y="360543"/>
            <a:ext cx="11203700" cy="27432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96" y="3219718"/>
            <a:ext cx="11203700" cy="2936383"/>
          </a:xfrm>
          <a:prstGeom prst="rect">
            <a:avLst/>
          </a:prstGeom>
        </p:spPr>
      </p:pic>
    </p:spTree>
    <p:extLst>
      <p:ext uri="{BB962C8B-B14F-4D97-AF65-F5344CB8AC3E}">
        <p14:creationId xmlns:p14="http://schemas.microsoft.com/office/powerpoint/2010/main" val="197420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186" y="296460"/>
            <a:ext cx="10856889" cy="29361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5" y="3425779"/>
            <a:ext cx="10856889" cy="3036697"/>
          </a:xfrm>
          <a:prstGeom prst="rect">
            <a:avLst/>
          </a:prstGeom>
        </p:spPr>
      </p:pic>
    </p:spTree>
    <p:extLst>
      <p:ext uri="{BB962C8B-B14F-4D97-AF65-F5344CB8AC3E}">
        <p14:creationId xmlns:p14="http://schemas.microsoft.com/office/powerpoint/2010/main" val="2501473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5614"/>
            <a:ext cx="10515600" cy="1325563"/>
          </a:xfrm>
        </p:spPr>
        <p:txBody>
          <a:bodyPr>
            <a:noAutofit/>
          </a:bodyPr>
          <a:lstStyle/>
          <a:p>
            <a:r>
              <a:rPr lang="en-US" sz="2400" dirty="0" smtClean="0"/>
              <a:t>As discussed before few motivated disrespectful crowds use these foul languages in the online forum to bully the people around and to stop them from doing these things that they are not supposed to do.</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5288"/>
            <a:ext cx="10515599" cy="4351337"/>
          </a:xfrm>
        </p:spPr>
      </p:pic>
    </p:spTree>
    <p:extLst>
      <p:ext uri="{BB962C8B-B14F-4D97-AF65-F5344CB8AC3E}">
        <p14:creationId xmlns:p14="http://schemas.microsoft.com/office/powerpoint/2010/main" val="232815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Pie plot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980054" cy="4228066"/>
          </a:xfrm>
        </p:spPr>
      </p:pic>
    </p:spTree>
    <p:extLst>
      <p:ext uri="{BB962C8B-B14F-4D97-AF65-F5344CB8AC3E}">
        <p14:creationId xmlns:p14="http://schemas.microsoft.com/office/powerpoint/2010/main" val="124665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Classification machine learning models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794" y="1596980"/>
            <a:ext cx="5151549" cy="409548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343" y="1596980"/>
            <a:ext cx="5223457" cy="4095482"/>
          </a:xfrm>
          <a:prstGeom prst="rect">
            <a:avLst/>
          </a:prstGeom>
        </p:spPr>
      </p:pic>
    </p:spTree>
    <p:extLst>
      <p:ext uri="{BB962C8B-B14F-4D97-AF65-F5344CB8AC3E}">
        <p14:creationId xmlns:p14="http://schemas.microsoft.com/office/powerpoint/2010/main" val="1961467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915" y="1275009"/>
            <a:ext cx="5602310" cy="37917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225" y="1303851"/>
            <a:ext cx="5122577" cy="3762900"/>
          </a:xfrm>
          <a:prstGeom prst="rect">
            <a:avLst/>
          </a:prstGeom>
        </p:spPr>
      </p:pic>
    </p:spTree>
    <p:extLst>
      <p:ext uri="{BB962C8B-B14F-4D97-AF65-F5344CB8AC3E}">
        <p14:creationId xmlns:p14="http://schemas.microsoft.com/office/powerpoint/2010/main" val="1286530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601" y="1270857"/>
            <a:ext cx="5175835" cy="38420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36" y="1270858"/>
            <a:ext cx="4971246" cy="3842056"/>
          </a:xfrm>
          <a:prstGeom prst="rect">
            <a:avLst/>
          </a:prstGeom>
        </p:spPr>
      </p:pic>
    </p:spTree>
    <p:extLst>
      <p:ext uri="{BB962C8B-B14F-4D97-AF65-F5344CB8AC3E}">
        <p14:creationId xmlns:p14="http://schemas.microsoft.com/office/powerpoint/2010/main" val="2940701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ROC  CURVE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3498"/>
            <a:ext cx="10467484" cy="4003509"/>
          </a:xfrm>
        </p:spPr>
      </p:pic>
    </p:spTree>
    <p:extLst>
      <p:ext uri="{BB962C8B-B14F-4D97-AF65-F5344CB8AC3E}">
        <p14:creationId xmlns:p14="http://schemas.microsoft.com/office/powerpoint/2010/main" val="2874808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Key Findings and Conclusions of the Study</a:t>
            </a:r>
            <a:endParaRPr lang="en-IN" dirty="0"/>
          </a:p>
        </p:txBody>
      </p:sp>
      <p:sp>
        <p:nvSpPr>
          <p:cNvPr id="3" name="Content Placeholder 2"/>
          <p:cNvSpPr>
            <a:spLocks noGrp="1"/>
          </p:cNvSpPr>
          <p:nvPr>
            <p:ph idx="1"/>
          </p:nvPr>
        </p:nvSpPr>
        <p:spPr/>
        <p:txBody>
          <a:bodyPr/>
          <a:lstStyle/>
          <a:p>
            <a:pPr marL="0" indent="0">
              <a:buNone/>
            </a:pPr>
            <a:r>
              <a:rPr lang="en-US" dirty="0" smtClean="0"/>
              <a:t>The finding of the study is that only few users over online use unparliamentarily language. </a:t>
            </a:r>
          </a:p>
          <a:p>
            <a:pPr marL="0" indent="0">
              <a:buNone/>
            </a:pPr>
            <a:r>
              <a:rPr lang="en-US" dirty="0" smtClean="0"/>
              <a:t>And most of these sentences have more stop words and are being quite long. </a:t>
            </a:r>
          </a:p>
          <a:p>
            <a:pPr marL="0" indent="0">
              <a:buNone/>
            </a:pPr>
            <a:r>
              <a:rPr lang="en-US" dirty="0" smtClean="0"/>
              <a:t>As discussed before few motivated disrespectful crowds use these foul languages in the online forum to bully the people around and to stop them from doing these things that they are not supposed to do. </a:t>
            </a:r>
          </a:p>
          <a:p>
            <a:pPr marL="0" indent="0">
              <a:buNone/>
            </a:pPr>
            <a:r>
              <a:rPr lang="en-US" dirty="0" smtClean="0"/>
              <a:t>Our study helps the online forums and social media to induce a ban to profanity or usage of profanity over these forums.</a:t>
            </a:r>
            <a:endParaRPr lang="en-IN" dirty="0" smtClean="0"/>
          </a:p>
          <a:p>
            <a:pPr marL="0" indent="0">
              <a:buNone/>
            </a:pPr>
            <a:endParaRPr lang="en-IN" dirty="0"/>
          </a:p>
        </p:txBody>
      </p:sp>
    </p:spTree>
    <p:extLst>
      <p:ext uri="{BB962C8B-B14F-4D97-AF65-F5344CB8AC3E}">
        <p14:creationId xmlns:p14="http://schemas.microsoft.com/office/powerpoint/2010/main" val="252226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I</a:t>
            </a:r>
            <a:r>
              <a:rPr lang="en-US" sz="6000" dirty="0" smtClean="0"/>
              <a:t>ntroduction</a:t>
            </a:r>
            <a:endParaRPr lang="en-IN" sz="6000" dirty="0"/>
          </a:p>
        </p:txBody>
      </p:sp>
      <p:sp>
        <p:nvSpPr>
          <p:cNvPr id="3" name="Content Placeholder 2"/>
          <p:cNvSpPr>
            <a:spLocks noGrp="1"/>
          </p:cNvSpPr>
          <p:nvPr>
            <p:ph idx="1"/>
          </p:nvPr>
        </p:nvSpPr>
        <p:spPr/>
        <p:txBody>
          <a:bodyPr>
            <a:normAutofit/>
          </a:bodyPr>
          <a:lstStyle/>
          <a:p>
            <a:r>
              <a:rPr lang="en-US" sz="1800" dirty="0" smtClean="0"/>
              <a:t>Over a decade, social media have been growing, and people are able to express their opinions and also discuss among others via these platforms. </a:t>
            </a:r>
          </a:p>
          <a:p>
            <a:r>
              <a:rPr lang="en-US" sz="1800" dirty="0" smtClean="0"/>
              <a:t>These debates may arise due to differences in opinion and may often result in fights over the social media during which offensive language termed as malignant comments may be used from one side. </a:t>
            </a:r>
          </a:p>
          <a:p>
            <a:r>
              <a:rPr lang="en-US" sz="1800" dirty="0" smtClean="0"/>
              <a:t>This clearly pose the threat of abuse and harassment online. </a:t>
            </a:r>
          </a:p>
          <a:p>
            <a:r>
              <a:rPr lang="en-US" sz="1800" dirty="0" smtClean="0"/>
              <a:t>As such, some people stop giving their opinions or give up seeking different opinions which result in unhealthy and biased discussion. </a:t>
            </a:r>
          </a:p>
          <a:p>
            <a:r>
              <a:rPr lang="en-US" sz="1800" dirty="0" smtClean="0"/>
              <a:t>Therefore it results in different platforms and communities finding it very difficult to facilitate fair conversation and are often forced to either limit user comments or get dissolved by shutting down user comments completely.</a:t>
            </a:r>
            <a:endParaRPr lang="en-IN" sz="1800" dirty="0" smtClean="0"/>
          </a:p>
          <a:p>
            <a:endParaRPr lang="en-IN" dirty="0"/>
          </a:p>
        </p:txBody>
      </p:sp>
    </p:spTree>
    <p:extLst>
      <p:ext uri="{BB962C8B-B14F-4D97-AF65-F5344CB8AC3E}">
        <p14:creationId xmlns:p14="http://schemas.microsoft.com/office/powerpoint/2010/main" val="249907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Learning Outcomes of the Study in respect of Data Science</a:t>
            </a:r>
            <a:endParaRPr lang="en-IN" dirty="0"/>
          </a:p>
        </p:txBody>
      </p:sp>
      <p:sp>
        <p:nvSpPr>
          <p:cNvPr id="3" name="Content Placeholder 2"/>
          <p:cNvSpPr>
            <a:spLocks noGrp="1"/>
          </p:cNvSpPr>
          <p:nvPr>
            <p:ph idx="1"/>
          </p:nvPr>
        </p:nvSpPr>
        <p:spPr/>
        <p:txBody>
          <a:bodyPr/>
          <a:lstStyle/>
          <a:p>
            <a:r>
              <a:rPr lang="en-US" dirty="0" smtClean="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smtClean="0"/>
          </a:p>
          <a:p>
            <a:endParaRPr lang="en-IN" dirty="0"/>
          </a:p>
        </p:txBody>
      </p:sp>
      <p:sp>
        <p:nvSpPr>
          <p:cNvPr id="4" name="Rounded Rectangle 3"/>
          <p:cNvSpPr/>
          <p:nvPr/>
        </p:nvSpPr>
        <p:spPr>
          <a:xfrm>
            <a:off x="3011510" y="5262563"/>
            <a:ext cx="61689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 THANK YOU </a:t>
            </a:r>
            <a:endParaRPr lang="en-IN" sz="4400" dirty="0"/>
          </a:p>
        </p:txBody>
      </p:sp>
    </p:spTree>
    <p:extLst>
      <p:ext uri="{BB962C8B-B14F-4D97-AF65-F5344CB8AC3E}">
        <p14:creationId xmlns:p14="http://schemas.microsoft.com/office/powerpoint/2010/main" val="2108014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cap="none" dirty="0" smtClean="0">
                <a:ln w="0"/>
                <a:solidFill>
                  <a:schemeClr val="tx1"/>
                </a:solidFill>
                <a:effectLst>
                  <a:outerShdw blurRad="38100" dist="19050" dir="2700000" algn="tl" rotWithShape="0">
                    <a:schemeClr val="dk1">
                      <a:alpha val="40000"/>
                    </a:schemeClr>
                  </a:outerShdw>
                </a:effectLst>
              </a:rPr>
              <a:t>Problem statement</a:t>
            </a:r>
            <a:endParaRPr lang="en-IN" sz="60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buNone/>
            </a:pPr>
            <a:r>
              <a:rPr lang="en-US" dirty="0" smtClean="0"/>
              <a:t>Online hate, described as abusive language, aggression, cyberbullying, hatefulness and many others has been identified as a major threat on online social media platforms. Social media platforms are the most prominent grounds for such toxic behavior.   </a:t>
            </a:r>
          </a:p>
          <a:p>
            <a:pPr marL="0" indent="0">
              <a:buNone/>
            </a:pPr>
            <a:r>
              <a:rPr lang="en-US" dirty="0" smtClean="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indent="0">
              <a:buNone/>
            </a:pPr>
            <a:r>
              <a:rPr lang="en-US"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pPr marL="0" indent="0">
              <a:buNone/>
            </a:pPr>
            <a:r>
              <a:rPr lang="en-US" dirty="0" smtClean="0"/>
              <a:t>Our goal is to build a prototype of online hate and abuse comment classifier which can used to classify hate and offensive comments so that it can be controlled and restricted from spreading hatred and cyberbullying.</a:t>
            </a:r>
            <a:endParaRPr lang="en-IN" dirty="0" smtClean="0"/>
          </a:p>
          <a:p>
            <a:endParaRPr lang="en-IN" dirty="0"/>
          </a:p>
        </p:txBody>
      </p:sp>
    </p:spTree>
    <p:extLst>
      <p:ext uri="{BB962C8B-B14F-4D97-AF65-F5344CB8AC3E}">
        <p14:creationId xmlns:p14="http://schemas.microsoft.com/office/powerpoint/2010/main" val="714969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Dataset description</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data set contains the training set, which has approximately 38,831samples and the test set which contains nearly 1,53,100 samples. All the data samples contain 8 fields which includes ‘Id’, ‘Comments’, ‘Malignant’, ‘Highly malignant’, ‘Rude’, ‘Threat’, ‘Abuse’ and ‘Loathe’. </a:t>
            </a:r>
          </a:p>
          <a:p>
            <a:pPr marL="0" indent="0">
              <a:buNone/>
            </a:pPr>
            <a:r>
              <a:rPr lang="en-US" dirty="0" smtClean="0"/>
              <a:t>The label can be either 0 or 1, where 0 denotes a NO while 1 denotes a YES. There are various comments which have multiple labels. The first attribute is a unique ID associated with each comment.   </a:t>
            </a:r>
          </a:p>
          <a:p>
            <a:pPr marL="0" indent="0">
              <a:buNone/>
            </a:pPr>
            <a:r>
              <a:rPr lang="en-US" dirty="0" smtClean="0"/>
              <a:t>The data set includes:</a:t>
            </a:r>
          </a:p>
          <a:p>
            <a:pPr marL="0" indent="0">
              <a:buNone/>
            </a:pPr>
            <a:r>
              <a:rPr lang="en-US" dirty="0" smtClean="0"/>
              <a:t>-                 Malignant: It is the Label column, which includes values 0 and 1, denoting if the comment is malignant or not. </a:t>
            </a:r>
          </a:p>
          <a:p>
            <a:pPr marL="0" indent="0">
              <a:buNone/>
            </a:pPr>
            <a:r>
              <a:rPr lang="en-US" dirty="0" smtClean="0"/>
              <a:t>-	Highly Malignant: It denotes comments that are highly malignant and hurtful. </a:t>
            </a:r>
          </a:p>
          <a:p>
            <a:pPr marL="0" indent="0">
              <a:buNone/>
            </a:pPr>
            <a:r>
              <a:rPr lang="en-US" dirty="0" smtClean="0"/>
              <a:t>-	Rude: It denotes comments that are very rude and offensive.</a:t>
            </a:r>
          </a:p>
          <a:p>
            <a:pPr marL="0" indent="0">
              <a:buNone/>
            </a:pPr>
            <a:r>
              <a:rPr lang="en-US" dirty="0" smtClean="0"/>
              <a:t>-	Threat: It contains indication of the comments that are giving any threat to someone. 	</a:t>
            </a:r>
          </a:p>
          <a:p>
            <a:pPr marL="0" indent="0">
              <a:buNone/>
            </a:pPr>
            <a:r>
              <a:rPr lang="en-US" dirty="0" smtClean="0"/>
              <a:t>-	Abuse: It is for comments that are abusive in nature. </a:t>
            </a:r>
          </a:p>
          <a:p>
            <a:pPr marL="0" indent="0">
              <a:buNone/>
            </a:pPr>
            <a:r>
              <a:rPr lang="en-US" dirty="0" smtClean="0"/>
              <a:t>-	Loathe: It describes the comments which are hateful and loathing in nature.  </a:t>
            </a:r>
          </a:p>
          <a:p>
            <a:pPr marL="0" indent="0">
              <a:buNone/>
            </a:pPr>
            <a:r>
              <a:rPr lang="en-US" dirty="0" smtClean="0"/>
              <a:t>-	ID: It includes unique Ids associated with each comment text given.   </a:t>
            </a:r>
          </a:p>
          <a:p>
            <a:pPr marL="0" indent="0">
              <a:buNone/>
            </a:pPr>
            <a:r>
              <a:rPr lang="en-US" dirty="0" smtClean="0"/>
              <a:t>-	Comment text: This column contains the comments extracted from various social media platforms.</a:t>
            </a:r>
            <a:r>
              <a:rPr lang="en-US" dirty="0" smtClean="0"/>
              <a:t> </a:t>
            </a:r>
            <a:endParaRPr lang="en-IN" dirty="0"/>
          </a:p>
        </p:txBody>
      </p:sp>
    </p:spTree>
    <p:extLst>
      <p:ext uri="{BB962C8B-B14F-4D97-AF65-F5344CB8AC3E}">
        <p14:creationId xmlns:p14="http://schemas.microsoft.com/office/powerpoint/2010/main" val="4263388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Conceptual Background of the Domain Problem</a:t>
            </a:r>
            <a:endParaRPr lang="en-IN" dirty="0"/>
          </a:p>
        </p:txBody>
      </p:sp>
      <p:sp>
        <p:nvSpPr>
          <p:cNvPr id="3" name="Content Placeholder 2"/>
          <p:cNvSpPr>
            <a:spLocks noGrp="1"/>
          </p:cNvSpPr>
          <p:nvPr>
            <p:ph idx="1"/>
          </p:nvPr>
        </p:nvSpPr>
        <p:spPr/>
        <p:txBody>
          <a:bodyPr>
            <a:normAutofit fontScale="62500" lnSpcReduction="20000"/>
          </a:bodyPr>
          <a:lstStyle/>
          <a:p>
            <a:pPr marL="285750" indent="-285750">
              <a:buFont typeface="Courier New" panose="02070309020205020404" pitchFamily="49" charset="0"/>
              <a:buChar char="o"/>
            </a:pPr>
            <a:r>
              <a:rPr lang="en-US" dirty="0" smtClean="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smtClean="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smtClean="0"/>
              <a:t>While social media is ubiquitous in America and Europe, Asian countries like India lead the list of social media usage. More than 4 billion people use social media.</a:t>
            </a:r>
          </a:p>
          <a:p>
            <a:pPr marL="285750" indent="-285750">
              <a:buFont typeface="Courier New" panose="02070309020205020404" pitchFamily="49" charset="0"/>
              <a:buChar char="o"/>
            </a:pPr>
            <a:r>
              <a:rPr lang="en-US" dirty="0" smtClean="0"/>
              <a:t>In this huge online platform or an online community there are some people or some motivated mob wilfully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smtClean="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smtClean="0"/>
          </a:p>
          <a:p>
            <a:endParaRPr lang="en-IN" dirty="0"/>
          </a:p>
        </p:txBody>
      </p:sp>
    </p:spTree>
    <p:extLst>
      <p:ext uri="{BB962C8B-B14F-4D97-AF65-F5344CB8AC3E}">
        <p14:creationId xmlns:p14="http://schemas.microsoft.com/office/powerpoint/2010/main" val="347191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err="1" smtClean="0">
                <a:ln w="0"/>
                <a:solidFill>
                  <a:schemeClr val="tx1"/>
                </a:solidFill>
                <a:effectLst>
                  <a:outerShdw blurRad="38100" dist="19050" dir="2700000" algn="tl" rotWithShape="0">
                    <a:schemeClr val="dk1">
                      <a:alpha val="40000"/>
                    </a:schemeClr>
                  </a:outerShdw>
                </a:effectLst>
              </a:rPr>
              <a:t>Multilabel</a:t>
            </a:r>
            <a:r>
              <a:rPr lang="en-IN" cap="none" dirty="0" smtClean="0">
                <a:ln w="0"/>
                <a:solidFill>
                  <a:schemeClr val="tx1"/>
                </a:solidFill>
                <a:effectLst>
                  <a:outerShdw blurRad="38100" dist="19050" dir="2700000" algn="tl" rotWithShape="0">
                    <a:schemeClr val="dk1">
                      <a:alpha val="40000"/>
                    </a:schemeClr>
                  </a:outerShdw>
                </a:effectLst>
              </a:rPr>
              <a:t> </a:t>
            </a:r>
            <a:r>
              <a:rPr lang="en-IN" cap="none" dirty="0" err="1" smtClean="0">
                <a:ln w="0"/>
                <a:solidFill>
                  <a:schemeClr val="tx1"/>
                </a:solidFill>
                <a:effectLst>
                  <a:outerShdw blurRad="38100" dist="19050" dir="2700000" algn="tl" rotWithShape="0">
                    <a:schemeClr val="dk1">
                      <a:alpha val="40000"/>
                    </a:schemeClr>
                  </a:outerShdw>
                </a:effectLst>
              </a:rPr>
              <a:t>vs</a:t>
            </a:r>
            <a:r>
              <a:rPr lang="en-IN" cap="none" dirty="0" smtClean="0">
                <a:ln w="0"/>
                <a:solidFill>
                  <a:schemeClr val="tx1"/>
                </a:solidFill>
                <a:effectLst>
                  <a:outerShdw blurRad="38100" dist="19050" dir="2700000" algn="tl" rotWithShape="0">
                    <a:schemeClr val="dk1">
                      <a:alpha val="40000"/>
                    </a:schemeClr>
                  </a:outerShdw>
                </a:effectLst>
              </a:rPr>
              <a:t> Multiclass classification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smtClean="0"/>
              <a:t>In multi-class classification, we have one basic assumption that our data can belong to only one label out of all the labels we have.</a:t>
            </a:r>
          </a:p>
          <a:p>
            <a:r>
              <a:rPr lang="en-US" dirty="0" smtClean="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smtClean="0"/>
              <a:t>Hence, I had a multi-label classification problem to solve. The next step was to gain some useful insights from data which would aid further problem solving.</a:t>
            </a:r>
            <a:endParaRPr lang="en-IN" dirty="0" smtClean="0"/>
          </a:p>
          <a:p>
            <a:endParaRPr lang="en-IN" dirty="0"/>
          </a:p>
        </p:txBody>
      </p:sp>
    </p:spTree>
    <p:extLst>
      <p:ext uri="{BB962C8B-B14F-4D97-AF65-F5344CB8AC3E}">
        <p14:creationId xmlns:p14="http://schemas.microsoft.com/office/powerpoint/2010/main" val="68800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DATA SCIENCE LIFE CYCLE</a:t>
            </a:r>
            <a:endParaRPr lang="en-IN" dirty="0"/>
          </a:p>
        </p:txBody>
      </p:sp>
      <p:sp>
        <p:nvSpPr>
          <p:cNvPr id="3" name="Content Placeholder 2"/>
          <p:cNvSpPr>
            <a:spLocks noGrp="1"/>
          </p:cNvSpPr>
          <p:nvPr>
            <p:ph idx="1"/>
          </p:nvPr>
        </p:nvSpPr>
        <p:spPr>
          <a:xfrm>
            <a:off x="1057141" y="1864261"/>
            <a:ext cx="10515600" cy="4351338"/>
          </a:xfrm>
        </p:spPr>
        <p:txBody>
          <a:bodyPr/>
          <a:lstStyle/>
          <a:p>
            <a:pPr marL="0" indent="0">
              <a:buNone/>
            </a:pPr>
            <a:r>
              <a:rPr lang="en-US" dirty="0" smtClean="0"/>
              <a:t>Data cleaning               Exploratory data Analysis</a:t>
            </a:r>
          </a:p>
          <a:p>
            <a:pPr marL="0" indent="0">
              <a:buNone/>
            </a:pPr>
            <a:endParaRPr lang="en-US" dirty="0"/>
          </a:p>
          <a:p>
            <a:pPr marL="0" indent="0">
              <a:buNone/>
            </a:pPr>
            <a:endParaRPr lang="en-US" dirty="0" smtClean="0"/>
          </a:p>
          <a:p>
            <a:pPr marL="0" indent="0">
              <a:buNone/>
            </a:pPr>
            <a:r>
              <a:rPr lang="en-US" dirty="0" smtClean="0"/>
              <a:t>                                        Model Building               Visualization</a:t>
            </a:r>
          </a:p>
          <a:p>
            <a:pPr marL="0" indent="0">
              <a:buNone/>
            </a:pPr>
            <a:r>
              <a:rPr lang="en-US" dirty="0"/>
              <a:t> </a:t>
            </a:r>
            <a:r>
              <a:rPr lang="en-US" dirty="0" smtClean="0"/>
              <a:t>                                                                               And </a:t>
            </a:r>
            <a:r>
              <a:rPr lang="en-US" dirty="0"/>
              <a:t>D</a:t>
            </a:r>
            <a:r>
              <a:rPr lang="en-US" dirty="0" smtClean="0"/>
              <a:t>ata pre-processing</a:t>
            </a:r>
            <a:endParaRPr lang="en-US" dirty="0"/>
          </a:p>
        </p:txBody>
      </p:sp>
      <p:sp>
        <p:nvSpPr>
          <p:cNvPr id="4" name="Right Arrow 3"/>
          <p:cNvSpPr/>
          <p:nvPr/>
        </p:nvSpPr>
        <p:spPr>
          <a:xfrm>
            <a:off x="3154155" y="194570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8186392" y="187109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9337183" y="194570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6653010" y="3434623"/>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63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Data preprocessing</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dirty="0" smtClean="0"/>
              <a:t>Load dataset </a:t>
            </a:r>
          </a:p>
          <a:p>
            <a:pPr marL="514350" indent="-514350">
              <a:buFont typeface="+mj-lt"/>
              <a:buAutoNum type="arabicPeriod"/>
            </a:pPr>
            <a:r>
              <a:rPr lang="en-IN" dirty="0" smtClean="0"/>
              <a:t>Remove null values </a:t>
            </a:r>
          </a:p>
          <a:p>
            <a:pPr marL="514350" indent="-514350">
              <a:buFont typeface="+mj-lt"/>
              <a:buAutoNum type="arabicPeriod"/>
            </a:pPr>
            <a:r>
              <a:rPr lang="en-IN" dirty="0" smtClean="0"/>
              <a:t>Drop column id </a:t>
            </a:r>
          </a:p>
          <a:p>
            <a:pPr marL="514350" indent="-514350">
              <a:buFont typeface="+mj-lt"/>
              <a:buAutoNum type="arabicPeriod"/>
            </a:pPr>
            <a:r>
              <a:rPr lang="en-IN" dirty="0" smtClean="0"/>
              <a:t>Remove stop words and punctuations </a:t>
            </a:r>
          </a:p>
          <a:p>
            <a:pPr marL="514350" indent="-514350">
              <a:buFont typeface="+mj-lt"/>
              <a:buAutoNum type="arabicPeriod"/>
            </a:pPr>
            <a:r>
              <a:rPr lang="en-IN" dirty="0" smtClean="0"/>
              <a:t>Convert all text to lower case, e-mails</a:t>
            </a:r>
            <a:r>
              <a:rPr lang="en-IN" dirty="0" smtClean="0"/>
              <a:t>, Numbers etc.</a:t>
            </a:r>
            <a:endParaRPr lang="en-IN" dirty="0"/>
          </a:p>
          <a:p>
            <a:pPr marL="514350" indent="-514350">
              <a:buFont typeface="+mj-lt"/>
              <a:buAutoNum type="arabicPeriod"/>
            </a:pPr>
            <a:r>
              <a:rPr lang="en-US" dirty="0" smtClean="0"/>
              <a:t>Getting sense of loud words by using word cloud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341655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ln w="0"/>
                <a:solidFill>
                  <a:schemeClr val="tx1"/>
                </a:solidFill>
                <a:effectLst>
                  <a:outerShdw blurRad="38100" dist="19050" dir="2700000" algn="tl" rotWithShape="0">
                    <a:schemeClr val="dk1">
                      <a:alpha val="40000"/>
                    </a:schemeClr>
                  </a:outerShdw>
                </a:effectLst>
              </a:rPr>
              <a:t>EXPLORATORY DATA ANALYSIS (EDA) AND VISUALIZATION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7055264"/>
              </p:ext>
            </p:extLst>
          </p:nvPr>
        </p:nvGraphicFramePr>
        <p:xfrm>
          <a:off x="838200" y="1809169"/>
          <a:ext cx="10515600" cy="4607990"/>
        </p:xfrm>
        <a:graphic>
          <a:graphicData uri="http://schemas.openxmlformats.org/drawingml/2006/table">
            <a:tbl>
              <a:tblPr firstRow="1" bandRow="1">
                <a:tableStyleId>{5C22544A-7EE6-4342-B048-85BDC9FD1C3A}</a:tableStyleId>
              </a:tblPr>
              <a:tblGrid>
                <a:gridCol w="5257800"/>
                <a:gridCol w="5257800"/>
              </a:tblGrid>
              <a:tr h="650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01. Univariate Analysis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Univariate analysis is the simplest form of analyzing data. “Uni” means “one”, so in other words your data has only one variable.</a:t>
                      </a:r>
                    </a:p>
                  </a:txBody>
                  <a:tcPr/>
                </a:tc>
              </a:tr>
              <a:tr h="682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02. Multivariate Analysis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Multivariate analysis</a:t>
                      </a:r>
                      <a:r>
                        <a:rPr lang="en-US" sz="1800" kern="1200" dirty="0" smtClean="0">
                          <a:solidFill>
                            <a:schemeClr val="dk1"/>
                          </a:solidFill>
                          <a:latin typeface="+mn-lt"/>
                          <a:ea typeface="+mn-ea"/>
                          <a:cs typeface="+mn-cs"/>
                        </a:rPr>
                        <a:t> is a set of statistical techniques used for </a:t>
                      </a:r>
                      <a:r>
                        <a:rPr lang="en-US" sz="1800" b="1" kern="1200" dirty="0" smtClean="0">
                          <a:solidFill>
                            <a:schemeClr val="dk1"/>
                          </a:solidFill>
                          <a:latin typeface="+mn-lt"/>
                          <a:ea typeface="+mn-ea"/>
                          <a:cs typeface="+mn-cs"/>
                        </a:rPr>
                        <a:t>analysis</a:t>
                      </a:r>
                      <a:r>
                        <a:rPr lang="en-US" sz="1800" kern="1200" dirty="0" smtClean="0">
                          <a:solidFill>
                            <a:schemeClr val="dk1"/>
                          </a:solidFill>
                          <a:latin typeface="+mn-lt"/>
                          <a:ea typeface="+mn-ea"/>
                          <a:cs typeface="+mn-cs"/>
                        </a:rPr>
                        <a:t> of data that contain more than one variable. </a:t>
                      </a:r>
                    </a:p>
                  </a:txBody>
                  <a:tcPr/>
                </a:tc>
              </a:tr>
              <a:tr h="746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03. Correlation of Dataset</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Correlation</a:t>
                      </a:r>
                      <a:r>
                        <a:rPr lang="en-US" sz="1800" kern="1200" dirty="0" smtClean="0">
                          <a:solidFill>
                            <a:schemeClr val="dk1"/>
                          </a:solidFill>
                          <a:latin typeface="+mn-lt"/>
                          <a:ea typeface="+mn-ea"/>
                          <a:cs typeface="+mn-cs"/>
                        </a:rPr>
                        <a:t> is used to test relationships between quantitative variables or categorical variables.</a:t>
                      </a:r>
                    </a:p>
                  </a:txBody>
                  <a:tcPr/>
                </a:tc>
              </a:tr>
              <a:tr h="6697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04. Correlation with Target variable</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Correlation</a:t>
                      </a:r>
                      <a:r>
                        <a:rPr lang="en-US" sz="1800" kern="1200" dirty="0" smtClean="0">
                          <a:solidFill>
                            <a:schemeClr val="dk1"/>
                          </a:solidFill>
                          <a:latin typeface="+mn-lt"/>
                          <a:ea typeface="+mn-ea"/>
                          <a:cs typeface="+mn-cs"/>
                        </a:rPr>
                        <a:t> with the target variable to know how the data is related.</a:t>
                      </a:r>
                    </a:p>
                  </a:txBody>
                  <a:tcPr/>
                </a:tc>
              </a:tr>
              <a:tr h="9916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05. Conclusion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Summary</a:t>
                      </a:r>
                      <a:r>
                        <a:rPr lang="en-US" sz="1800" kern="1200" dirty="0" smtClean="0">
                          <a:solidFill>
                            <a:schemeClr val="dk1"/>
                          </a:solidFill>
                          <a:latin typeface="+mn-lt"/>
                          <a:ea typeface="+mn-ea"/>
                          <a:cs typeface="+mn-cs"/>
                        </a:rPr>
                        <a:t> with the conclusion of all the analysis</a:t>
                      </a:r>
                    </a:p>
                    <a:p>
                      <a:endParaRPr lang="en-IN" dirty="0"/>
                    </a:p>
                  </a:txBody>
                  <a:tcPr/>
                </a:tc>
              </a:tr>
              <a:tr h="370840">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2467966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1314</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Malignant comments classifier </vt:lpstr>
      <vt:lpstr>Introduction</vt:lpstr>
      <vt:lpstr>Problem statement</vt:lpstr>
      <vt:lpstr>Dataset description</vt:lpstr>
      <vt:lpstr>Conceptual Background of the Domain Problem</vt:lpstr>
      <vt:lpstr>Multilabel vs Multiclass classification</vt:lpstr>
      <vt:lpstr>DATA SCIENCE LIFE CYCLE</vt:lpstr>
      <vt:lpstr>Data preprocessing</vt:lpstr>
      <vt:lpstr>EXPLORATORY DATA ANALYSIS (EDA) AND VISUALIZATION</vt:lpstr>
      <vt:lpstr>PowerPoint Presentation</vt:lpstr>
      <vt:lpstr>PowerPoint Presentation</vt:lpstr>
      <vt:lpstr>PowerPoint Presentation</vt:lpstr>
      <vt:lpstr>As discussed before few motivated disrespectful crowds use these foul languages in the online forum to bully the people around and to stop them from doing these things that they are not supposed to do.</vt:lpstr>
      <vt:lpstr>Pie plot</vt:lpstr>
      <vt:lpstr>Classification machine learning models</vt:lpstr>
      <vt:lpstr>PowerPoint Presentation</vt:lpstr>
      <vt:lpstr>PowerPoint Presentation</vt:lpstr>
      <vt:lpstr>ROC  CURVE</vt:lpstr>
      <vt:lpstr>Key Findings and Conclusions of the Study</vt:lpstr>
      <vt:lpstr>Learning Outcomes of the Study in respect of Data Science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hp</dc:creator>
  <cp:lastModifiedBy>hp</cp:lastModifiedBy>
  <cp:revision>10</cp:revision>
  <dcterms:created xsi:type="dcterms:W3CDTF">2022-04-10T08:43:09Z</dcterms:created>
  <dcterms:modified xsi:type="dcterms:W3CDTF">2022-04-10T10:24:03Z</dcterms:modified>
</cp:coreProperties>
</file>