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1" d="100"/>
          <a:sy n="71" d="100"/>
        </p:scale>
        <p:origin x="8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r>
              <a:rPr lang="en-IN" b="1" i="1" u="sng"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rPr>
              <a:t/>
            </a:r>
            <a:br>
              <a:rPr lang="en-IN" b="1" i="1" u="sng"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rPr>
            </a:br>
            <a:endParaRPr lang="en-IN" dirty="0"/>
          </a:p>
        </p:txBody>
      </p:sp>
      <p:sp>
        <p:nvSpPr>
          <p:cNvPr id="3" name="Subtitle 2"/>
          <p:cNvSpPr>
            <a:spLocks noGrp="1"/>
          </p:cNvSpPr>
          <p:nvPr>
            <p:ph type="subTitle" idx="1"/>
          </p:nvPr>
        </p:nvSpPr>
        <p:spPr/>
        <p:txBody>
          <a:bodyPr/>
          <a:lstStyle/>
          <a:p>
            <a:r>
              <a:rPr lang="en-IN" b="1" i="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By: Ankit Soran</a:t>
            </a:r>
            <a:endPar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a:p>
            <a:endParaRPr lang="en-IN" dirty="0"/>
          </a:p>
        </p:txBody>
      </p:sp>
    </p:spTree>
    <p:extLst>
      <p:ext uri="{BB962C8B-B14F-4D97-AF65-F5344CB8AC3E}">
        <p14:creationId xmlns:p14="http://schemas.microsoft.com/office/powerpoint/2010/main" val="844400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90" y="272021"/>
            <a:ext cx="5047713" cy="38878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865" y="272021"/>
            <a:ext cx="4829577" cy="3887855"/>
          </a:xfrm>
          <a:prstGeom prst="rect">
            <a:avLst/>
          </a:prstGeom>
        </p:spPr>
      </p:pic>
      <p:sp>
        <p:nvSpPr>
          <p:cNvPr id="6" name="Title 1"/>
          <p:cNvSpPr>
            <a:spLocks noGrp="1"/>
          </p:cNvSpPr>
          <p:nvPr>
            <p:ph type="title"/>
          </p:nvPr>
        </p:nvSpPr>
        <p:spPr>
          <a:xfrm>
            <a:off x="1778090" y="4346105"/>
            <a:ext cx="10083352" cy="1280890"/>
          </a:xfrm>
        </p:spPr>
        <p:txBody>
          <a:bodyPr>
            <a:normAutofit/>
          </a:bodyPr>
          <a:lstStyle/>
          <a:p>
            <a:pPr lvl="0"/>
            <a:r>
              <a:rPr lang="en-IN" sz="2000" dirty="0">
                <a:solidFill>
                  <a:srgbClr val="000000"/>
                </a:solidFill>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latin typeface="Century" panose="02040604050505020304" pitchFamily="18" charset="0"/>
                <a:ea typeface="Calibri" panose="020F0502020204030204" pitchFamily="34" charset="0"/>
                <a:cs typeface="Times New Roman" panose="02020603050405020304" pitchFamily="18" charset="0"/>
              </a:rPr>
              <a:t> And the second plot shows rarely </a:t>
            </a:r>
            <a:r>
              <a:rPr lang="en-IN" sz="2000" dirty="0" err="1">
                <a:latin typeface="Century" panose="02040604050505020304" pitchFamily="18" charset="0"/>
                <a:ea typeface="Calibri" panose="020F0502020204030204" pitchFamily="34" charset="0"/>
                <a:cs typeface="Times New Roman" panose="02020603050405020304" pitchFamily="18" charset="0"/>
              </a:rPr>
              <a:t>occuring</a:t>
            </a:r>
            <a:r>
              <a:rPr lang="en-IN" sz="2000" dirty="0">
                <a:latin typeface="Century" panose="02040604050505020304" pitchFamily="18" charset="0"/>
                <a:ea typeface="Calibri" panose="020F0502020204030204" pitchFamily="34" charset="0"/>
                <a:cs typeface="Times New Roman" panose="02020603050405020304" pitchFamily="18" charset="0"/>
              </a:rPr>
              <a:t> words. </a:t>
            </a:r>
            <a:br>
              <a:rPr lang="en-IN" sz="2000" dirty="0">
                <a:latin typeface="Century" panose="02040604050505020304" pitchFamily="18" charset="0"/>
                <a:ea typeface="Calibri" panose="020F0502020204030204" pitchFamily="34" charset="0"/>
                <a:cs typeface="Times New Roman" panose="02020603050405020304" pitchFamily="18" charset="0"/>
              </a:rPr>
            </a:br>
            <a:endParaRPr lang="en-IN" sz="2000" b="1" dirty="0"/>
          </a:p>
        </p:txBody>
      </p:sp>
    </p:spTree>
    <p:extLst>
      <p:ext uri="{BB962C8B-B14F-4D97-AF65-F5344CB8AC3E}">
        <p14:creationId xmlns:p14="http://schemas.microsoft.com/office/powerpoint/2010/main" val="348426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8880" y="319444"/>
            <a:ext cx="4034479" cy="229496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360" y="319444"/>
            <a:ext cx="5096713" cy="229496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8881" y="2614411"/>
            <a:ext cx="3039485" cy="26037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8366" y="2614411"/>
            <a:ext cx="3284113" cy="26037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2479" y="2614411"/>
            <a:ext cx="2807594" cy="2603775"/>
          </a:xfrm>
          <a:prstGeom prst="rect">
            <a:avLst/>
          </a:prstGeom>
        </p:spPr>
      </p:pic>
      <p:sp>
        <p:nvSpPr>
          <p:cNvPr id="9" name="Rectangle 8"/>
          <p:cNvSpPr/>
          <p:nvPr/>
        </p:nvSpPr>
        <p:spPr>
          <a:xfrm>
            <a:off x="1918880" y="5181259"/>
            <a:ext cx="9131193" cy="1084015"/>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517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p:cNvSpPr>
            <a:spLocks noGrp="1"/>
          </p:cNvSpPr>
          <p:nvPr>
            <p:ph idx="1"/>
          </p:nvPr>
        </p:nvSpPr>
        <p:spPr/>
        <p:txBody>
          <a:bodyPr>
            <a:normAutofit fontScale="85000" lnSpcReduction="10000"/>
          </a:bodyPr>
          <a:lstStyle/>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a:t>
            </a:r>
            <a:r>
              <a:rPr lang="en-IN" dirty="0" smtClean="0">
                <a:latin typeface="Century" panose="02040604050505020304" pitchFamily="18" charset="0"/>
                <a:ea typeface="Calibri" panose="020F0502020204030204" pitchFamily="34" charset="0"/>
                <a:cs typeface="Times New Roman" panose="02020603050405020304" pitchFamily="18" charset="0"/>
              </a:rPr>
              <a:t>multi classification </a:t>
            </a:r>
            <a:r>
              <a:rPr lang="en-IN" dirty="0">
                <a:latin typeface="Century" panose="02040604050505020304" pitchFamily="18" charset="0"/>
                <a:ea typeface="Calibri" panose="020F0502020204030204" pitchFamily="34" charset="0"/>
                <a:cs typeface="Times New Roman" panose="02020603050405020304" pitchFamily="18" charset="0"/>
              </a:rPr>
              <a:t>of ratings, we can do good amount of data exploration and derive some interesting features using the review text column available. </a:t>
            </a:r>
          </a:p>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lvl="0">
              <a:lnSpc>
                <a:spcPct val="107000"/>
              </a:lnSpc>
              <a:buFont typeface="Wingdings" panose="05000000000000000000" pitchFamily="2" charset="2"/>
              <a:buChar char=""/>
            </a:pPr>
            <a:r>
              <a:rPr lang="en-US" dirty="0">
                <a:latin typeface="Century" panose="02040604050505020304" pitchFamily="18" charset="0"/>
              </a:rPr>
              <a:t>Balanced the data using SMOTE mechanism.</a:t>
            </a:r>
          </a:p>
          <a:p>
            <a:pPr lvl="0">
              <a:lnSpc>
                <a:spcPct val="107000"/>
              </a:lnSpc>
              <a:buFont typeface="Wingdings" panose="05000000000000000000" pitchFamily="2"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403915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p:cNvSpPr>
            <a:spLocks noGrp="1"/>
          </p:cNvSpPr>
          <p:nvPr>
            <p:ph idx="1"/>
          </p:nvPr>
        </p:nvSpPr>
        <p:spPr/>
        <p:txBody>
          <a:bodyPr>
            <a:normAutofit fontScale="85000" lnSpcReduction="10000"/>
          </a:bodyPr>
          <a:lstStyle/>
          <a:p>
            <a:pPr>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In this </a:t>
            </a:r>
            <a:r>
              <a:rPr lang="en-IN" dirty="0" smtClean="0">
                <a:latin typeface="Century" panose="02040604050505020304" pitchFamily="18" charset="0"/>
                <a:ea typeface="Calibri" panose="020F0502020204030204" pitchFamily="34" charset="0"/>
                <a:cs typeface="Times New Roman" panose="02020603050405020304" pitchFamily="18" charset="0"/>
              </a:rPr>
              <a:t>NLP based </a:t>
            </a:r>
            <a:r>
              <a:rPr lang="en-IN" dirty="0">
                <a:latin typeface="Century" panose="02040604050505020304" pitchFamily="18" charset="0"/>
                <a:ea typeface="Calibri" panose="020F0502020204030204" pitchFamily="34" charset="0"/>
                <a:cs typeface="Times New Roman" panose="02020603050405020304" pitchFamily="18" charset="0"/>
              </a:rPr>
              <a:t>project we need to predict ratings which are </a:t>
            </a:r>
            <a:r>
              <a:rPr lang="en-IN" dirty="0" smtClean="0">
                <a:latin typeface="Century" panose="02040604050505020304" pitchFamily="18" charset="0"/>
                <a:ea typeface="Calibri" panose="020F0502020204030204" pitchFamily="34" charset="0"/>
                <a:cs typeface="Times New Roman" panose="02020603050405020304" pitchFamily="18" charset="0"/>
              </a:rPr>
              <a:t>multi classifiers</a:t>
            </a:r>
            <a:r>
              <a:rPr lang="en-IN" dirty="0">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a:t>
            </a:r>
            <a:r>
              <a:rPr lang="en-IN" dirty="0" smtClean="0">
                <a:latin typeface="Century" panose="02040604050505020304" pitchFamily="18" charset="0"/>
                <a:ea typeface="Calibri" panose="020F0502020204030204" pitchFamily="34" charset="0"/>
                <a:cs typeface="Times New Roman" panose="02020603050405020304" pitchFamily="18" charset="0"/>
              </a:rPr>
              <a:t>VS </a:t>
            </a:r>
            <a:r>
              <a:rPr lang="en-IN" dirty="0">
                <a:latin typeface="Century" panose="02040604050505020304" pitchFamily="18" charset="0"/>
                <a:ea typeface="Calibri" panose="020F0502020204030204" pitchFamily="34" charset="0"/>
                <a:cs typeface="Times New Roman" panose="02020603050405020304" pitchFamily="18" charset="0"/>
              </a:rPr>
              <a:t>Rest Classifier.  Among all the algorithms which I have used for this purpose I have chosen </a:t>
            </a:r>
            <a:r>
              <a:rPr lang="en-IN" dirty="0" smtClean="0">
                <a:latin typeface="Century" panose="02040604050505020304" pitchFamily="18" charset="0"/>
                <a:ea typeface="Calibri" panose="020F0502020204030204" pitchFamily="34" charset="0"/>
                <a:cs typeface="Times New Roman" panose="02020603050405020304" pitchFamily="18" charset="0"/>
              </a:rPr>
              <a:t>SGD Classifier </a:t>
            </a:r>
            <a:r>
              <a:rPr lang="en-IN" dirty="0">
                <a:latin typeface="Century" panose="02040604050505020304" pitchFamily="18" charset="0"/>
                <a:ea typeface="Calibri" panose="020F0502020204030204" pitchFamily="34" charset="0"/>
                <a:cs typeface="Times New Roman" panose="02020603050405020304" pitchFamily="18" charset="0"/>
              </a:rPr>
              <a:t>as best suitable algorithm for our final model as it is performing well compared to other algorithms while evaluating with different metrics I have used following algorithms and evaluated them</a:t>
            </a:r>
          </a:p>
          <a:p>
            <a:pPr lvl="0">
              <a:lnSpc>
                <a:spcPct val="107000"/>
              </a:lnSpc>
              <a:spcBef>
                <a:spcPts val="300"/>
              </a:spcBef>
              <a:spcAft>
                <a:spcPts val="300"/>
              </a:spcAft>
              <a:buFont typeface="Wingdings" panose="05000000000000000000" pitchFamily="2" charset="2"/>
              <a:buChar char=""/>
            </a:pPr>
            <a:r>
              <a:rPr lang="en-IN" dirty="0" smtClean="0">
                <a:latin typeface="Century" panose="02040604050505020304" pitchFamily="18" charset="0"/>
                <a:ea typeface="Calibri" panose="020F0502020204030204" pitchFamily="34" charset="0"/>
                <a:cs typeface="Times New Roman" panose="02020603050405020304" pitchFamily="18" charset="0"/>
              </a:rPr>
              <a:t>Linear SVC </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
            </a:pPr>
            <a:r>
              <a:rPr lang="en-IN" dirty="0" smtClean="0">
                <a:latin typeface="Century" panose="02040604050505020304" pitchFamily="18" charset="0"/>
                <a:ea typeface="Calibri" panose="020F0502020204030204" pitchFamily="34" charset="0"/>
                <a:cs typeface="Times New Roman" panose="02020603050405020304" pitchFamily="18" charset="0"/>
              </a:rPr>
              <a:t>Logistic Regression </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
            </a:pPr>
            <a:r>
              <a:rPr lang="en-IN" dirty="0" smtClean="0">
                <a:latin typeface="Century" panose="02040604050505020304" pitchFamily="18" charset="0"/>
                <a:ea typeface="Calibri" panose="020F0502020204030204" pitchFamily="34" charset="0"/>
                <a:cs typeface="Times New Roman" panose="02020603050405020304" pitchFamily="18" charset="0"/>
              </a:rPr>
              <a:t>Decision Tree Classifier </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
            </a:pPr>
            <a:r>
              <a:rPr lang="en-IN" dirty="0" smtClean="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
            </a:pPr>
            <a:r>
              <a:rPr lang="en-IN" dirty="0" smtClean="0">
                <a:latin typeface="Century" panose="02040604050505020304" pitchFamily="18" charset="0"/>
                <a:ea typeface="Calibri" panose="020F0502020204030204" pitchFamily="34" charset="0"/>
                <a:cs typeface="Times New Roman" panose="02020603050405020304" pitchFamily="18" charset="0"/>
              </a:rPr>
              <a:t>XGB Classifier </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
            </a:pPr>
            <a:r>
              <a:rPr lang="en-IN" dirty="0" smtClean="0">
                <a:latin typeface="Century" panose="02040604050505020304" pitchFamily="18" charset="0"/>
                <a:ea typeface="Calibri" panose="020F0502020204030204" pitchFamily="34" charset="0"/>
                <a:cs typeface="Times New Roman" panose="02020603050405020304" pitchFamily="18" charset="0"/>
              </a:rPr>
              <a:t>SGD Classifier </a:t>
            </a:r>
            <a:endParaRPr lang="en-IN" dirty="0">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Bef>
                <a:spcPts val="300"/>
              </a:spcBef>
              <a:spcAft>
                <a:spcPts val="300"/>
              </a:spcAft>
            </a:pPr>
            <a:r>
              <a:rPr lang="en-IN" dirty="0">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dirty="0" smtClean="0">
                <a:latin typeface="Century" panose="02040604050505020304" pitchFamily="18" charset="0"/>
                <a:ea typeface="Calibri" panose="020F0502020204030204" pitchFamily="34" charset="0"/>
                <a:cs typeface="Times New Roman" panose="02020603050405020304" pitchFamily="18" charset="0"/>
              </a:rPr>
              <a:t>SGD Classifier </a:t>
            </a:r>
            <a:r>
              <a:rPr lang="en-IN" dirty="0">
                <a:latin typeface="Century" panose="02040604050505020304" pitchFamily="18" charset="0"/>
                <a:ea typeface="Calibri" panose="020F0502020204030204" pitchFamily="34" charset="0"/>
                <a:cs typeface="Times New Roman" panose="02020603050405020304" pitchFamily="18" charset="0"/>
              </a:rPr>
              <a:t>was giving me good performance.</a:t>
            </a:r>
          </a:p>
          <a:p>
            <a:endParaRPr lang="en-IN" dirty="0"/>
          </a:p>
          <a:p>
            <a:endParaRPr lang="en-IN" dirty="0"/>
          </a:p>
        </p:txBody>
      </p:sp>
    </p:spTree>
    <p:extLst>
      <p:ext uri="{BB962C8B-B14F-4D97-AF65-F5344CB8AC3E}">
        <p14:creationId xmlns:p14="http://schemas.microsoft.com/office/powerpoint/2010/main" val="383453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800" dirty="0">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a:t>
            </a:r>
            <a:r>
              <a:rPr lang="en-IN" sz="1800" dirty="0" smtClean="0">
                <a:latin typeface="Century" panose="02040604050505020304" pitchFamily="18" charset="0"/>
                <a:ea typeface="Calibri" panose="020F0502020204030204" pitchFamily="34" charset="0"/>
                <a:cs typeface="Times New Roman" panose="02020603050405020304" pitchFamily="18" charset="0"/>
              </a:rPr>
              <a:t>Vectorization </a:t>
            </a:r>
            <a:r>
              <a:rPr lang="en-IN" sz="1800" dirty="0">
                <a:latin typeface="Century" panose="02040604050505020304" pitchFamily="18" charset="0"/>
                <a:ea typeface="Calibri" panose="020F0502020204030204" pitchFamily="34" charset="0"/>
                <a:cs typeface="Times New Roman" panose="02020603050405020304" pitchFamily="18" charset="0"/>
              </a:rPr>
              <a:t>and data balancing. Then, ran a for loop which contained the accuracy of the models along with different evaluation metrics.</a:t>
            </a:r>
            <a:br>
              <a:rPr lang="en-IN" sz="1800" dirty="0">
                <a:latin typeface="Century" panose="02040604050505020304" pitchFamily="18" charset="0"/>
                <a:ea typeface="Calibri" panose="020F0502020204030204" pitchFamily="34" charset="0"/>
                <a:cs typeface="Times New Roman" panose="02020603050405020304" pitchFamily="18" charset="0"/>
              </a:rPr>
            </a:br>
            <a:endParaRPr lang="en-IN"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4748033" cy="37782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0959" y="1905000"/>
            <a:ext cx="4163654" cy="3778250"/>
          </a:xfrm>
          <a:prstGeom prst="rect">
            <a:avLst/>
          </a:prstGeom>
        </p:spPr>
      </p:pic>
    </p:spTree>
    <p:extLst>
      <p:ext uri="{BB962C8B-B14F-4D97-AF65-F5344CB8AC3E}">
        <p14:creationId xmlns:p14="http://schemas.microsoft.com/office/powerpoint/2010/main" val="395210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048" y="403559"/>
            <a:ext cx="5138756" cy="28860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804" y="403558"/>
            <a:ext cx="4790940" cy="28860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048" y="3289611"/>
            <a:ext cx="5138756" cy="318179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7744" y="3280085"/>
            <a:ext cx="4939000" cy="3191320"/>
          </a:xfrm>
          <a:prstGeom prst="rect">
            <a:avLst/>
          </a:prstGeom>
        </p:spPr>
      </p:pic>
    </p:spTree>
    <p:extLst>
      <p:ext uri="{BB962C8B-B14F-4D97-AF65-F5344CB8AC3E}">
        <p14:creationId xmlns:p14="http://schemas.microsoft.com/office/powerpoint/2010/main" val="27743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577" y="478052"/>
            <a:ext cx="4772244" cy="30579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821" y="478052"/>
            <a:ext cx="4759330" cy="3057952"/>
          </a:xfrm>
          <a:prstGeom prst="rect">
            <a:avLst/>
          </a:prstGeom>
        </p:spPr>
      </p:pic>
    </p:spTree>
    <p:extLst>
      <p:ext uri="{BB962C8B-B14F-4D97-AF65-F5344CB8AC3E}">
        <p14:creationId xmlns:p14="http://schemas.microsoft.com/office/powerpoint/2010/main" val="42688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765" y="2133600"/>
            <a:ext cx="8181001" cy="3778250"/>
          </a:xfrm>
        </p:spPr>
      </p:pic>
    </p:spTree>
    <p:extLst>
      <p:ext uri="{BB962C8B-B14F-4D97-AF65-F5344CB8AC3E}">
        <p14:creationId xmlns:p14="http://schemas.microsoft.com/office/powerpoint/2010/main" val="364964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IN" dirty="0"/>
          </a:p>
        </p:txBody>
      </p:sp>
      <p:sp>
        <p:nvSpPr>
          <p:cNvPr id="3" name="Content Placeholder 2"/>
          <p:cNvSpPr>
            <a:spLocks noGrp="1"/>
          </p:cNvSpPr>
          <p:nvPr>
            <p:ph idx="1"/>
          </p:nvPr>
        </p:nvSpPr>
        <p:spPr/>
        <p:txBody>
          <a:bodyPr>
            <a:normAutofit lnSpcReduction="10000"/>
          </a:bodyPr>
          <a:lstStyle/>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dirty="0" smtClean="0">
                <a:latin typeface="Century" panose="02040604050505020304" pitchFamily="18" charset="0"/>
                <a:ea typeface="Calibri" panose="020F0502020204030204" pitchFamily="34" charset="0"/>
                <a:cs typeface="Times New Roman" panose="02020603050405020304" pitchFamily="18" charset="0"/>
              </a:rPr>
              <a:t>analyse </a:t>
            </a:r>
            <a:r>
              <a:rPr lang="en-IN" dirty="0">
                <a:latin typeface="Century" panose="02040604050505020304" pitchFamily="18" charset="0"/>
                <a:ea typeface="Calibri" panose="020F0502020204030204" pitchFamily="34" charset="0"/>
                <a:cs typeface="Times New Roman" panose="02020603050405020304" pitchFamily="18" charset="0"/>
              </a:rPr>
              <a:t>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dirty="0" smtClean="0">
                <a:latin typeface="Century" panose="02040604050505020304" pitchFamily="18" charset="0"/>
                <a:ea typeface="Calibri" panose="020F0502020204030204" pitchFamily="34" charset="0"/>
                <a:cs typeface="Times New Roman" panose="02020603050405020304" pitchFamily="18" charset="0"/>
              </a:rPr>
              <a:t>punctuations, </a:t>
            </a:r>
            <a:r>
              <a:rPr lang="en-IN" dirty="0">
                <a:latin typeface="Century" panose="02040604050505020304" pitchFamily="18" charset="0"/>
                <a:ea typeface="Calibri" panose="020F0502020204030204" pitchFamily="34" charset="0"/>
                <a:cs typeface="Times New Roman" panose="02020603050405020304" pitchFamily="18" charset="0"/>
              </a:rPr>
              <a:t>urls, email address, stop words. </a:t>
            </a:r>
          </a:p>
          <a:p>
            <a:pPr>
              <a:lnSpc>
                <a:spcPct val="107000"/>
              </a:lnSpc>
              <a:spcBef>
                <a:spcPts val="300"/>
              </a:spcBef>
              <a:spcAft>
                <a:spcPts val="3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a:latin typeface="Century" panose="02040604050505020304" pitchFamily="18" charset="0"/>
                <a:ea typeface="Calibri" panose="020F0502020204030204" pitchFamily="34" charset="0"/>
                <a:cs typeface="Times New Roman" panose="02020603050405020304" pitchFamily="18" charset="0"/>
              </a:rPr>
              <a:t>Hence we calculated the performance of each model using different performance metrics and compared them based on these metrics</a:t>
            </a:r>
            <a:r>
              <a:rPr lang="en-IN" dirty="0" smtClean="0">
                <a:latin typeface="Century" panose="02040604050505020304" pitchFamily="18" charset="0"/>
                <a:ea typeface="Calibri" panose="020F0502020204030204" pitchFamily="34" charset="0"/>
                <a:cs typeface="Times New Roman" panose="02020603050405020304" pitchFamily="18"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223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p:cNvSpPr>
            <a:spLocks noGrp="1"/>
          </p:cNvSpPr>
          <p:nvPr>
            <p:ph idx="1"/>
          </p:nvPr>
        </p:nvSpPr>
        <p:spPr/>
        <p:txBody>
          <a:bodyPr>
            <a:normAutofit fontScale="92500" lnSpcReduction="10000"/>
          </a:bodyPr>
          <a:lstStyle/>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dirty="0">
                <a:solidFill>
                  <a:schemeClr val="tx1"/>
                </a:solidFill>
                <a:latin typeface="Century" panose="02040604050505020304" pitchFamily="18" charset="0"/>
              </a:rPr>
              <a:t>Model Building</a:t>
            </a:r>
            <a:r>
              <a:rPr lang="en-US" dirty="0" smtClean="0">
                <a:solidFill>
                  <a:schemeClr val="tx1"/>
                </a:solidFill>
                <a:latin typeface="Century" panose="02040604050505020304" pitchFamily="18" charset="0"/>
              </a:rPr>
              <a:t>.</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Cross validation</a:t>
            </a:r>
            <a:endParaRPr lang="en-US" dirty="0">
              <a:solidFill>
                <a:schemeClr val="tx1"/>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Conclusion</a:t>
            </a:r>
            <a:r>
              <a:rPr lang="en-US" dirty="0">
                <a:solidFill>
                  <a:schemeClr val="tx1"/>
                </a:solidFill>
                <a:latin typeface="Century" panose="02040604050505020304" pitchFamily="18" charset="0"/>
              </a:rPr>
              <a:t>.</a:t>
            </a:r>
          </a:p>
          <a:p>
            <a:endParaRPr lang="en-IN" dirty="0"/>
          </a:p>
        </p:txBody>
      </p:sp>
    </p:spTree>
    <p:extLst>
      <p:ext uri="{BB962C8B-B14F-4D97-AF65-F5344CB8AC3E}">
        <p14:creationId xmlns:p14="http://schemas.microsoft.com/office/powerpoint/2010/main" val="79028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sz="2400" dirty="0">
                <a:solidFill>
                  <a:schemeClr val="tx1"/>
                </a:solidFill>
                <a:latin typeface="Century" panose="02040604050505020304" pitchFamily="18" charset="0"/>
              </a:rPr>
              <a:t>How to analyze the dataset of </a:t>
            </a:r>
            <a:r>
              <a:rPr lang="en-US" sz="2400" u="sng" dirty="0">
                <a:solidFill>
                  <a:schemeClr val="tx1"/>
                </a:solidFill>
                <a:latin typeface="Century" panose="02040604050505020304" pitchFamily="18" charset="0"/>
              </a:rPr>
              <a:t>Rating Prediction Project</a:t>
            </a:r>
            <a:r>
              <a:rPr lang="en-US" sz="2400" dirty="0">
                <a:solidFill>
                  <a:schemeClr val="tx1"/>
                </a:solidFill>
                <a:latin typeface="Century" panose="02040604050505020304" pitchFamily="18" charset="0"/>
              </a:rPr>
              <a:t>.</a:t>
            </a:r>
          </a:p>
          <a:p>
            <a:pPr lvl="1"/>
            <a:r>
              <a:rPr lang="en-US" sz="2400" dirty="0">
                <a:solidFill>
                  <a:schemeClr val="tx1"/>
                </a:solidFill>
                <a:latin typeface="Century" panose="02040604050505020304" pitchFamily="18" charset="0"/>
              </a:rPr>
              <a:t>What are the EDA steps in cleaning the dataset.</a:t>
            </a:r>
          </a:p>
          <a:p>
            <a:pPr lvl="1"/>
            <a:r>
              <a:rPr lang="en-US" sz="2400" dirty="0">
                <a:solidFill>
                  <a:schemeClr val="tx1"/>
                </a:solidFill>
                <a:latin typeface="Century" panose="02040604050505020304" pitchFamily="18" charset="0"/>
              </a:rPr>
              <a:t>Overall analysis on the problem.</a:t>
            </a:r>
          </a:p>
          <a:p>
            <a:pPr lvl="1"/>
            <a:r>
              <a:rPr lang="en-US" sz="2400" dirty="0">
                <a:solidFill>
                  <a:schemeClr val="tx1"/>
                </a:solidFill>
                <a:latin typeface="Century" panose="02040604050505020304" pitchFamily="18" charset="0"/>
              </a:rPr>
              <a:t>Model building from the cleaned dataset.</a:t>
            </a:r>
          </a:p>
          <a:p>
            <a:pPr lvl="1"/>
            <a:r>
              <a:rPr lang="en-US" sz="2400" dirty="0">
                <a:solidFill>
                  <a:schemeClr val="tx1"/>
                </a:solidFill>
                <a:latin typeface="Century" panose="02040604050505020304" pitchFamily="18" charset="0"/>
              </a:rPr>
              <a:t>Saving the best model.</a:t>
            </a:r>
          </a:p>
          <a:p>
            <a:endParaRPr lang="en-IN" dirty="0"/>
          </a:p>
        </p:txBody>
      </p:sp>
    </p:spTree>
    <p:extLst>
      <p:ext uri="{BB962C8B-B14F-4D97-AF65-F5344CB8AC3E}">
        <p14:creationId xmlns:p14="http://schemas.microsoft.com/office/powerpoint/2010/main" val="197233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p:cNvSpPr>
            <a:spLocks noGrp="1"/>
          </p:cNvSpPr>
          <p:nvPr>
            <p:ph idx="1"/>
          </p:nvPr>
        </p:nvSpPr>
        <p:spPr/>
        <p:txBody>
          <a:bodyPr/>
          <a:lstStyle/>
          <a:p>
            <a:r>
              <a:rPr lang="en-US" sz="2400" dirty="0">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400" dirty="0">
              <a:latin typeface="Century" panose="02040604050505020304" pitchFamily="18" charset="0"/>
            </a:endParaRPr>
          </a:p>
          <a:p>
            <a:endParaRPr lang="en-IN" dirty="0"/>
          </a:p>
        </p:txBody>
      </p:sp>
    </p:spTree>
    <p:extLst>
      <p:ext uri="{BB962C8B-B14F-4D97-AF65-F5344CB8AC3E}">
        <p14:creationId xmlns:p14="http://schemas.microsoft.com/office/powerpoint/2010/main" val="283845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p:cNvSpPr>
            <a:spLocks noGrp="1"/>
          </p:cNvSpPr>
          <p:nvPr>
            <p:ph idx="1"/>
          </p:nvPr>
        </p:nvSpPr>
        <p:spPr/>
        <p:txBody>
          <a:bodyPr>
            <a:normAutofit/>
          </a:bodyPr>
          <a:lstStyle/>
          <a:p>
            <a:r>
              <a:rPr lang="en-IN" sz="2400" dirty="0">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sz="2400" dirty="0"/>
          </a:p>
          <a:p>
            <a:endParaRPr lang="en-IN" sz="2400" dirty="0"/>
          </a:p>
        </p:txBody>
      </p:sp>
    </p:spTree>
    <p:extLst>
      <p:ext uri="{BB962C8B-B14F-4D97-AF65-F5344CB8AC3E}">
        <p14:creationId xmlns:p14="http://schemas.microsoft.com/office/powerpoint/2010/main" val="85243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a:t>
            </a:r>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Rating Prediction?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a:solidFill>
                  <a:srgbClr val="202124"/>
                </a:solidFill>
                <a:latin typeface="Century" panose="02040604050505020304" pitchFamily="18" charset="0"/>
              </a:rPr>
              <a:t>Rating prediction is a well-known recommendation task aiming to predict a user's rating for those items which were not rated yet by her. Predictions are computed from users' explicit feedback, i.e. their ratings provided on some items in the past</a:t>
            </a:r>
            <a:r>
              <a:rPr lang="en-US" dirty="0" smtClean="0">
                <a:solidFill>
                  <a:srgbClr val="202124"/>
                </a:solidFill>
                <a:latin typeface="Century" panose="02040604050505020304" pitchFamily="18" charset="0"/>
              </a:rPr>
              <a:t>.</a:t>
            </a:r>
          </a:p>
          <a:p>
            <a:r>
              <a:rPr lang="en-IN" dirty="0">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latin typeface="Century" panose="02040604050505020304" pitchFamily="18" charset="0"/>
            </a:endParaRPr>
          </a:p>
          <a:p>
            <a:endParaRPr lang="en-US" dirty="0">
              <a:solidFill>
                <a:srgbClr val="202124"/>
              </a:solidFill>
              <a:latin typeface="Century" panose="02040604050505020304" pitchFamily="18" charset="0"/>
            </a:endParaRPr>
          </a:p>
          <a:p>
            <a:pPr marL="0" indent="0">
              <a:buNone/>
            </a:pPr>
            <a:r>
              <a:rPr lang="en-US" dirty="0" smtClean="0">
                <a:latin typeface="Century" panose="02040604050505020304" pitchFamily="18" charset="0"/>
              </a:rPr>
              <a:t> </a:t>
            </a:r>
            <a:endParaRPr lang="en-IN" dirty="0">
              <a:latin typeface="Century" panose="02040604050505020304" pitchFamily="18" charset="0"/>
            </a:endParaRPr>
          </a:p>
          <a:p>
            <a:endParaRPr lang="en-IN" dirty="0"/>
          </a:p>
        </p:txBody>
      </p:sp>
    </p:spTree>
    <p:extLst>
      <p:ext uri="{BB962C8B-B14F-4D97-AF65-F5344CB8AC3E}">
        <p14:creationId xmlns:p14="http://schemas.microsoft.com/office/powerpoint/2010/main" val="229243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9742" y="315017"/>
            <a:ext cx="8911687" cy="650898"/>
          </a:xfrm>
        </p:spPr>
        <p:txBody>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p:cNvSpPr>
            <a:spLocks noGrp="1"/>
          </p:cNvSpPr>
          <p:nvPr>
            <p:ph idx="1"/>
          </p:nvPr>
        </p:nvSpPr>
        <p:spPr>
          <a:xfrm>
            <a:off x="2396029" y="1399503"/>
            <a:ext cx="8915400" cy="4743719"/>
          </a:xfrm>
        </p:spPr>
        <p:txBody>
          <a:bodyPr>
            <a:normAutofit fontScale="92500" lnSpcReduction="10000"/>
          </a:bodyPr>
          <a:lstStyle/>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dirty="0" smtClean="0">
                <a:latin typeface="Century" panose="02040604050505020304" pitchFamily="18" charset="0"/>
                <a:ea typeface="Calibri" panose="020F0502020204030204" pitchFamily="34" charset="0"/>
                <a:cs typeface="Calibri" panose="020F0502020204030204" pitchFamily="34" charset="0"/>
              </a:rPr>
              <a:t>word cloud </a:t>
            </a:r>
            <a:r>
              <a:rPr lang="en-IN" dirty="0">
                <a:latin typeface="Century" panose="02040604050505020304" pitchFamily="18" charset="0"/>
                <a:ea typeface="Calibri" panose="020F0502020204030204" pitchFamily="34" charset="0"/>
                <a:cs typeface="Calibri" panose="020F0502020204030204" pitchFamily="34" charset="0"/>
              </a:rPr>
              <a:t>for each ratings.</a:t>
            </a:r>
          </a:p>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lvl="0">
              <a:lnSpc>
                <a:spcPct val="107000"/>
              </a:lnSpc>
              <a:spcAft>
                <a:spcPts val="800"/>
              </a:spcAft>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dirty="0" err="1">
                <a:latin typeface="Century" panose="02040604050505020304" pitchFamily="18" charset="0"/>
                <a:ea typeface="Calibri" panose="020F0502020204030204" pitchFamily="34" charset="0"/>
                <a:cs typeface="Calibri" panose="020F0502020204030204" pitchFamily="34" charset="0"/>
              </a:rPr>
              <a:t>t,d</a:t>
            </a:r>
            <a:r>
              <a:rPr lang="en-IN" dirty="0">
                <a:latin typeface="Century" panose="02040604050505020304" pitchFamily="18" charset="0"/>
                <a:ea typeface="Calibri" panose="020F0502020204030204" pitchFamily="34" charset="0"/>
                <a:cs typeface="Calibri" panose="020F0502020204030204" pitchFamily="34" charset="0"/>
              </a:rPr>
              <a:t>) </a:t>
            </a:r>
          </a:p>
          <a:p>
            <a:endParaRPr lang="en-IN" dirty="0"/>
          </a:p>
          <a:p>
            <a:endParaRPr lang="en-IN" dirty="0"/>
          </a:p>
        </p:txBody>
      </p:sp>
    </p:spTree>
    <p:extLst>
      <p:ext uri="{BB962C8B-B14F-4D97-AF65-F5344CB8AC3E}">
        <p14:creationId xmlns:p14="http://schemas.microsoft.com/office/powerpoint/2010/main" val="276012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558" y="134713"/>
            <a:ext cx="8911687" cy="844081"/>
          </a:xfrm>
        </p:spPr>
        <p:txBody>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924" y="1168177"/>
            <a:ext cx="4472362" cy="268260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803" y="1168177"/>
            <a:ext cx="4636393" cy="2682607"/>
          </a:xfrm>
          <a:prstGeom prst="rect">
            <a:avLst/>
          </a:prstGeom>
        </p:spPr>
      </p:pic>
      <p:sp>
        <p:nvSpPr>
          <p:cNvPr id="6" name="Rectangle 5"/>
          <p:cNvSpPr/>
          <p:nvPr/>
        </p:nvSpPr>
        <p:spPr>
          <a:xfrm>
            <a:off x="1876924" y="4040167"/>
            <a:ext cx="9585272" cy="1574149"/>
          </a:xfrm>
          <a:prstGeom prst="rect">
            <a:avLst/>
          </a:prstGeom>
        </p:spPr>
        <p:txBody>
          <a:bodyPr wrap="square">
            <a:spAutoFit/>
          </a:bodyPr>
          <a:lstStyle/>
          <a:p>
            <a:pPr marL="342900" lvl="0" indent="-342900">
              <a:lnSpc>
                <a:spcPct val="107000"/>
              </a:lnSpc>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1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3955" y="656823"/>
            <a:ext cx="9160657" cy="5254399"/>
          </a:xfrm>
        </p:spPr>
        <p:txBody>
          <a:bodyPr/>
          <a:lstStyle/>
          <a:p>
            <a:r>
              <a:rPr lang="en-IN" dirty="0">
                <a:solidFill>
                  <a:srgbClr val="000000"/>
                </a:solidFill>
                <a:latin typeface="Century" panose="02040604050505020304" pitchFamily="18" charset="0"/>
                <a:ea typeface="Calibri" panose="020F0502020204030204" pitchFamily="34" charset="0"/>
              </a:rPr>
              <a:t>As we know that some of the review are too lengthy, </a:t>
            </a:r>
            <a:r>
              <a:rPr lang="en-IN" dirty="0" smtClean="0">
                <a:solidFill>
                  <a:srgbClr val="000000"/>
                </a:solidFill>
                <a:latin typeface="Century" panose="02040604050505020304" pitchFamily="18" charset="0"/>
                <a:ea typeface="Calibri" panose="020F0502020204030204" pitchFamily="34" charset="0"/>
              </a:rPr>
              <a:t>So </a:t>
            </a:r>
            <a:r>
              <a:rPr lang="en-IN" dirty="0" err="1" smtClean="0">
                <a:solidFill>
                  <a:srgbClr val="000000"/>
                </a:solidFill>
                <a:latin typeface="Century" panose="02040604050505020304" pitchFamily="18" charset="0"/>
                <a:ea typeface="Calibri" panose="020F0502020204030204" pitchFamily="34" charset="0"/>
              </a:rPr>
              <a:t>i</a:t>
            </a:r>
            <a:r>
              <a:rPr lang="en-IN" dirty="0" smtClean="0">
                <a:solidFill>
                  <a:srgbClr val="000000"/>
                </a:solidFill>
                <a:latin typeface="Century" panose="02040604050505020304" pitchFamily="18" charset="0"/>
                <a:ea typeface="Calibri" panose="020F0502020204030204" pitchFamily="34" charset="0"/>
              </a:rPr>
              <a:t> </a:t>
            </a:r>
            <a:r>
              <a:rPr lang="en-IN" dirty="0">
                <a:solidFill>
                  <a:srgbClr val="000000"/>
                </a:solidFill>
                <a:latin typeface="Century" panose="02040604050505020304" pitchFamily="18" charset="0"/>
                <a:ea typeface="Calibri" panose="020F0502020204030204" pitchFamily="34" charset="0"/>
              </a:rPr>
              <a:t>have to treat them as outliers and remove them using </a:t>
            </a:r>
            <a:r>
              <a:rPr lang="en-IN" dirty="0" smtClean="0">
                <a:solidFill>
                  <a:srgbClr val="000000"/>
                </a:solidFill>
                <a:latin typeface="Century" panose="02040604050505020304" pitchFamily="18" charset="0"/>
                <a:ea typeface="Calibri" panose="020F0502020204030204" pitchFamily="34" charset="0"/>
              </a:rPr>
              <a:t>z-score </a:t>
            </a:r>
            <a:r>
              <a:rPr lang="en-IN" dirty="0">
                <a:solidFill>
                  <a:srgbClr val="000000"/>
                </a:solidFill>
                <a:latin typeface="Century" panose="02040604050505020304" pitchFamily="18" charset="0"/>
                <a:ea typeface="Calibri" panose="020F0502020204030204" pitchFamily="34" charset="0"/>
              </a:rPr>
              <a:t>method.</a:t>
            </a:r>
            <a:r>
              <a:rPr lang="en-IN" dirty="0">
                <a:latin typeface="Century" panose="02040604050505020304" pitchFamily="18" charset="0"/>
              </a:rPr>
              <a:t> After removing the outliers the word count and character count looks as below. </a:t>
            </a:r>
            <a:endParaRPr lang="en-IN" dirty="0" smtClean="0">
              <a:latin typeface="Century" panose="02040604050505020304" pitchFamily="18" charset="0"/>
            </a:endParaRPr>
          </a:p>
          <a:p>
            <a:endParaRPr lang="en-US" dirty="0">
              <a:latin typeface="Century" panose="02040604050505020304" pitchFamily="18" charset="0"/>
            </a:endParaRPr>
          </a:p>
          <a:p>
            <a:endParaRPr lang="en-US" dirty="0" smtClean="0">
              <a:latin typeface="Century" panose="02040604050505020304" pitchFamily="18" charset="0"/>
            </a:endParaRPr>
          </a:p>
          <a:p>
            <a:endParaRPr lang="en-US" dirty="0">
              <a:latin typeface="Century" panose="02040604050505020304" pitchFamily="18" charset="0"/>
            </a:endParaRPr>
          </a:p>
          <a:p>
            <a:endParaRPr lang="en-US" dirty="0" smtClean="0">
              <a:latin typeface="Century" panose="02040604050505020304" pitchFamily="18" charset="0"/>
            </a:endParaRPr>
          </a:p>
          <a:p>
            <a:endParaRPr lang="en-US" dirty="0">
              <a:latin typeface="Century" panose="02040604050505020304" pitchFamily="18" charset="0"/>
            </a:endParaRPr>
          </a:p>
          <a:p>
            <a:endParaRPr lang="en-US" dirty="0" smtClean="0">
              <a:latin typeface="Century" panose="02040604050505020304" pitchFamily="18" charset="0"/>
            </a:endParaRPr>
          </a:p>
          <a:p>
            <a:endParaRPr lang="en-US" dirty="0">
              <a:latin typeface="Century" panose="02040604050505020304" pitchFamily="18" charset="0"/>
            </a:endParaRPr>
          </a:p>
          <a:p>
            <a:pPr lvl="0"/>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latin typeface="Century" panose="02040604050505020304" pitchFamily="18" charset="0"/>
              <a:ea typeface="Calibri" panose="020F0502020204030204" pitchFamily="34" charset="0"/>
              <a:cs typeface="Times New Roman" panose="02020603050405020304" pitchFamily="18" charset="0"/>
            </a:endParaRPr>
          </a:p>
          <a:p>
            <a:endParaRPr lang="en-IN" dirty="0" smtClean="0">
              <a:latin typeface="Century" panose="02040604050505020304" pitchFamily="18" charset="0"/>
            </a:endParaRPr>
          </a:p>
          <a:p>
            <a:endParaRPr lang="en-IN" dirty="0">
              <a:latin typeface="Century" panose="020406040505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955" y="1865908"/>
            <a:ext cx="4560967" cy="25257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833" y="1865908"/>
            <a:ext cx="4599690" cy="2472743"/>
          </a:xfrm>
          <a:prstGeom prst="rect">
            <a:avLst/>
          </a:prstGeom>
        </p:spPr>
      </p:pic>
    </p:spTree>
    <p:extLst>
      <p:ext uri="{BB962C8B-B14F-4D97-AF65-F5344CB8AC3E}">
        <p14:creationId xmlns:p14="http://schemas.microsoft.com/office/powerpoint/2010/main" val="15292290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TotalTime>
  <Words>1198</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vt:lpstr>
      <vt:lpstr>Century Gothic</vt:lpstr>
      <vt:lpstr>Times New Roman</vt:lpstr>
      <vt:lpstr>Wingdings</vt:lpstr>
      <vt:lpstr>Wingdings 3</vt:lpstr>
      <vt:lpstr>Wisp</vt:lpstr>
      <vt:lpstr>Rating Prediction Project </vt:lpstr>
      <vt:lpstr>Agenda: </vt:lpstr>
      <vt:lpstr>OVERVIEW:</vt:lpstr>
      <vt:lpstr>Problem Statement:</vt:lpstr>
      <vt:lpstr>Problem Understanding:</vt:lpstr>
      <vt:lpstr>What is Rating Prediction?</vt:lpstr>
      <vt:lpstr>Exploratory Data Analysis:</vt:lpstr>
      <vt:lpstr>Visualization:</vt:lpstr>
      <vt:lpstr>PowerPoint Presentation</vt:lpstr>
      <vt:lpstr>By seeing the above plot we can see that Good, product, quality......are occurring frequently. And the second plot shows rarely occuring words.  </vt:lpstr>
      <vt:lpstr>PowerPoint Presentation</vt:lpstr>
      <vt:lpstr>Analysis:</vt:lpstr>
      <vt:lpstr>Model Building:</vt:lpstr>
      <vt:lpstr>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 </vt:lpstr>
      <vt:lpstr>PowerPoint Presentation</vt:lpstr>
      <vt:lpstr>PowerPoint Presentation</vt:lpstr>
      <vt:lpstr>Cross validation</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hp</dc:creator>
  <cp:lastModifiedBy>hp</cp:lastModifiedBy>
  <cp:revision>8</cp:revision>
  <dcterms:created xsi:type="dcterms:W3CDTF">2022-04-25T08:25:50Z</dcterms:created>
  <dcterms:modified xsi:type="dcterms:W3CDTF">2022-04-28T16:51:56Z</dcterms:modified>
</cp:coreProperties>
</file>