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56" r:id="rId5"/>
    <p:sldId id="262" r:id="rId6"/>
    <p:sldId id="257"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mpress, Work Together" id="{B9B51309-D148-4332-87C2-07BE32FBCA3B}">
          <p14:sldIdLst>
            <p14:sldId id="262"/>
            <p14:sldId id="257"/>
            <p14:sldId id="264"/>
            <p14:sldId id="265"/>
            <p14:sldId id="266"/>
            <p14:sldId id="267"/>
            <p14:sldId id="268"/>
            <p14:sldId id="269"/>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3/12/2022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3/12/2022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3/12/2022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3/12/2022</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 </a:t>
            </a:r>
            <a:r>
              <a:rPr lang="en-IN" b="1" u="sng" dirty="0"/>
              <a:t>HOUSING: PRICE PREDICTION</a:t>
            </a:r>
            <a:endParaRPr lang="en-US" dirty="0"/>
          </a:p>
        </p:txBody>
      </p:sp>
      <p:sp>
        <p:nvSpPr>
          <p:cNvPr id="3" name="Subtitle 2"/>
          <p:cNvSpPr>
            <a:spLocks noGrp="1"/>
          </p:cNvSpPr>
          <p:nvPr>
            <p:ph type="subTitle" idx="1"/>
          </p:nvPr>
        </p:nvSpPr>
        <p:spPr/>
        <p:txBody>
          <a:bodyPr>
            <a:normAutofit/>
          </a:bodyPr>
          <a:lstStyle/>
          <a:p>
            <a:r>
              <a:rPr lang="en-IN" b="1" u="sng" dirty="0"/>
              <a:t>Submitted </a:t>
            </a:r>
            <a:r>
              <a:rPr lang="en-IN" b="1" u="sng" dirty="0" smtClean="0"/>
              <a:t>by: Ankit</a:t>
            </a:r>
            <a:r>
              <a:rPr lang="en-IN" dirty="0" smtClean="0"/>
              <a:t> </a:t>
            </a:r>
            <a:r>
              <a:rPr lang="en-IN" u="sng" dirty="0"/>
              <a:t>Soran</a:t>
            </a: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Predicting House Prices with Linear Regression | Machine Learning </a:t>
            </a:r>
            <a:br>
              <a:rPr lang="en-US" sz="2400" b="1" dirty="0"/>
            </a:br>
            <a:endParaRPr lang="en-US" sz="2400" dirty="0"/>
          </a:p>
        </p:txBody>
      </p:sp>
      <p:sp>
        <p:nvSpPr>
          <p:cNvPr id="3" name="Content Placeholder 2"/>
          <p:cNvSpPr>
            <a:spLocks noGrp="1"/>
          </p:cNvSpPr>
          <p:nvPr>
            <p:ph idx="1"/>
          </p:nvPr>
        </p:nvSpPr>
        <p:spPr>
          <a:xfrm>
            <a:off x="838200" y="1825624"/>
            <a:ext cx="4876800" cy="4447761"/>
          </a:xfrm>
        </p:spPr>
        <p:txBody>
          <a:bodyPr>
            <a:normAutofit/>
          </a:bodyPr>
          <a:lstStyle/>
          <a:p>
            <a:r>
              <a:rPr lang="en-US" dirty="0"/>
              <a:t>I know that you’ve always dreamed of dominating the housing market. Until now, that was impossible. But with this limited offer you can… got a bit sidetracked there.</a:t>
            </a:r>
          </a:p>
          <a:p>
            <a:r>
              <a:rPr lang="en-US" dirty="0"/>
              <a:t>Let’s start building our model with Python, but this time we will use it on a more realistic dataset.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9537" y="1735792"/>
            <a:ext cx="5271152" cy="3930912"/>
          </a:xfrm>
          <a:prstGeom prst="rect">
            <a:avLst/>
          </a:prstGeom>
        </p:spPr>
      </p:pic>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a:t>The Data</a:t>
            </a:r>
            <a:br>
              <a:rPr lang="en-IN" b="1" dirty="0"/>
            </a:br>
            <a:endParaRPr lang="en-US" dirty="0"/>
          </a:p>
        </p:txBody>
      </p:sp>
      <p:sp>
        <p:nvSpPr>
          <p:cNvPr id="3" name="Content Placeholder 2"/>
          <p:cNvSpPr>
            <a:spLocks noGrp="1"/>
          </p:cNvSpPr>
          <p:nvPr>
            <p:ph idx="1"/>
          </p:nvPr>
        </p:nvSpPr>
        <p:spPr>
          <a:xfrm>
            <a:off x="552918" y="1464122"/>
            <a:ext cx="6748530" cy="4713669"/>
          </a:xfrm>
        </p:spPr>
        <p:txBody>
          <a:bodyPr>
            <a:normAutofit fontScale="40000" lnSpcReduction="20000"/>
          </a:bodyPr>
          <a:lstStyle/>
          <a:p>
            <a:r>
              <a:rPr lang="en-US" sz="3700" dirty="0" smtClean="0"/>
              <a:t>Our </a:t>
            </a:r>
            <a:r>
              <a:rPr lang="en-US" sz="3700" dirty="0"/>
              <a:t>data comes from a </a:t>
            </a:r>
            <a:r>
              <a:rPr lang="en-US" sz="3700" dirty="0" smtClean="0"/>
              <a:t>client </a:t>
            </a:r>
            <a:r>
              <a:rPr lang="en-US" sz="3700" dirty="0"/>
              <a:t>named “</a:t>
            </a:r>
            <a:r>
              <a:rPr lang="en-US" sz="3700" u="sng" dirty="0"/>
              <a:t>House Prices: </a:t>
            </a:r>
            <a:r>
              <a:rPr lang="en-US" sz="3700" u="sng" dirty="0" smtClean="0"/>
              <a:t>Prediction</a:t>
            </a:r>
            <a:r>
              <a:rPr lang="en-US" sz="3700" dirty="0" smtClean="0"/>
              <a:t>”. </a:t>
            </a:r>
            <a:r>
              <a:rPr lang="en-US" sz="3700" dirty="0"/>
              <a:t>It contains </a:t>
            </a:r>
            <a:r>
              <a:rPr lang="en-US" sz="3700" i="1" dirty="0"/>
              <a:t>1460</a:t>
            </a:r>
            <a:r>
              <a:rPr lang="en-US" sz="3700" dirty="0"/>
              <a:t> training data points and 80 features that might help us predict the selling price of a house</a:t>
            </a:r>
            <a:r>
              <a:rPr lang="en-US" sz="3700" dirty="0" smtClean="0"/>
              <a:t>. </a:t>
            </a:r>
          </a:p>
          <a:p>
            <a:r>
              <a:rPr lang="en-US" sz="3700" dirty="0"/>
              <a:t>Most of the density lies between 100k and 250k, but there appears to be a lot of outliers on the pricier side.</a:t>
            </a:r>
          </a:p>
          <a:p>
            <a:r>
              <a:rPr lang="en-US" sz="3700" dirty="0"/>
              <a:t>Next, let’s have a look at the greater living area (square feet) against the sale price</a:t>
            </a:r>
            <a:r>
              <a:rPr lang="en-US" sz="3700" dirty="0" smtClean="0"/>
              <a:t>:</a:t>
            </a:r>
          </a:p>
          <a:p>
            <a:r>
              <a:rPr lang="en-US" sz="3700" dirty="0"/>
              <a:t>You might’ve expected that larger living area should mean a higher price. This chart shows you’re generally correct. But what are those 2–3 “cheap” houses offering huge living area?</a:t>
            </a:r>
          </a:p>
          <a:p>
            <a:endParaRPr lang="en-US" dirty="0"/>
          </a:p>
          <a:p>
            <a:r>
              <a:rPr lang="en-US" dirty="0"/>
              <a:t/>
            </a:r>
            <a:br>
              <a:rPr lang="en-US" dirty="0"/>
            </a:br>
            <a:endParaRPr lang="en-US" dirty="0" smtClean="0"/>
          </a:p>
          <a:p>
            <a:endParaRPr lang="en-US" sz="1050" dirty="0"/>
          </a:p>
          <a:p>
            <a:endParaRPr lang="en-US" sz="1100" dirty="0"/>
          </a:p>
          <a:p>
            <a:endParaRPr lang="en-US" dirty="0" smtClean="0"/>
          </a:p>
          <a:p>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3082" y="4495751"/>
            <a:ext cx="3786388" cy="168204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022" y="1840906"/>
            <a:ext cx="3997811" cy="2257425"/>
          </a:xfrm>
          <a:prstGeom prst="rect">
            <a:avLst/>
          </a:prstGeo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
            </a:r>
            <a:br>
              <a:rPr lang="en-IN" b="1" dirty="0"/>
            </a:br>
            <a:r>
              <a:rPr lang="en-IN" b="1" dirty="0"/>
              <a:t>The Data</a:t>
            </a:r>
            <a:br>
              <a:rPr lang="en-IN"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One column you might not think about exploring is the “TotalBsmtSF” — Total square feet of the basement area, but let’s do it anyway</a:t>
            </a:r>
            <a:r>
              <a:rPr lang="en-US" sz="1200" dirty="0" smtClean="0"/>
              <a:t>:</a:t>
            </a:r>
            <a:endParaRPr lang="en-US" dirty="0"/>
          </a:p>
          <a:p>
            <a:r>
              <a:rPr lang="en-US" dirty="0" smtClean="0"/>
              <a:t>Intriguing</a:t>
            </a:r>
            <a:r>
              <a:rPr lang="en-US" dirty="0"/>
              <a:t>, isn’t it? The basement area seems like it might have a lot of predictive power for our model.</a:t>
            </a:r>
          </a:p>
          <a:p>
            <a:r>
              <a:rPr lang="en-US" dirty="0"/>
              <a:t>Ok, last one. Let’s look at “OverallQual” — overall material and finish quality. Of course, this one seems like a much more subjective feature, so it might provide a bit different perspective on the sale price.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5692" y="2029619"/>
            <a:ext cx="5468111" cy="3943350"/>
          </a:xfrm>
          <a:prstGeom prst="rect">
            <a:avLst/>
          </a:prstGeom>
        </p:spPr>
      </p:pic>
    </p:spTree>
    <p:extLst>
      <p:ext uri="{BB962C8B-B14F-4D97-AF65-F5344CB8AC3E}">
        <p14:creationId xmlns:p14="http://schemas.microsoft.com/office/powerpoint/2010/main" val="1531532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DATA </a:t>
            </a:r>
            <a:r>
              <a:rPr lang="en-US" sz="3200" dirty="0" smtClean="0"/>
              <a:t>CLEANING:</a:t>
            </a:r>
            <a:endParaRPr lang="en-US" sz="3200"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dirty="0"/>
              <a:t>main aim of Data Cleaning is to identify and remove errors &amp;duplicate data, in order to create a reliable dataset. . The process of data cleaning is done by using a very famous library pandas.. Initially, those columns/features are dropped from our dataset who are not important in deciding the final price</a:t>
            </a:r>
            <a:r>
              <a:rPr lang="en-US" dirty="0" smtClean="0"/>
              <a:t>.•</a:t>
            </a:r>
          </a:p>
          <a:p>
            <a:r>
              <a:rPr lang="en-US" dirty="0" smtClean="0"/>
              <a:t> </a:t>
            </a:r>
            <a:r>
              <a:rPr lang="en-US" dirty="0"/>
              <a:t>The rows having a null value in any columns are dropped from our dataset.. The columns having characters as well as integer values are converted into integer values only</a:t>
            </a:r>
            <a:r>
              <a:rPr lang="en-US" dirty="0" smtClean="0"/>
              <a:t>.</a:t>
            </a:r>
          </a:p>
          <a:p>
            <a:r>
              <a:rPr lang="en-US" dirty="0" smtClean="0"/>
              <a:t>Many more </a:t>
            </a:r>
            <a:r>
              <a:rPr lang="en-US" dirty="0"/>
              <a:t>data cleaning techniques are used to improve the quality of our dataset.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4423" y="3871298"/>
            <a:ext cx="3944213" cy="209162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9894" y="1661376"/>
            <a:ext cx="4228743" cy="1933974"/>
          </a:xfrm>
          <a:prstGeom prst="rect">
            <a:avLst/>
          </a:prstGeom>
        </p:spPr>
      </p:pic>
    </p:spTree>
    <p:extLst>
      <p:ext uri="{BB962C8B-B14F-4D97-AF65-F5344CB8AC3E}">
        <p14:creationId xmlns:p14="http://schemas.microsoft.com/office/powerpoint/2010/main" val="23716327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a:t>
            </a:r>
            <a:r>
              <a:rPr lang="en-US" dirty="0" smtClean="0"/>
              <a:t>ENGINEERING:</a:t>
            </a:r>
            <a:endParaRPr lang="en-IN" dirty="0"/>
          </a:p>
        </p:txBody>
      </p:sp>
      <p:sp>
        <p:nvSpPr>
          <p:cNvPr id="3" name="Content Placeholder 2"/>
          <p:cNvSpPr>
            <a:spLocks noGrp="1"/>
          </p:cNvSpPr>
          <p:nvPr>
            <p:ph idx="1"/>
          </p:nvPr>
        </p:nvSpPr>
        <p:spPr/>
        <p:txBody>
          <a:bodyPr>
            <a:normAutofit/>
          </a:bodyPr>
          <a:lstStyle/>
          <a:p>
            <a:r>
              <a:rPr lang="en-US" dirty="0" smtClean="0"/>
              <a:t>Feature </a:t>
            </a:r>
            <a:r>
              <a:rPr lang="en-US" dirty="0"/>
              <a:t>engineering is the process of using domain knowledge to extract features from raw data via data mining techniques. These features can be used to improve the performance of machine learning algorithms. Feature engineering can be considered as applied machine learning itself.• Dimensionality reduction techniques are used in our dataset to reduce those rows who are not very much important to decide the house </a:t>
            </a:r>
            <a:r>
              <a:rPr lang="en-US" dirty="0" smtClean="0"/>
              <a:t>price.</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3524" y="1970468"/>
            <a:ext cx="6573167" cy="3580326"/>
          </a:xfrm>
          <a:prstGeom prst="rect">
            <a:avLst/>
          </a:prstGeom>
        </p:spPr>
      </p:pic>
    </p:spTree>
    <p:extLst>
      <p:ext uri="{BB962C8B-B14F-4D97-AF65-F5344CB8AC3E}">
        <p14:creationId xmlns:p14="http://schemas.microsoft.com/office/powerpoint/2010/main" val="169072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t>
            </a:r>
            <a:r>
              <a:rPr lang="en-US" dirty="0"/>
              <a:t>HOT ENCODING</a:t>
            </a:r>
            <a:endParaRPr lang="en-IN" dirty="0"/>
          </a:p>
        </p:txBody>
      </p:sp>
      <p:sp>
        <p:nvSpPr>
          <p:cNvPr id="3" name="Content Placeholder 2"/>
          <p:cNvSpPr>
            <a:spLocks noGrp="1"/>
          </p:cNvSpPr>
          <p:nvPr>
            <p:ph idx="1"/>
          </p:nvPr>
        </p:nvSpPr>
        <p:spPr/>
        <p:txBody>
          <a:bodyPr/>
          <a:lstStyle/>
          <a:p>
            <a:r>
              <a:rPr lang="en-US" dirty="0" smtClean="0"/>
              <a:t>This </a:t>
            </a:r>
            <a:r>
              <a:rPr lang="en-US" dirty="0"/>
              <a:t>technique is used to convert the categorical variables into numeric values.. Our dataset contains a categorical variable which is "location".. We have used one hot encoding method to convert them as numeric </a:t>
            </a:r>
            <a:r>
              <a:rPr lang="en-US" dirty="0" smtClean="0"/>
              <a:t>values.</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7458" y="1780945"/>
            <a:ext cx="6086343" cy="4040306"/>
          </a:xfrm>
          <a:prstGeom prst="rect">
            <a:avLst/>
          </a:prstGeom>
        </p:spPr>
      </p:pic>
    </p:spTree>
    <p:extLst>
      <p:ext uri="{BB962C8B-B14F-4D97-AF65-F5344CB8AC3E}">
        <p14:creationId xmlns:p14="http://schemas.microsoft.com/office/powerpoint/2010/main" val="848703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t>
            </a:r>
            <a:r>
              <a:rPr lang="en-US" dirty="0" smtClean="0"/>
              <a:t>CREATION &amp; </a:t>
            </a:r>
            <a:r>
              <a:rPr lang="en-US" dirty="0"/>
              <a:t>RESULT/OUTPUT</a:t>
            </a:r>
            <a:endParaRPr lang="en-IN" dirty="0"/>
          </a:p>
        </p:txBody>
      </p:sp>
      <p:sp>
        <p:nvSpPr>
          <p:cNvPr id="3" name="Content Placeholder 2"/>
          <p:cNvSpPr>
            <a:spLocks noGrp="1"/>
          </p:cNvSpPr>
          <p:nvPr>
            <p:ph idx="1"/>
          </p:nvPr>
        </p:nvSpPr>
        <p:spPr>
          <a:xfrm>
            <a:off x="838201" y="1825625"/>
            <a:ext cx="9799748" cy="4351338"/>
          </a:xfrm>
        </p:spPr>
        <p:txBody>
          <a:bodyPr/>
          <a:lstStyle/>
          <a:p>
            <a:r>
              <a:rPr lang="en-US" dirty="0" smtClean="0"/>
              <a:t>• </a:t>
            </a:r>
            <a:r>
              <a:rPr lang="en-US" dirty="0"/>
              <a:t>The process of modeling means training a machine learning algorithm to predict the labels from the features.. We have used Linear Regression algorithm for </a:t>
            </a:r>
            <a:r>
              <a:rPr lang="en-US" dirty="0" smtClean="0"/>
              <a:t>training </a:t>
            </a:r>
            <a:r>
              <a:rPr lang="en-US" dirty="0"/>
              <a:t>and testing of the model.• </a:t>
            </a:r>
            <a:endParaRPr lang="en-US" dirty="0" smtClean="0"/>
          </a:p>
          <a:p>
            <a:r>
              <a:rPr lang="en-US" dirty="0" smtClean="0"/>
              <a:t>The </a:t>
            </a:r>
            <a:r>
              <a:rPr lang="en-US" dirty="0"/>
              <a:t>accuracy rate of our model is </a:t>
            </a:r>
            <a:r>
              <a:rPr lang="en-US" dirty="0" smtClean="0"/>
              <a:t>91% which </a:t>
            </a:r>
            <a:r>
              <a:rPr lang="en-US" dirty="0"/>
              <a:t>is pretty good</a:t>
            </a:r>
            <a:r>
              <a:rPr lang="en-US" dirty="0" smtClean="0"/>
              <a:t>.</a:t>
            </a:r>
          </a:p>
          <a:p>
            <a:endParaRPr lang="en-US" dirty="0" smtClean="0"/>
          </a:p>
          <a:p>
            <a:r>
              <a:rPr lang="en-US" dirty="0" smtClean="0"/>
              <a:t>• </a:t>
            </a:r>
            <a:r>
              <a:rPr lang="en-US" dirty="0"/>
              <a:t>We created a function to predict the house price</a:t>
            </a:r>
            <a:r>
              <a:rPr lang="en-US" dirty="0" smtClean="0"/>
              <a:t>.</a:t>
            </a:r>
          </a:p>
          <a:p>
            <a:r>
              <a:rPr lang="en-US" dirty="0" smtClean="0"/>
              <a:t>• </a:t>
            </a:r>
            <a:r>
              <a:rPr lang="en-US" dirty="0"/>
              <a:t>Our function be like " </a:t>
            </a:r>
            <a:r>
              <a:rPr lang="en-US" dirty="0" smtClean="0"/>
              <a:t>predict price(location</a:t>
            </a:r>
            <a:r>
              <a:rPr lang="en-US" dirty="0"/>
              <a:t>, sqft, bath,bhk</a:t>
            </a:r>
            <a:r>
              <a:rPr lang="en-US" dirty="0" smtClean="0"/>
              <a:t>)“</a:t>
            </a:r>
          </a:p>
          <a:p>
            <a:r>
              <a:rPr lang="en-US" dirty="0" smtClean="0"/>
              <a:t>• </a:t>
            </a:r>
            <a:r>
              <a:rPr lang="en-US" dirty="0"/>
              <a:t>When we pass the values into our function, it will predict house price for us.</a:t>
            </a:r>
            <a:endParaRPr lang="en-IN" dirty="0"/>
          </a:p>
        </p:txBody>
      </p:sp>
    </p:spTree>
    <p:extLst>
      <p:ext uri="{BB962C8B-B14F-4D97-AF65-F5344CB8AC3E}">
        <p14:creationId xmlns:p14="http://schemas.microsoft.com/office/powerpoint/2010/main" val="2967377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10744200" cy="3451538"/>
          </a:xfrm>
        </p:spPr>
        <p:txBody>
          <a:bodyPr>
            <a:normAutofit/>
          </a:bodyPr>
          <a:lstStyle/>
          <a:p>
            <a:r>
              <a:rPr lang="en-US" sz="5400" dirty="0" smtClean="0"/>
              <a:t>                         </a:t>
            </a:r>
            <a:r>
              <a:rPr lang="en-US" sz="5400" b="1" dirty="0" smtClean="0">
                <a:solidFill>
                  <a:schemeClr val="accent2">
                    <a:lumMod val="75000"/>
                  </a:schemeClr>
                </a:solidFill>
              </a:rPr>
              <a:t>Thank You</a:t>
            </a:r>
            <a:endParaRPr lang="en-IN" sz="5400" b="1" dirty="0">
              <a:solidFill>
                <a:schemeClr val="accent2">
                  <a:lumMod val="75000"/>
                </a:schemeClr>
              </a:solidFill>
            </a:endParaRPr>
          </a:p>
        </p:txBody>
      </p:sp>
    </p:spTree>
    <p:extLst>
      <p:ext uri="{BB962C8B-B14F-4D97-AF65-F5344CB8AC3E}">
        <p14:creationId xmlns:p14="http://schemas.microsoft.com/office/powerpoint/2010/main" val="3817015765"/>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2.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70C04F-E7AC-41AB-9C6D-1B1BB88BFF7F}">
  <ds:schemaRefs>
    <ds:schemaRef ds:uri="http://purl.org/dc/elements/1.1/"/>
    <ds:schemaRef ds:uri="4873beb7-5857-4685-be1f-d57550cc96cc"/>
    <ds:schemaRef ds:uri="http://purl.org/dc/terms/"/>
    <ds:schemaRef ds:uri="http://purl.org/dc/dcmitype/"/>
    <ds:schemaRef ds:uri="http://schemas.microsoft.com/office/infopath/2007/PartnerControls"/>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86</TotalTime>
  <Words>501</Words>
  <Application>Microsoft Office PowerPoint</Application>
  <PresentationFormat>Widescreen</PresentationFormat>
  <Paragraphs>35</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Segoe UI</vt:lpstr>
      <vt:lpstr>Segoe UI Light</vt:lpstr>
      <vt:lpstr>WelcomeDoc</vt:lpstr>
      <vt:lpstr> HOUSING: PRICE PREDICTION</vt:lpstr>
      <vt:lpstr>Predicting House Prices with Linear Regression | Machine Learning  </vt:lpstr>
      <vt:lpstr> The Data </vt:lpstr>
      <vt:lpstr> The Data </vt:lpstr>
      <vt:lpstr>DATA CLEANING:</vt:lpstr>
      <vt:lpstr>FEATURE ENGINEERING:</vt:lpstr>
      <vt:lpstr>ONE HOT ENCODING</vt:lpstr>
      <vt:lpstr>MODEL CREATION &amp; RESULT/OUTPUT</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hp</dc:creator>
  <cp:keywords/>
  <cp:lastModifiedBy>hp</cp:lastModifiedBy>
  <cp:revision>6</cp:revision>
  <dcterms:created xsi:type="dcterms:W3CDTF">2022-03-12T12:07:13Z</dcterms:created>
  <dcterms:modified xsi:type="dcterms:W3CDTF">2022-03-12T13:33:44Z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