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2" r:id="rId5"/>
    <p:sldId id="261" r:id="rId6"/>
    <p:sldId id="259" r:id="rId7"/>
    <p:sldId id="260"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Economica" panose="020B060402020202020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Medium" panose="020B060402020202020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8b842451a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b842451a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b842451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b842451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b842451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b842451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10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b842451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b842451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74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b842451a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b842451a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b842451a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b842451a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21bcs6341@cuchd.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876151"/>
            <a:ext cx="3797802" cy="112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err="1">
                <a:latin typeface="Open Sans Medium"/>
                <a:ea typeface="Open Sans Medium"/>
                <a:cs typeface="Open Sans Medium"/>
                <a:sym typeface="Open Sans Medium"/>
              </a:rPr>
              <a:t>BigFootIsReal</a:t>
            </a:r>
            <a:endParaRPr dirty="0">
              <a:latin typeface="Open Sans Medium"/>
              <a:ea typeface="Open Sans Medium"/>
              <a:cs typeface="Open Sans Medium"/>
              <a:sym typeface="Open Sans Medium"/>
            </a:endParaRPr>
          </a:p>
        </p:txBody>
      </p:sp>
      <p:sp>
        <p:nvSpPr>
          <p:cNvPr id="63" name="Google Shape;63;p13"/>
          <p:cNvSpPr txBox="1">
            <a:spLocks noGrp="1"/>
          </p:cNvSpPr>
          <p:nvPr>
            <p:ph type="subTitle" idx="1"/>
          </p:nvPr>
        </p:nvSpPr>
        <p:spPr>
          <a:xfrm>
            <a:off x="2502976" y="2672489"/>
            <a:ext cx="3913321" cy="1714822"/>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r>
              <a:rPr lang="en" dirty="0">
                <a:latin typeface="Open Sans Medium"/>
                <a:ea typeface="Open Sans Medium"/>
                <a:cs typeface="Open Sans Medium"/>
                <a:sym typeface="Open Sans Medium"/>
              </a:rPr>
              <a:t>Name: Shivam Gupta</a:t>
            </a:r>
          </a:p>
          <a:p>
            <a:pPr marL="0" lvl="0" indent="0" algn="ctr" rtl="0">
              <a:spcBef>
                <a:spcPts val="0"/>
              </a:spcBef>
              <a:spcAft>
                <a:spcPts val="0"/>
              </a:spcAft>
              <a:buNone/>
            </a:pPr>
            <a:r>
              <a:rPr lang="en" dirty="0">
                <a:latin typeface="Open Sans Medium"/>
                <a:ea typeface="Open Sans Medium"/>
                <a:cs typeface="Open Sans Medium"/>
                <a:sym typeface="Open Sans Medium"/>
              </a:rPr>
              <a:t>UID: 21BCS6255</a:t>
            </a:r>
          </a:p>
          <a:p>
            <a:pPr marL="0" lvl="0" indent="0" algn="ctr" rtl="0">
              <a:spcBef>
                <a:spcPts val="0"/>
              </a:spcBef>
              <a:spcAft>
                <a:spcPts val="0"/>
              </a:spcAft>
              <a:buNone/>
            </a:pPr>
            <a:r>
              <a:rPr lang="en" dirty="0">
                <a:latin typeface="Open Sans Medium"/>
                <a:ea typeface="Open Sans Medium"/>
                <a:cs typeface="Open Sans Medium"/>
                <a:sym typeface="Open Sans Medium"/>
              </a:rPr>
              <a:t>Mail: shivam.profession03@gmail.com</a:t>
            </a:r>
            <a:br>
              <a:rPr lang="en" dirty="0">
                <a:latin typeface="Open Sans Medium"/>
                <a:ea typeface="Open Sans Medium"/>
                <a:cs typeface="Open Sans Medium"/>
                <a:sym typeface="Open Sans Medium"/>
              </a:rPr>
            </a:br>
            <a:br>
              <a:rPr lang="en" dirty="0">
                <a:latin typeface="Open Sans Medium"/>
                <a:ea typeface="Open Sans Medium"/>
                <a:cs typeface="Open Sans Medium"/>
                <a:sym typeface="Open Sans Medium"/>
              </a:rPr>
            </a:br>
            <a:br>
              <a:rPr lang="en" dirty="0">
                <a:latin typeface="Open Sans Medium"/>
                <a:ea typeface="Open Sans Medium"/>
                <a:cs typeface="Open Sans Medium"/>
                <a:sym typeface="Open Sans Medium"/>
              </a:rPr>
            </a:br>
            <a:r>
              <a:rPr lang="en" dirty="0">
                <a:latin typeface="Open Sans Medium"/>
                <a:ea typeface="Open Sans Medium"/>
                <a:cs typeface="Open Sans Medium"/>
                <a:sym typeface="Open Sans Medium"/>
              </a:rPr>
              <a:t>Name: Rahul Sharma</a:t>
            </a:r>
          </a:p>
          <a:p>
            <a:pPr marL="0" lvl="0" indent="0" algn="ctr" rtl="0">
              <a:spcBef>
                <a:spcPts val="0"/>
              </a:spcBef>
              <a:spcAft>
                <a:spcPts val="0"/>
              </a:spcAft>
              <a:buNone/>
            </a:pPr>
            <a:r>
              <a:rPr lang="en" dirty="0">
                <a:latin typeface="Open Sans Medium"/>
                <a:ea typeface="Open Sans Medium"/>
                <a:cs typeface="Open Sans Medium"/>
                <a:sym typeface="Open Sans Medium"/>
              </a:rPr>
              <a:t>UID:21BCS6341</a:t>
            </a:r>
          </a:p>
          <a:p>
            <a:pPr marL="0" lvl="0" indent="0" algn="ctr" rtl="0">
              <a:spcBef>
                <a:spcPts val="0"/>
              </a:spcBef>
              <a:spcAft>
                <a:spcPts val="0"/>
              </a:spcAft>
              <a:buNone/>
            </a:pPr>
            <a:r>
              <a:rPr lang="en" dirty="0">
                <a:latin typeface="Open Sans Medium"/>
                <a:ea typeface="Open Sans Medium"/>
                <a:cs typeface="Open Sans Medium"/>
                <a:sym typeface="Open Sans Medium"/>
              </a:rPr>
              <a:t>Mail: </a:t>
            </a:r>
            <a:r>
              <a:rPr lang="en" dirty="0">
                <a:latin typeface="Open Sans Medium"/>
                <a:ea typeface="Open Sans Medium"/>
                <a:cs typeface="Open Sans Medium"/>
                <a:sym typeface="Open Sans Medium"/>
                <a:hlinkClick r:id="rId3"/>
              </a:rPr>
              <a:t>21bcs6341@cuchd.in</a:t>
            </a:r>
            <a:endParaRPr lang="en" dirty="0">
              <a:latin typeface="Open Sans Medium"/>
              <a:ea typeface="Open Sans Medium"/>
              <a:cs typeface="Open Sans Medium"/>
              <a:sym typeface="Open Sans Medium"/>
            </a:endParaRPr>
          </a:p>
          <a:p>
            <a:pPr marL="0" lvl="0" indent="0" algn="ctr" rtl="0">
              <a:spcBef>
                <a:spcPts val="0"/>
              </a:spcBef>
              <a:spcAft>
                <a:spcPts val="0"/>
              </a:spcAft>
              <a:buNone/>
            </a:pPr>
            <a:endParaRPr lang="en" dirty="0">
              <a:latin typeface="Open Sans Medium"/>
              <a:ea typeface="Open Sans Medium"/>
              <a:cs typeface="Open Sans Medium"/>
              <a:sym typeface="Open Sans Medium"/>
            </a:endParaRPr>
          </a:p>
          <a:p>
            <a:pPr marL="0" lvl="0" indent="0" algn="ctr" rtl="0">
              <a:spcBef>
                <a:spcPts val="0"/>
              </a:spcBef>
              <a:spcAft>
                <a:spcPts val="0"/>
              </a:spcAft>
              <a:buNone/>
            </a:pPr>
            <a:r>
              <a:rPr lang="en" dirty="0">
                <a:latin typeface="Open Sans Medium"/>
                <a:ea typeface="Open Sans Medium"/>
                <a:cs typeface="Open Sans Medium"/>
                <a:sym typeface="Open Sans Medium"/>
              </a:rPr>
              <a:t>Name: Battu Tanuj Sagar</a:t>
            </a:r>
          </a:p>
          <a:p>
            <a:pPr marL="0" lvl="0" indent="0" algn="ctr" rtl="0">
              <a:spcBef>
                <a:spcPts val="0"/>
              </a:spcBef>
              <a:spcAft>
                <a:spcPts val="0"/>
              </a:spcAft>
              <a:buNone/>
            </a:pPr>
            <a:r>
              <a:rPr lang="en" dirty="0">
                <a:latin typeface="Open Sans Medium"/>
                <a:ea typeface="Open Sans Medium"/>
                <a:cs typeface="Open Sans Medium"/>
                <a:sym typeface="Open Sans Medium"/>
              </a:rPr>
              <a:t>UID: 21bcs6383</a:t>
            </a:r>
          </a:p>
          <a:p>
            <a:pPr marL="0" lvl="0" indent="0" algn="ctr" rtl="0">
              <a:spcBef>
                <a:spcPts val="0"/>
              </a:spcBef>
              <a:spcAft>
                <a:spcPts val="0"/>
              </a:spcAft>
              <a:buNone/>
            </a:pPr>
            <a:r>
              <a:rPr lang="en" dirty="0">
                <a:latin typeface="Open Sans Medium"/>
                <a:ea typeface="Open Sans Medium"/>
                <a:cs typeface="Open Sans Medium"/>
                <a:sym typeface="Open Sans Medium"/>
              </a:rPr>
              <a:t>Mail:21BCS6383@cuchd.in</a:t>
            </a:r>
            <a:endParaRPr dirty="0">
              <a:latin typeface="Open Sans Medium"/>
              <a:ea typeface="Open Sans Medium"/>
              <a:cs typeface="Open Sans Medium"/>
              <a:sym typeface="Open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Problem Statement</a:t>
            </a:r>
            <a:endParaRPr>
              <a:latin typeface="Open Sans SemiBold"/>
              <a:ea typeface="Open Sans SemiBold"/>
              <a:cs typeface="Open Sans SemiBold"/>
              <a:sym typeface="Open Sans SemiBold"/>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latin typeface="Times New Roman" panose="02020603050405020304" pitchFamily="18" charset="0"/>
                <a:ea typeface="Open Sans Medium"/>
                <a:cs typeface="Times New Roman" panose="02020603050405020304" pitchFamily="18" charset="0"/>
                <a:sym typeface="Open Sans Medium"/>
              </a:rPr>
              <a:t>Diabetic retinopathy (DR) is a diabetes complication that affects eyes and can lead to blindness. Early detection of DR is crucial to prevent its progression and to manage its impact effectively. However, despite its significance, early detection remains a challenge due to lack of accessibility, expertise, and scalable solutions in many regions.</a:t>
            </a:r>
            <a:endParaRPr lang="en-IN" dirty="0">
              <a:latin typeface="Times New Roman" panose="02020603050405020304" pitchFamily="18" charset="0"/>
              <a:ea typeface="Open Sans Medium"/>
              <a:cs typeface="Times New Roman" panose="02020603050405020304" pitchFamily="18" charset="0"/>
              <a:sym typeface="Open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Your Solution</a:t>
            </a:r>
            <a:endParaRPr>
              <a:latin typeface="Open Sans SemiBold"/>
              <a:ea typeface="Open Sans SemiBold"/>
              <a:cs typeface="Open Sans SemiBold"/>
              <a:sym typeface="Open Sans SemiBold"/>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400"/>
              <a:buNone/>
            </a:pPr>
            <a:r>
              <a:rPr lang="en-US" sz="2400" dirty="0" err="1">
                <a:latin typeface="Calibri"/>
                <a:ea typeface="Calibri"/>
                <a:cs typeface="Calibri"/>
                <a:sym typeface="Calibri"/>
              </a:rPr>
              <a:t>RetinaCare’s</a:t>
            </a:r>
            <a:r>
              <a:rPr lang="en-US" sz="2400" dirty="0">
                <a:latin typeface="Calibri"/>
                <a:ea typeface="Calibri"/>
                <a:cs typeface="Calibri"/>
                <a:sym typeface="Calibri"/>
              </a:rPr>
              <a:t> strategic approach hinges on an amalgamation of technology, accessibility, and inclusivity. Our methodology orbits around rendering a platform that is not merely technologically advanced but also intuitively usable by a diverse user base, including those in resource-limited settings. The solution encompasses the creation of a simplified, yet scientifically robust, diagnostic tool that can be utilized with minimal training, ensuring its applicability even among non-medical professionals.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latin typeface="Open Sans SemiBold"/>
                <a:ea typeface="Open Sans SemiBold"/>
                <a:cs typeface="Open Sans SemiBold"/>
                <a:sym typeface="Open Sans SemiBold"/>
              </a:rPr>
              <a:t>Tech Stack</a:t>
            </a:r>
            <a:endParaRPr dirty="0">
              <a:latin typeface="Open Sans SemiBold"/>
              <a:ea typeface="Open Sans SemiBold"/>
              <a:cs typeface="Open Sans SemiBold"/>
              <a:sym typeface="Open Sans SemiBold"/>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342900" lvl="0" indent="-342900" algn="l" rtl="0">
              <a:lnSpc>
                <a:spcPct val="90000"/>
              </a:lnSpc>
              <a:spcBef>
                <a:spcPts val="0"/>
              </a:spcBef>
              <a:spcAft>
                <a:spcPts val="0"/>
              </a:spcAft>
              <a:buSzPts val="2400"/>
              <a:buFont typeface="Noto Sans Symbols"/>
              <a:buChar char="●"/>
            </a:pPr>
            <a:r>
              <a:rPr lang="en-IN" sz="2000" dirty="0" err="1">
                <a:latin typeface="Calibri"/>
                <a:ea typeface="Calibri"/>
                <a:cs typeface="Calibri"/>
                <a:sym typeface="Calibri"/>
              </a:rPr>
              <a:t>MySql</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Dart</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Python</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OpenCV</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Flask</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Django</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Bootstrap</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Twilio</a:t>
            </a:r>
            <a:endParaRPr lang="en-IN" sz="2000" dirty="0">
              <a:latin typeface="Calibri"/>
              <a:ea typeface="Calibri"/>
              <a:cs typeface="Calibri"/>
              <a:sym typeface="Calibri"/>
            </a:endParaRPr>
          </a:p>
          <a:p>
            <a:pPr marL="342900">
              <a:lnSpc>
                <a:spcPct val="90000"/>
              </a:lnSpc>
              <a:buSzPts val="2400"/>
              <a:buFont typeface="Noto Sans Symbols"/>
              <a:buChar char="●"/>
            </a:pPr>
            <a:r>
              <a:rPr lang="en-IN" sz="2000" dirty="0">
                <a:latin typeface="Calibri"/>
                <a:ea typeface="Calibri"/>
                <a:cs typeface="Calibri"/>
              </a:rPr>
              <a:t>Cloudflare</a:t>
            </a:r>
            <a:endParaRPr sz="2000" dirty="0">
              <a:latin typeface="Calibri"/>
              <a:ea typeface="Calibri"/>
              <a:cs typeface="Calibri"/>
              <a:sym typeface="Calibri"/>
            </a:endParaRPr>
          </a:p>
        </p:txBody>
      </p:sp>
    </p:spTree>
    <p:extLst>
      <p:ext uri="{BB962C8B-B14F-4D97-AF65-F5344CB8AC3E}">
        <p14:creationId xmlns:p14="http://schemas.microsoft.com/office/powerpoint/2010/main" val="172136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87713" y="75702"/>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latin typeface="Open Sans SemiBold"/>
                <a:ea typeface="Open Sans SemiBold"/>
                <a:cs typeface="Open Sans SemiBold"/>
                <a:sym typeface="Open Sans SemiBold"/>
              </a:rPr>
              <a:t>USP And Business Model</a:t>
            </a:r>
            <a:endParaRPr dirty="0">
              <a:latin typeface="Open Sans SemiBold"/>
              <a:ea typeface="Open Sans SemiBold"/>
              <a:cs typeface="Open Sans SemiBold"/>
              <a:sym typeface="Open Sans SemiBold"/>
            </a:endParaRPr>
          </a:p>
        </p:txBody>
      </p:sp>
      <p:sp>
        <p:nvSpPr>
          <p:cNvPr id="75" name="Google Shape;75;p15"/>
          <p:cNvSpPr txBox="1">
            <a:spLocks noGrp="1"/>
          </p:cNvSpPr>
          <p:nvPr>
            <p:ph type="body" idx="1"/>
          </p:nvPr>
        </p:nvSpPr>
        <p:spPr>
          <a:xfrm>
            <a:off x="187713" y="907001"/>
            <a:ext cx="8768574" cy="3982714"/>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0"/>
              </a:spcBef>
              <a:spcAft>
                <a:spcPts val="0"/>
              </a:spcAft>
              <a:buSzPts val="2400"/>
              <a:buNone/>
            </a:pPr>
            <a:r>
              <a:rPr lang="en-US" sz="2400" dirty="0" err="1">
                <a:latin typeface="Times New Roman" panose="02020603050405020304" pitchFamily="18" charset="0"/>
                <a:ea typeface="Calibri"/>
                <a:cs typeface="Times New Roman" panose="02020603050405020304" pitchFamily="18" charset="0"/>
                <a:sym typeface="Calibri"/>
              </a:rPr>
              <a:t>RetinaCare</a:t>
            </a:r>
            <a:r>
              <a:rPr lang="en-US" sz="2400" dirty="0">
                <a:latin typeface="Times New Roman" panose="02020603050405020304" pitchFamily="18" charset="0"/>
                <a:ea typeface="Calibri"/>
                <a:cs typeface="Times New Roman" panose="02020603050405020304" pitchFamily="18" charset="0"/>
                <a:sym typeface="Calibri"/>
              </a:rPr>
              <a:t> introduces a revolutionary business model that intertwines advanced AI technology and accessible healthcare, aiming to proficiently navigate the challenges of Diabetic Retinopathy (DR) detection and management. The model integrates a dual revenue stream: a freemium model catering to individual users and a licensing model for partnerships with healthcare institutions, NGOs, and government bodies. This strategy ensures widespread accessibility to crucial DR services for individuals, while also facilitating larger-scale, organized deployments via established healthcare entities. </a:t>
            </a:r>
            <a:r>
              <a:rPr lang="en-US" sz="2400" dirty="0" err="1">
                <a:latin typeface="Times New Roman" panose="02020603050405020304" pitchFamily="18" charset="0"/>
                <a:ea typeface="Calibri"/>
                <a:cs typeface="Times New Roman" panose="02020603050405020304" pitchFamily="18" charset="0"/>
                <a:sym typeface="Calibri"/>
              </a:rPr>
              <a:t>RetinaCare</a:t>
            </a:r>
            <a:r>
              <a:rPr lang="en-US" sz="2400" dirty="0">
                <a:latin typeface="Times New Roman" panose="02020603050405020304" pitchFamily="18" charset="0"/>
                <a:ea typeface="Calibri"/>
                <a:cs typeface="Times New Roman" panose="02020603050405020304" pitchFamily="18" charset="0"/>
                <a:sym typeface="Calibri"/>
              </a:rPr>
              <a:t> is not just a detection tool but a comprehensive DR management solution, ensuring users are navigated through a pathway of expert consultations and personalized care management. The business model places strong emphasis on community, providing a supportive network and interactive platform for users. Furthermore, operational strategies are focused on persistent technological enhancement, assuring the platform’s continued evolution and efficacy in DR management, thereby providing a scalable, reliable, and technologically advanced solution in the field of ophthalmic care.</a:t>
            </a: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a:p>
            <a:pPr marL="0" lvl="0" indent="0" algn="l" rtl="0">
              <a:lnSpc>
                <a:spcPct val="90000"/>
              </a:lnSpc>
              <a:spcBef>
                <a:spcPts val="0"/>
              </a:spcBef>
              <a:spcAft>
                <a:spcPts val="0"/>
              </a:spcAft>
              <a:buSzPts val="2400"/>
              <a:buNone/>
            </a:pPr>
            <a:r>
              <a:rPr lang="en-US" sz="2400" dirty="0">
                <a:latin typeface="Calibri"/>
                <a:ea typeface="Calibri"/>
                <a:cs typeface="Calibri"/>
                <a:sym typeface="Calibri"/>
              </a:rPr>
              <a:t>		B2B Collaborations → With </a:t>
            </a:r>
            <a:r>
              <a:rPr lang="en-US" sz="2400" dirty="0" err="1">
                <a:latin typeface="Calibri"/>
                <a:ea typeface="Calibri"/>
                <a:cs typeface="Calibri"/>
                <a:sym typeface="Calibri"/>
              </a:rPr>
              <a:t>Lenskart</a:t>
            </a:r>
            <a:endParaRPr lang="en-US" sz="2400" dirty="0">
              <a:latin typeface="Calibri"/>
              <a:ea typeface="Calibri"/>
              <a:cs typeface="Calibri"/>
              <a:sym typeface="Calibri"/>
            </a:endParaRP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p:txBody>
      </p:sp>
    </p:spTree>
    <p:extLst>
      <p:ext uri="{BB962C8B-B14F-4D97-AF65-F5344CB8AC3E}">
        <p14:creationId xmlns:p14="http://schemas.microsoft.com/office/powerpoint/2010/main" val="24343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Use Case</a:t>
            </a:r>
            <a:endParaRPr>
              <a:latin typeface="Open Sans SemiBold"/>
              <a:ea typeface="Open Sans SemiBold"/>
              <a:cs typeface="Open Sans SemiBold"/>
              <a:sym typeface="Open Sans SemiBold"/>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latin typeface="Open Sans Medium"/>
                <a:ea typeface="Open Sans Medium"/>
                <a:cs typeface="Open Sans Medium"/>
                <a:sym typeface="Open Sans Medium"/>
              </a:rPr>
              <a:t>Consider a rural area, where access to specialized medical care is limited. A local healthcare worker visits community members, utilizing the smartphone-compatible retinal imaging device to capture images of the eyes of diabetic individuals. These images are then uploaded to the Retina-care platform, where the AI model promptly analyzes them, identifying any potential early markers of DR. </a:t>
            </a:r>
          </a:p>
          <a:p>
            <a:pPr marL="0" lvl="0" indent="0" algn="l" rtl="0">
              <a:spcBef>
                <a:spcPts val="0"/>
              </a:spcBef>
              <a:spcAft>
                <a:spcPts val="1200"/>
              </a:spcAft>
              <a:buNone/>
            </a:pPr>
            <a:r>
              <a:rPr lang="en-US" dirty="0">
                <a:latin typeface="Open Sans Medium"/>
                <a:ea typeface="Open Sans Medium"/>
                <a:cs typeface="Open Sans Medium"/>
                <a:sym typeface="Open Sans Medium"/>
              </a:rPr>
              <a:t>If a risk or onset of DR is detected, the platform automatically schedules a teleconsultation with an ophthalmologist, ensuring that expert advice is accessible even in remote locations.</a:t>
            </a:r>
          </a:p>
          <a:p>
            <a:pPr marL="0" lvl="0" indent="0" algn="l" rtl="0">
              <a:spcBef>
                <a:spcPts val="0"/>
              </a:spcBef>
              <a:spcAft>
                <a:spcPts val="1200"/>
              </a:spcAft>
              <a:buNone/>
            </a:pPr>
            <a:r>
              <a:rPr lang="en-US" dirty="0">
                <a:latin typeface="Open Sans Medium"/>
                <a:ea typeface="Open Sans Medium"/>
                <a:cs typeface="Open Sans Medium"/>
                <a:sym typeface="Open Sans Medium"/>
              </a:rPr>
              <a:t>The specialist can then guide the patient and local healthcare worker on the next steps for management and potential referral to a nearby medical facility if in-person intervention is required, thus ensuring timely and appropriate care. </a:t>
            </a:r>
            <a:r>
              <a:rPr lang="en-US" sz="1400" dirty="0">
                <a:latin typeface="Open Sans Medium"/>
                <a:ea typeface="Open Sans Medium"/>
                <a:cs typeface="Open Sans Medium"/>
                <a:sym typeface="Open Sans Medium"/>
              </a:rPr>
              <a:t>(Same is the case with </a:t>
            </a:r>
            <a:r>
              <a:rPr lang="en-US" sz="1400" dirty="0" err="1">
                <a:latin typeface="Open Sans Medium"/>
                <a:ea typeface="Open Sans Medium"/>
                <a:cs typeface="Open Sans Medium"/>
                <a:sym typeface="Open Sans Medium"/>
              </a:rPr>
              <a:t>Lenskart</a:t>
            </a:r>
            <a:r>
              <a:rPr lang="en-US" sz="1400" dirty="0">
                <a:latin typeface="Open Sans Medium"/>
                <a:ea typeface="Open Sans Medium"/>
                <a:cs typeface="Open Sans Medium"/>
                <a:sym typeface="Open Sans Medium"/>
              </a:rPr>
              <a:t> home eye test)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Future Scope</a:t>
            </a:r>
            <a:endParaRPr>
              <a:latin typeface="Open Sans SemiBold"/>
              <a:ea typeface="Open Sans SemiBold"/>
              <a:cs typeface="Open Sans SemiBold"/>
              <a:sym typeface="Open Sans SemiBold"/>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Retina-care spans across technological advancements, geographical expansion, and diversification into other areas of ophthalmic care. By continuously evolving the AI model to align with emerging research and incorporating user feedback, the platform can ensure sustained accuracy and relevance in its diagnostics. </a:t>
            </a:r>
          </a:p>
          <a:p>
            <a:pPr marL="0" lvl="0" indent="0" algn="l" rtl="0">
              <a:spcBef>
                <a:spcPts val="0"/>
              </a:spcBef>
              <a:spcAft>
                <a:spcPts val="1200"/>
              </a:spcAft>
              <a:buNone/>
            </a:pPr>
            <a:r>
              <a:rPr lang="en-US" dirty="0"/>
              <a:t>Geographically, after establishing a robust presence in initial target regions, Retina-care could expand to other areas, adapting to the unique needs and challenges of various demography. </a:t>
            </a:r>
          </a:p>
          <a:p>
            <a:pPr marL="0" lvl="0" indent="0" algn="l" rtl="0">
              <a:spcBef>
                <a:spcPts val="0"/>
              </a:spcBef>
              <a:spcAft>
                <a:spcPts val="1200"/>
              </a:spcAft>
              <a:buNone/>
            </a:pPr>
            <a:r>
              <a:rPr lang="en-US" dirty="0"/>
              <a:t>Furthermore, the technology could be adapted and expanded to screen and manage other ocular conditions, gradually developing into a comprehensive ocular telehealth platform. By aligning with future technological trends, such as integrating with wearable tech for continuous ocular health monitoring, Retina-care could pioneer a new era in preventative and accessible ophthalmic care globally.</a:t>
            </a: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668</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Open Sans SemiBold</vt:lpstr>
      <vt:lpstr>Economica</vt:lpstr>
      <vt:lpstr>Noto Sans Symbols</vt:lpstr>
      <vt:lpstr>Open Sans</vt:lpstr>
      <vt:lpstr>Times New Roman</vt:lpstr>
      <vt:lpstr>Open Sans Medium</vt:lpstr>
      <vt:lpstr>Calibri</vt:lpstr>
      <vt:lpstr>Arial</vt:lpstr>
      <vt:lpstr>Luxe</vt:lpstr>
      <vt:lpstr>BigFootIsReal</vt:lpstr>
      <vt:lpstr>Problem Statement</vt:lpstr>
      <vt:lpstr>Your Solution</vt:lpstr>
      <vt:lpstr>Tech Stack</vt:lpstr>
      <vt:lpstr>USP And Business Model</vt:lpstr>
      <vt:lpstr>Use Case</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LGBTKu??</dc:title>
  <cp:lastModifiedBy>Shivam Gupta</cp:lastModifiedBy>
  <cp:revision>4</cp:revision>
  <dcterms:modified xsi:type="dcterms:W3CDTF">2023-10-15T15:14:50Z</dcterms:modified>
</cp:coreProperties>
</file>