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9"/>
  </p:notesMasterIdLst>
  <p:handoutMasterIdLst>
    <p:handoutMasterId r:id="rId40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61" r:id="rId11"/>
    <p:sldId id="262" r:id="rId12"/>
    <p:sldId id="263" r:id="rId13"/>
    <p:sldId id="271" r:id="rId14"/>
    <p:sldId id="265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3" r:id="rId25"/>
    <p:sldId id="281" r:id="rId26"/>
    <p:sldId id="282" r:id="rId27"/>
    <p:sldId id="284" r:id="rId28"/>
    <p:sldId id="285" r:id="rId29"/>
    <p:sldId id="287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12192000" cy="6858000"/>
  <p:notesSz cx="9144000" cy="6858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5500"/>
    <a:srgbClr val="394404"/>
    <a:srgbClr val="5F6F0F"/>
    <a:srgbClr val="718412"/>
    <a:srgbClr val="65741A"/>
    <a:srgbClr val="70811D"/>
    <a:srgbClr val="7B8D1F"/>
    <a:srgbClr val="839721"/>
    <a:srgbClr val="95AB25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0" d="100"/>
          <a:sy n="70" d="100"/>
        </p:scale>
        <p:origin x="73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5/23/2023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5/23/2023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8401" y="4145282"/>
            <a:ext cx="4687338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8" y="6057150"/>
            <a:ext cx="5500158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240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240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584201"/>
            <a:ext cx="8737600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2616200"/>
            <a:ext cx="8737600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5/23/2023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84200"/>
            <a:ext cx="2743200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84200"/>
            <a:ext cx="7416800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8401" y="4145282"/>
            <a:ext cx="4687338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1" y="2209802"/>
            <a:ext cx="8940800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4951267"/>
            <a:ext cx="7071361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1" y="1706880"/>
            <a:ext cx="5080000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1" y="1706880"/>
            <a:ext cx="5080000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701800"/>
            <a:ext cx="5084064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1" y="2717800"/>
            <a:ext cx="5080000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336" y="1701800"/>
            <a:ext cx="5084064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2401" y="2717800"/>
            <a:ext cx="5080000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5/23/2023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5/23/2023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584200"/>
            <a:ext cx="6096001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6400" y="584200"/>
            <a:ext cx="6096001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4" y="-3174"/>
            <a:ext cx="820207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4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4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4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1" y="274637"/>
            <a:ext cx="103632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1701797"/>
            <a:ext cx="1036320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6356353"/>
            <a:ext cx="2235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5/23/2023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4401" y="6356353"/>
            <a:ext cx="5283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1" y="6356353"/>
            <a:ext cx="10160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658600" cy="19812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Constantia" panose="02030602050306030303" pitchFamily="18" charset="0"/>
              </a:rPr>
              <a:t>Loan Status Prediction Python       	with  Machine Learning</a:t>
            </a:r>
          </a:p>
        </p:txBody>
      </p:sp>
      <p:sp>
        <p:nvSpPr>
          <p:cNvPr id="3" name="Title 12">
            <a:extLst>
              <a:ext uri="{FF2B5EF4-FFF2-40B4-BE49-F238E27FC236}">
                <a16:creationId xmlns:a16="http://schemas.microsoft.com/office/drawing/2014/main" id="{9DEE9F41-B11C-AD55-F5CF-CCF277B98A6E}"/>
              </a:ext>
            </a:extLst>
          </p:cNvPr>
          <p:cNvSpPr txBox="1">
            <a:spLocks/>
          </p:cNvSpPr>
          <p:nvPr/>
        </p:nvSpPr>
        <p:spPr>
          <a:xfrm>
            <a:off x="7869073" y="4036380"/>
            <a:ext cx="4062863" cy="24431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000" dirty="0">
                <a:latin typeface="Berlin Sans FB Demi" panose="020E0802020502020306" pitchFamily="34" charset="0"/>
              </a:rPr>
              <a:t>ANKIT KUMAR</a:t>
            </a:r>
          </a:p>
          <a:p>
            <a:pPr>
              <a:lnSpc>
                <a:spcPct val="120000"/>
              </a:lnSpc>
            </a:pPr>
            <a:r>
              <a:rPr lang="en-US" sz="4000" dirty="0">
                <a:latin typeface="Berlin Sans FB Demi" panose="020E0802020502020306" pitchFamily="34" charset="0"/>
              </a:rPr>
              <a:t>CUSB2102312010</a:t>
            </a:r>
          </a:p>
          <a:p>
            <a:pPr>
              <a:lnSpc>
                <a:spcPct val="120000"/>
              </a:lnSpc>
            </a:pPr>
            <a:r>
              <a:rPr lang="en-US" sz="4000" dirty="0">
                <a:latin typeface="Berlin Sans FB Demi" panose="020E0802020502020306" pitchFamily="34" charset="0"/>
              </a:rPr>
              <a:t>SEMESTER: 4</a:t>
            </a:r>
            <a:r>
              <a:rPr lang="en-US" sz="4000" baseline="30000" dirty="0">
                <a:latin typeface="Berlin Sans FB Demi" panose="020E0802020502020306" pitchFamily="34" charset="0"/>
              </a:rPr>
              <a:t>TH</a:t>
            </a:r>
            <a:r>
              <a:rPr lang="en-US" sz="4000" dirty="0">
                <a:latin typeface="Berlin Sans FB Demi" panose="020E0802020502020306" pitchFamily="34" charset="0"/>
              </a:rPr>
              <a:t> SEM</a:t>
            </a:r>
          </a:p>
          <a:p>
            <a:pPr>
              <a:lnSpc>
                <a:spcPct val="120000"/>
              </a:lnSpc>
            </a:pPr>
            <a:r>
              <a:rPr lang="en-US" sz="4000" dirty="0">
                <a:latin typeface="Berlin Sans FB Demi" panose="020E0802020502020306" pitchFamily="34" charset="0"/>
              </a:rPr>
              <a:t>SESSION: 2021-23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A85F7D-1866-DCA4-B4C0-FDBFC1145DEB}"/>
              </a:ext>
            </a:extLst>
          </p:cNvPr>
          <p:cNvSpPr txBox="1"/>
          <p:nvPr/>
        </p:nvSpPr>
        <p:spPr>
          <a:xfrm>
            <a:off x="1046329" y="2525104"/>
            <a:ext cx="3276600" cy="27432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5" name="Title 12">
            <a:extLst>
              <a:ext uri="{FF2B5EF4-FFF2-40B4-BE49-F238E27FC236}">
                <a16:creationId xmlns:a16="http://schemas.microsoft.com/office/drawing/2014/main" id="{792C9EB8-EB51-3D40-9AF7-82D94ED00950}"/>
              </a:ext>
            </a:extLst>
          </p:cNvPr>
          <p:cNvSpPr txBox="1">
            <a:spLocks/>
          </p:cNvSpPr>
          <p:nvPr/>
        </p:nvSpPr>
        <p:spPr>
          <a:xfrm>
            <a:off x="706273" y="5039597"/>
            <a:ext cx="7162800" cy="145018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800" dirty="0">
                <a:latin typeface="Berlin Sans FB Demi" panose="020E0802020502020306" pitchFamily="34" charset="0"/>
              </a:rPr>
              <a:t>Guided by: </a:t>
            </a:r>
            <a:r>
              <a:rPr lang="en-US" sz="2800" dirty="0" err="1">
                <a:latin typeface="Berlin Sans FB Demi" panose="020E0802020502020306" pitchFamily="34" charset="0"/>
              </a:rPr>
              <a:t>Mr</a:t>
            </a:r>
            <a:r>
              <a:rPr lang="en-US" sz="2800" dirty="0">
                <a:latin typeface="Berlin Sans FB Demi" panose="020E0802020502020306" pitchFamily="34" charset="0"/>
              </a:rPr>
              <a:t> Rakesh Kumar Jha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Berlin Sans FB Demi" panose="020E0802020502020306" pitchFamily="34" charset="0"/>
              </a:rPr>
              <a:t>IIHT </a:t>
            </a:r>
            <a:r>
              <a:rPr lang="en-US" sz="2800" dirty="0" err="1">
                <a:latin typeface="Berlin Sans FB Demi" panose="020E0802020502020306" pitchFamily="34" charset="0"/>
              </a:rPr>
              <a:t>Gurgoan</a:t>
            </a:r>
            <a:r>
              <a:rPr lang="en-US" sz="2800" dirty="0">
                <a:latin typeface="Berlin Sans FB Demi" panose="020E0802020502020306" pitchFamily="34" charset="0"/>
              </a:rPr>
              <a:t>(</a:t>
            </a:r>
            <a:r>
              <a:rPr lang="en-US" sz="2800" dirty="0" err="1">
                <a:latin typeface="Berlin Sans FB Demi" panose="020E0802020502020306" pitchFamily="34" charset="0"/>
              </a:rPr>
              <a:t>Hariyana</a:t>
            </a:r>
            <a:r>
              <a:rPr lang="en-US" sz="2800" dirty="0">
                <a:latin typeface="Berlin Sans FB Demi" panose="020E0802020502020306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C0D148D9-6909-9BF2-C21C-EE847612D877}"/>
              </a:ext>
            </a:extLst>
          </p:cNvPr>
          <p:cNvSpPr txBox="1">
            <a:spLocks/>
          </p:cNvSpPr>
          <p:nvPr/>
        </p:nvSpPr>
        <p:spPr>
          <a:xfrm>
            <a:off x="1524000" y="190500"/>
            <a:ext cx="10515600" cy="6096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endParaRPr lang="en-US" sz="3600" dirty="0">
              <a:latin typeface="Bahnschrift Light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600" dirty="0">
              <a:latin typeface="Bahnschrift Light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5100" dirty="0">
                <a:latin typeface="Bahnschrift Light" panose="020B0502040204020203" pitchFamily="34" charset="0"/>
              </a:rPr>
              <a:t>Hardware Used:</a:t>
            </a:r>
          </a:p>
          <a:p>
            <a:pPr algn="just">
              <a:lnSpc>
                <a:spcPct val="150000"/>
              </a:lnSpc>
            </a:pPr>
            <a:r>
              <a:rPr lang="en-US" sz="5100" dirty="0">
                <a:latin typeface="Bahnschrift Light" panose="020B0502040204020203" pitchFamily="34" charset="0"/>
                <a:sym typeface="Wingdings" panose="05000000000000000000" pitchFamily="2" charset="2"/>
              </a:rPr>
              <a:t> Windows 10</a:t>
            </a:r>
            <a:endParaRPr lang="en-US" sz="5100" dirty="0">
              <a:latin typeface="Bahnschrift Light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5100" dirty="0">
                <a:latin typeface="Bahnschrift Light" panose="020B0502040204020203" pitchFamily="34" charset="0"/>
              </a:rPr>
              <a:t>Software/ Code Editor Used</a:t>
            </a:r>
          </a:p>
          <a:p>
            <a:pPr algn="just">
              <a:lnSpc>
                <a:spcPct val="150000"/>
              </a:lnSpc>
            </a:pPr>
            <a:r>
              <a:rPr lang="en-US" sz="5100" dirty="0">
                <a:latin typeface="Bahnschrift Ligh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5100" dirty="0" err="1">
                <a:latin typeface="Bahnschrift Light" panose="020B0502040204020203" pitchFamily="34" charset="0"/>
                <a:sym typeface="Wingdings" panose="05000000000000000000" pitchFamily="2" charset="2"/>
              </a:rPr>
              <a:t>JupiterLite</a:t>
            </a:r>
            <a:r>
              <a:rPr lang="en-US" sz="5100" dirty="0">
                <a:latin typeface="Bahnschrift Light" panose="020B0502040204020203" pitchFamily="34" charset="0"/>
                <a:sym typeface="Wingdings" panose="05000000000000000000" pitchFamily="2" charset="2"/>
              </a:rPr>
              <a:t>, Google </a:t>
            </a:r>
            <a:r>
              <a:rPr lang="en-US" sz="5100" dirty="0" err="1">
                <a:latin typeface="Bahnschrift Light" panose="020B0502040204020203" pitchFamily="34" charset="0"/>
                <a:sym typeface="Wingdings" panose="05000000000000000000" pitchFamily="2" charset="2"/>
              </a:rPr>
              <a:t>colab</a:t>
            </a:r>
            <a:endParaRPr lang="en-US" sz="5100" dirty="0">
              <a:latin typeface="Bahnschrift Light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5100" dirty="0">
                <a:latin typeface="Bahnschrift Light" panose="020B0502040204020203" pitchFamily="34" charset="0"/>
              </a:rPr>
              <a:t>Libraries used( Python Language)</a:t>
            </a:r>
          </a:p>
          <a:p>
            <a:pPr algn="just">
              <a:lnSpc>
                <a:spcPct val="150000"/>
              </a:lnSpc>
            </a:pPr>
            <a:r>
              <a:rPr lang="en-US" sz="5100" dirty="0">
                <a:latin typeface="Bahnschrift Ligh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5100" dirty="0">
                <a:latin typeface="Bahnschrift Light" panose="020B0502040204020203" pitchFamily="34" charset="0"/>
              </a:rPr>
              <a:t>Pandas		</a:t>
            </a:r>
            <a:r>
              <a:rPr lang="en-US" sz="5100" dirty="0">
                <a:latin typeface="Bahnschrift Light" panose="020B0502040204020203" pitchFamily="34" charset="0"/>
                <a:sym typeface="Wingdings" panose="05000000000000000000" pitchFamily="2" charset="2"/>
              </a:rPr>
              <a:t> Matplotlib &amp; Seaborn</a:t>
            </a:r>
            <a:endParaRPr lang="en-US" sz="5100" dirty="0">
              <a:latin typeface="Bahnschrift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5100" dirty="0">
                <a:latin typeface="Bahnschrift Ligh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5100" dirty="0">
                <a:latin typeface="Bahnschrift Light" panose="020B0502040204020203" pitchFamily="34" charset="0"/>
              </a:rPr>
              <a:t>NumPy		</a:t>
            </a:r>
            <a:r>
              <a:rPr lang="en-US" sz="5100" dirty="0">
                <a:latin typeface="Bahnschrift Ligh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5100" dirty="0" err="1">
                <a:latin typeface="Bahnschrift Light" panose="020B0502040204020203" pitchFamily="34" charset="0"/>
                <a:sym typeface="Wingdings" panose="05000000000000000000" pitchFamily="2" charset="2"/>
              </a:rPr>
              <a:t>SKlearn</a:t>
            </a:r>
            <a:endParaRPr lang="en-US" sz="5100" dirty="0">
              <a:latin typeface="Bahnschrift Light" panose="020B0502040204020203" pitchFamily="34" charset="0"/>
            </a:endParaRP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BC94F016-3556-D5F4-FF8C-3BF548A1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52400"/>
            <a:ext cx="10363200" cy="1223963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5</a:t>
            </a:r>
            <a:r>
              <a:rPr lang="en-US" sz="5400" dirty="0"/>
              <a:t>.</a:t>
            </a:r>
            <a:r>
              <a:rPr lang="en-US" sz="6000" dirty="0">
                <a:solidFill>
                  <a:srgbClr val="00B0F0"/>
                </a:solidFill>
              </a:rPr>
              <a:t>Hardware &amp; Software Used</a:t>
            </a:r>
            <a:endParaRPr lang="en-US" sz="5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2502823-75BC-688A-F1B7-F89D0DE7C14D}"/>
              </a:ext>
            </a:extLst>
          </p:cNvPr>
          <p:cNvSpPr txBox="1"/>
          <p:nvPr/>
        </p:nvSpPr>
        <p:spPr>
          <a:xfrm>
            <a:off x="1676399" y="228600"/>
            <a:ext cx="92662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ahnschrift Light" panose="020B0502040204020203" pitchFamily="34" charset="0"/>
              </a:rPr>
              <a:t>Libraries used( Python Language)</a:t>
            </a:r>
          </a:p>
          <a:p>
            <a:endParaRPr 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C83F1-D4E4-C57A-6B47-AB13649E0D4B}"/>
              </a:ext>
            </a:extLst>
          </p:cNvPr>
          <p:cNvSpPr txBox="1"/>
          <p:nvPr/>
        </p:nvSpPr>
        <p:spPr>
          <a:xfrm>
            <a:off x="8917106" y="1239231"/>
            <a:ext cx="3124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High Level Language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Interpreted Language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Easy to learn and simple syntax.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Developed by: Guido van Rossum(1990s)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3.11.2 latest release of the python.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F124AE-C471-5F08-7715-4D8A9DFD0445}"/>
              </a:ext>
            </a:extLst>
          </p:cNvPr>
          <p:cNvGrpSpPr/>
          <p:nvPr/>
        </p:nvGrpSpPr>
        <p:grpSpPr>
          <a:xfrm>
            <a:off x="7797800" y="838200"/>
            <a:ext cx="1117600" cy="657493"/>
            <a:chOff x="7734300" y="1114336"/>
            <a:chExt cx="1117600" cy="657493"/>
          </a:xfrm>
        </p:grpSpPr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6425E831-22B2-34DD-137B-D32C460C8CD7}"/>
                </a:ext>
              </a:extLst>
            </p:cNvPr>
            <p:cNvCxnSpPr>
              <a:cxnSpLocks/>
            </p:cNvCxnSpPr>
            <p:nvPr/>
          </p:nvCxnSpPr>
          <p:spPr>
            <a:xfrm>
              <a:off x="7772400" y="1428929"/>
              <a:ext cx="1079500" cy="342900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C561AC70-91C9-A0D1-8D5D-1BAAC745DE1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704093" y="1144543"/>
              <a:ext cx="638264" cy="577850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468CD38-6972-9BE8-5396-D021E278BB1C}"/>
              </a:ext>
            </a:extLst>
          </p:cNvPr>
          <p:cNvSpPr txBox="1"/>
          <p:nvPr/>
        </p:nvSpPr>
        <p:spPr>
          <a:xfrm>
            <a:off x="1249340" y="1764802"/>
            <a:ext cx="716279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4000" dirty="0"/>
              <a:t>Collection of pre-written code and functionalities.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4000" dirty="0"/>
              <a:t>Used to perform scientific task or solve scientific problems</a:t>
            </a:r>
            <a:r>
              <a:rPr lang="en-US" dirty="0"/>
              <a:t>.</a:t>
            </a:r>
          </a:p>
          <a:p>
            <a:pPr algn="just"/>
            <a:endParaRPr lang="en-US" sz="28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F8525EB-C18D-824C-6D5F-CA706A6F14E1}"/>
              </a:ext>
            </a:extLst>
          </p:cNvPr>
          <p:cNvGrpSpPr/>
          <p:nvPr/>
        </p:nvGrpSpPr>
        <p:grpSpPr>
          <a:xfrm>
            <a:off x="8636282" y="1730730"/>
            <a:ext cx="126718" cy="4898669"/>
            <a:chOff x="8686800" y="228600"/>
            <a:chExt cx="76200" cy="6174472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265D07D-EC76-858B-9E54-87813EE153D5}"/>
                </a:ext>
              </a:extLst>
            </p:cNvPr>
            <p:cNvCxnSpPr/>
            <p:nvPr/>
          </p:nvCxnSpPr>
          <p:spPr>
            <a:xfrm>
              <a:off x="8686800" y="228600"/>
              <a:ext cx="0" cy="617447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9D69666-A681-DE5E-3712-41D0F4683AE8}"/>
                </a:ext>
              </a:extLst>
            </p:cNvPr>
            <p:cNvCxnSpPr/>
            <p:nvPr/>
          </p:nvCxnSpPr>
          <p:spPr>
            <a:xfrm>
              <a:off x="8763000" y="228600"/>
              <a:ext cx="0" cy="61744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Arrow: Down 29">
            <a:extLst>
              <a:ext uri="{FF2B5EF4-FFF2-40B4-BE49-F238E27FC236}">
                <a16:creationId xmlns:a16="http://schemas.microsoft.com/office/drawing/2014/main" id="{4D2D6749-A808-0F28-0FF2-30C576967A9F}"/>
              </a:ext>
            </a:extLst>
          </p:cNvPr>
          <p:cNvSpPr/>
          <p:nvPr/>
        </p:nvSpPr>
        <p:spPr>
          <a:xfrm>
            <a:off x="2590800" y="762000"/>
            <a:ext cx="228597" cy="33382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C0306F-47FA-44AF-EB22-A8F7C7C53515}"/>
              </a:ext>
            </a:extLst>
          </p:cNvPr>
          <p:cNvSpPr txBox="1"/>
          <p:nvPr/>
        </p:nvSpPr>
        <p:spPr>
          <a:xfrm>
            <a:off x="685800" y="228600"/>
            <a:ext cx="48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6</a:t>
            </a:r>
            <a:r>
              <a:rPr lang="en-US" sz="4800" dirty="0">
                <a:solidFill>
                  <a:srgbClr val="00B0F0"/>
                </a:solidFill>
              </a:rPr>
              <a:t>. </a:t>
            </a:r>
            <a:r>
              <a:rPr lang="en-US" sz="4200" dirty="0">
                <a:solidFill>
                  <a:srgbClr val="00B0F0"/>
                </a:solidFill>
              </a:rPr>
              <a:t>Implementation </a:t>
            </a:r>
          </a:p>
          <a:p>
            <a:r>
              <a:rPr lang="en-US" sz="4200" dirty="0">
                <a:solidFill>
                  <a:srgbClr val="00B0F0"/>
                </a:solidFill>
              </a:rPr>
              <a:t>        of Model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E675715-038D-01D4-8699-10D970E446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1" t="1605" r="2382" b="7486"/>
          <a:stretch/>
        </p:blipFill>
        <p:spPr>
          <a:xfrm>
            <a:off x="5486400" y="190500"/>
            <a:ext cx="60198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1E0ED18-A2F4-6463-8E3D-8C3CB8EF6345}"/>
              </a:ext>
            </a:extLst>
          </p:cNvPr>
          <p:cNvSpPr txBox="1"/>
          <p:nvPr/>
        </p:nvSpPr>
        <p:spPr>
          <a:xfrm>
            <a:off x="1066800" y="-95042"/>
            <a:ext cx="944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7</a:t>
            </a:r>
            <a:r>
              <a:rPr lang="en-US" sz="6000" dirty="0">
                <a:solidFill>
                  <a:srgbClr val="00B0F0"/>
                </a:solidFill>
              </a:rPr>
              <a:t>.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00B0F0"/>
                </a:solidFill>
              </a:rPr>
              <a:t>Importing of Dataset</a:t>
            </a:r>
            <a:endParaRPr lang="en-US" sz="4800" dirty="0">
              <a:solidFill>
                <a:srgbClr val="00B0F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6E4C20-43BF-6FAB-5EFF-0B45FD40F8F1}"/>
              </a:ext>
            </a:extLst>
          </p:cNvPr>
          <p:cNvSpPr txBox="1"/>
          <p:nvPr/>
        </p:nvSpPr>
        <p:spPr>
          <a:xfrm>
            <a:off x="772886" y="920621"/>
            <a:ext cx="10820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à"/>
            </a:pPr>
            <a:r>
              <a:rPr lang="en-US" sz="4000" dirty="0"/>
              <a:t>Pandas in python provide an interesting method </a:t>
            </a:r>
            <a:r>
              <a:rPr lang="en-US" sz="4000" dirty="0" err="1"/>
              <a:t>read_csv</a:t>
            </a:r>
            <a:r>
              <a:rPr lang="en-US" sz="4000" dirty="0"/>
              <a:t>(). </a:t>
            </a:r>
          </a:p>
          <a:p>
            <a:pPr marL="571500" indent="-571500" algn="just">
              <a:buFont typeface="Wingdings" panose="05000000000000000000" pitchFamily="2" charset="2"/>
              <a:buChar char="à"/>
            </a:pPr>
            <a:r>
              <a:rPr lang="en-US" sz="4000" dirty="0"/>
              <a:t> The </a:t>
            </a:r>
            <a:r>
              <a:rPr lang="en-US" sz="4000" dirty="0" err="1"/>
              <a:t>read_csv</a:t>
            </a:r>
            <a:r>
              <a:rPr lang="en-US" sz="4000" dirty="0"/>
              <a:t> function reads the entire dataset from a comma separated values(CSV) file. </a:t>
            </a:r>
          </a:p>
          <a:p>
            <a:pPr marL="571500" indent="-571500" algn="just">
              <a:buFont typeface="Wingdings" panose="05000000000000000000" pitchFamily="2" charset="2"/>
              <a:buChar char="à"/>
            </a:pPr>
            <a:r>
              <a:rPr lang="en-US" sz="4000" dirty="0"/>
              <a:t>Each and every value can be access using the data frame. </a:t>
            </a:r>
          </a:p>
          <a:p>
            <a:pPr marL="571500" indent="-571500" algn="just">
              <a:buFont typeface="Wingdings" panose="05000000000000000000" pitchFamily="2" charset="2"/>
              <a:buChar char="à"/>
            </a:pPr>
            <a:r>
              <a:rPr lang="en-US" sz="4000" dirty="0"/>
              <a:t>Any missing value or </a:t>
            </a:r>
            <a:r>
              <a:rPr lang="en-US" sz="4000" dirty="0" err="1"/>
              <a:t>NaN</a:t>
            </a:r>
            <a:r>
              <a:rPr lang="en-US" sz="4000" dirty="0"/>
              <a:t> value have to be cleaned.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7722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ED14E73-B8FB-7C97-F20F-B570E451785D}"/>
              </a:ext>
            </a:extLst>
          </p:cNvPr>
          <p:cNvGrpSpPr/>
          <p:nvPr/>
        </p:nvGrpSpPr>
        <p:grpSpPr>
          <a:xfrm>
            <a:off x="-76200" y="-179614"/>
            <a:ext cx="12192000" cy="7037614"/>
            <a:chOff x="0" y="0"/>
            <a:chExt cx="12192000" cy="703761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AF1C88E-EF96-DC5B-779A-21835E5DA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748731"/>
              <a:ext cx="12192000" cy="628888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E744929-683E-8832-D995-345D72077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1050" y="0"/>
              <a:ext cx="3714750" cy="6858000"/>
            </a:xfrm>
            <a:prstGeom prst="rect">
              <a:avLst/>
            </a:prstGeom>
            <a:ln w="38100">
              <a:solidFill>
                <a:srgbClr val="BC5500"/>
              </a:solidFill>
            </a:ln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51BFEDA-F23B-7C0D-6BFE-6FFA74F0EF73}"/>
              </a:ext>
            </a:extLst>
          </p:cNvPr>
          <p:cNvSpPr txBox="1"/>
          <p:nvPr/>
        </p:nvSpPr>
        <p:spPr>
          <a:xfrm>
            <a:off x="304800" y="-179614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* Dataset &amp; Information*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8420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273F57-117B-28E1-C846-1E308D13BD2A}"/>
              </a:ext>
            </a:extLst>
          </p:cNvPr>
          <p:cNvSpPr txBox="1"/>
          <p:nvPr/>
        </p:nvSpPr>
        <p:spPr>
          <a:xfrm>
            <a:off x="604157" y="304800"/>
            <a:ext cx="11419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Reading  the  Dataset using Notebook:</a:t>
            </a:r>
            <a:endParaRPr lang="en-US" sz="4800" dirty="0">
              <a:solidFill>
                <a:srgbClr val="00B0F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389F4-B508-54F2-4E5A-883C6F13E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0"/>
            <a:ext cx="10744200" cy="19318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B6972F-2EA7-DA34-F6AD-1BC25D949922}"/>
              </a:ext>
            </a:extLst>
          </p:cNvPr>
          <p:cNvSpPr txBox="1"/>
          <p:nvPr/>
        </p:nvSpPr>
        <p:spPr>
          <a:xfrm>
            <a:off x="604157" y="3429000"/>
            <a:ext cx="114191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ym typeface="Wingdings" panose="05000000000000000000" pitchFamily="2" charset="2"/>
              </a:rPr>
              <a:t></a:t>
            </a:r>
            <a:r>
              <a:rPr lang="en-US" sz="5400" dirty="0" err="1">
                <a:sym typeface="Wingdings" panose="05000000000000000000" pitchFamily="2" charset="2"/>
              </a:rPr>
              <a:t>data.head</a:t>
            </a:r>
            <a:r>
              <a:rPr lang="en-US" sz="5400" dirty="0">
                <a:sym typeface="Wingdings" panose="05000000000000000000" pitchFamily="2" charset="2"/>
              </a:rPr>
              <a:t>(5) </a:t>
            </a:r>
          </a:p>
          <a:p>
            <a:r>
              <a:rPr lang="en-US" sz="5400" dirty="0">
                <a:solidFill>
                  <a:srgbClr val="00B0F0"/>
                </a:solidFill>
                <a:sym typeface="Wingdings" panose="05000000000000000000" pitchFamily="2" charset="2"/>
              </a:rPr>
              <a:t></a:t>
            </a:r>
            <a:r>
              <a:rPr lang="en-US" sz="5400" dirty="0" err="1">
                <a:sym typeface="Wingdings" panose="05000000000000000000" pitchFamily="2" charset="2"/>
              </a:rPr>
              <a:t>data.tail</a:t>
            </a:r>
            <a:r>
              <a:rPr lang="en-US" sz="5400" dirty="0">
                <a:sym typeface="Wingdings" panose="05000000000000000000" pitchFamily="2" charset="2"/>
              </a:rPr>
              <a:t>(5)</a:t>
            </a:r>
          </a:p>
          <a:p>
            <a:r>
              <a:rPr lang="en-US" sz="5400" dirty="0">
                <a:sym typeface="Wingdings" panose="05000000000000000000" pitchFamily="2" charset="2"/>
              </a:rPr>
              <a:t></a:t>
            </a:r>
            <a:r>
              <a:rPr lang="en-US" sz="5400" dirty="0" err="1">
                <a:sym typeface="Wingdings" panose="05000000000000000000" pitchFamily="2" charset="2"/>
              </a:rPr>
              <a:t>data.shape</a:t>
            </a:r>
            <a:r>
              <a:rPr lang="en-US" sz="5400" dirty="0">
                <a:sym typeface="Wingdings" panose="05000000000000000000" pitchFamily="2" charset="2"/>
              </a:rPr>
              <a:t>()</a:t>
            </a:r>
            <a:endParaRPr lang="en-US" sz="4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E2738B-573D-CB6B-40DC-828743525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412671"/>
            <a:ext cx="6172200" cy="314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3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C3AC79-AFF6-3A0E-4606-0A2296389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990600"/>
            <a:ext cx="11658600" cy="2667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A5EED3-F057-013A-0CBE-23A4433B92F3}"/>
              </a:ext>
            </a:extLst>
          </p:cNvPr>
          <p:cNvSpPr txBox="1"/>
          <p:nvPr/>
        </p:nvSpPr>
        <p:spPr>
          <a:xfrm>
            <a:off x="506186" y="67270"/>
            <a:ext cx="11419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Handling the Missing Value</a:t>
            </a:r>
            <a:endParaRPr lang="en-US" sz="4800" dirty="0">
              <a:solidFill>
                <a:srgbClr val="00B0F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20A2E5-BBB8-8001-DD41-690CB4EB1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3429000"/>
            <a:ext cx="116586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2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77D180-4718-6998-F162-3E128CA1D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8258"/>
            <a:ext cx="11258694" cy="634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0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0BBECA-D3ED-A678-C980-F2F509576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"/>
            <a:ext cx="1112520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4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983F031-819D-97C4-CF2A-96DD25225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1129606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5749" y="5715000"/>
            <a:ext cx="10360501" cy="69056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Table of Content:</a:t>
            </a:r>
            <a:br>
              <a:rPr lang="en-US" dirty="0"/>
            </a:br>
            <a:r>
              <a:rPr lang="en-US" dirty="0"/>
              <a:t>1.</a:t>
            </a:r>
            <a:r>
              <a:rPr lang="en-US" sz="3100" dirty="0"/>
              <a:t> Introduction</a:t>
            </a:r>
            <a:br>
              <a:rPr lang="en-US" sz="3100" dirty="0"/>
            </a:br>
            <a:r>
              <a:rPr lang="en-US" sz="3100" dirty="0"/>
              <a:t>2. Problem Statement</a:t>
            </a:r>
            <a:br>
              <a:rPr lang="en-US" sz="3100" dirty="0"/>
            </a:br>
            <a:r>
              <a:rPr lang="en-US" sz="3100" dirty="0"/>
              <a:t>3. Solution</a:t>
            </a:r>
            <a:br>
              <a:rPr lang="en-US" sz="3100" dirty="0"/>
            </a:br>
            <a:r>
              <a:rPr lang="en-US" sz="3100" dirty="0"/>
              <a:t>4.Machine Learning</a:t>
            </a:r>
            <a:br>
              <a:rPr lang="en-US" sz="3100" dirty="0"/>
            </a:br>
            <a:r>
              <a:rPr lang="en-US" sz="3100" dirty="0"/>
              <a:t>5.Hardware &amp; Software Used</a:t>
            </a:r>
            <a:br>
              <a:rPr lang="en-US" sz="3100" dirty="0"/>
            </a:br>
            <a:r>
              <a:rPr lang="en-US" sz="3100" dirty="0"/>
              <a:t>6.Implementation of Model</a:t>
            </a:r>
            <a:br>
              <a:rPr lang="en-US" sz="3100" dirty="0"/>
            </a:br>
            <a:r>
              <a:rPr lang="en-US" sz="3100" dirty="0"/>
              <a:t>7. Importing of Dataset</a:t>
            </a:r>
            <a:br>
              <a:rPr lang="en-US" sz="3100" dirty="0"/>
            </a:br>
            <a:r>
              <a:rPr lang="en-US" sz="3100" dirty="0"/>
              <a:t>8.Training the Model</a:t>
            </a:r>
            <a:br>
              <a:rPr lang="en-US" sz="3100" dirty="0"/>
            </a:br>
            <a:r>
              <a:rPr lang="en-US" sz="3100" dirty="0"/>
              <a:t>9.Save the Model</a:t>
            </a:r>
            <a:br>
              <a:rPr lang="en-US" sz="3100" dirty="0"/>
            </a:br>
            <a:r>
              <a:rPr lang="en-US" sz="3100" dirty="0"/>
              <a:t>10.Check the Model</a:t>
            </a:r>
            <a:br>
              <a:rPr lang="en-US" sz="3100" dirty="0"/>
            </a:br>
            <a:r>
              <a:rPr lang="en-US" sz="3100" dirty="0"/>
              <a:t>11.Conclusion </a:t>
            </a:r>
            <a:br>
              <a:rPr lang="en-US" sz="3100" dirty="0"/>
            </a:br>
            <a:r>
              <a:rPr lang="en-US" sz="3100" dirty="0"/>
              <a:t>12.Refrences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62BB18-860C-044C-4C74-E10358A93F8C}"/>
              </a:ext>
            </a:extLst>
          </p:cNvPr>
          <p:cNvSpPr txBox="1"/>
          <p:nvPr/>
        </p:nvSpPr>
        <p:spPr>
          <a:xfrm>
            <a:off x="542925" y="-92387"/>
            <a:ext cx="11419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Handling the Categorical Data</a:t>
            </a:r>
            <a:endParaRPr lang="en-US" sz="4800" dirty="0">
              <a:solidFill>
                <a:srgbClr val="00B0F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4712DB-B529-13C5-C795-E41C51ACF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838200"/>
            <a:ext cx="10695214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2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97CEC2-124C-EC0C-69D5-A77BADF97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0668000" cy="2971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46A8D8-448A-C87C-67F2-F4F0AE99022E}"/>
              </a:ext>
            </a:extLst>
          </p:cNvPr>
          <p:cNvSpPr txBox="1"/>
          <p:nvPr/>
        </p:nvSpPr>
        <p:spPr>
          <a:xfrm>
            <a:off x="609600" y="4495800"/>
            <a:ext cx="11419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Successfully Handling the Categorical Data</a:t>
            </a:r>
            <a:endParaRPr lang="en-US" sz="4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61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3C3AF0-11A7-D5A1-24A2-4BE190B98B77}"/>
              </a:ext>
            </a:extLst>
          </p:cNvPr>
          <p:cNvSpPr txBox="1"/>
          <p:nvPr/>
        </p:nvSpPr>
        <p:spPr>
          <a:xfrm>
            <a:off x="506186" y="67270"/>
            <a:ext cx="11419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Handling the Numerical Data</a:t>
            </a:r>
            <a:endParaRPr lang="en-US" sz="4800" dirty="0">
              <a:solidFill>
                <a:srgbClr val="00B0F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C00D0D-2A3B-7C29-F7BD-5DC718D6D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1005114"/>
            <a:ext cx="1050607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9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305FEB-98AA-4631-1218-2891FBAB0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4400"/>
            <a:ext cx="11354218" cy="47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7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1A1498-6217-56E0-1096-1F5BC389E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12192000" cy="4800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C1D726-4902-74E1-CF1C-7F0CCE1E92B1}"/>
              </a:ext>
            </a:extLst>
          </p:cNvPr>
          <p:cNvSpPr txBox="1"/>
          <p:nvPr/>
        </p:nvSpPr>
        <p:spPr>
          <a:xfrm>
            <a:off x="609600" y="5486400"/>
            <a:ext cx="11419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Successfully Handling Numerical Data</a:t>
            </a:r>
            <a:endParaRPr lang="en-US" sz="4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90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1FDF3A-CF2D-6084-7384-7832DFAEF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02005"/>
            <a:ext cx="10363200" cy="589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8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F54151-E19D-EAD9-15DC-836477499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83397"/>
            <a:ext cx="10726132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4F40D4-7782-4BF6-ED60-54C78B96219A}"/>
              </a:ext>
            </a:extLst>
          </p:cNvPr>
          <p:cNvSpPr txBox="1"/>
          <p:nvPr/>
        </p:nvSpPr>
        <p:spPr>
          <a:xfrm>
            <a:off x="228600" y="152400"/>
            <a:ext cx="11419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ym typeface="Wingdings" panose="05000000000000000000" pitchFamily="2" charset="2"/>
              </a:rPr>
              <a:t> </a:t>
            </a:r>
            <a:r>
              <a:rPr lang="en-US" sz="4800" dirty="0"/>
              <a:t>Data Visualization </a:t>
            </a:r>
            <a:endParaRPr lang="en-US" sz="4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8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911084-5519-613A-1BD6-F6A76089002C}"/>
              </a:ext>
            </a:extLst>
          </p:cNvPr>
          <p:cNvSpPr txBox="1"/>
          <p:nvPr/>
        </p:nvSpPr>
        <p:spPr>
          <a:xfrm>
            <a:off x="1066800" y="36286"/>
            <a:ext cx="10439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/>
              <a:t>8. </a:t>
            </a:r>
            <a:r>
              <a:rPr lang="en-US" sz="6000" dirty="0">
                <a:solidFill>
                  <a:srgbClr val="00B0F0"/>
                </a:solidFill>
              </a:rPr>
              <a:t>Training the Model</a:t>
            </a:r>
            <a:endParaRPr lang="en-US" sz="4800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30BDF-5F99-1910-B38E-7F6F6555B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0" y="977852"/>
            <a:ext cx="10249346" cy="5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3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D9083F-FC70-2FF5-580F-64BD7959959C}"/>
              </a:ext>
            </a:extLst>
          </p:cNvPr>
          <p:cNvSpPr txBox="1"/>
          <p:nvPr/>
        </p:nvSpPr>
        <p:spPr>
          <a:xfrm>
            <a:off x="885372" y="152400"/>
            <a:ext cx="10515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00B0F0"/>
                </a:solidFill>
              </a:rPr>
              <a:t>HyperParameter</a:t>
            </a:r>
            <a:r>
              <a:rPr lang="en-US" sz="4400" dirty="0">
                <a:solidFill>
                  <a:srgbClr val="00B0F0"/>
                </a:solidFill>
              </a:rPr>
              <a:t> Tuning </a:t>
            </a:r>
          </a:p>
          <a:p>
            <a:pPr marL="457200" indent="-457200" algn="just">
              <a:buAutoNum type="arabicParenR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Process of selecting the optimal values for the hyperparameters of a machine learning model.</a:t>
            </a:r>
          </a:p>
          <a:p>
            <a:pPr marL="457200" indent="-457200" algn="just">
              <a:buAutoNum type="arabicParenR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Tuning:- Achieve good performance of model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2EF44-D836-D541-71B2-9F0A6A5CC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372" y="2214503"/>
            <a:ext cx="9753600" cy="457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3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A76657-A891-2D44-15C2-40F8C67B8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54097"/>
            <a:ext cx="8458200" cy="2735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75C526-BDC9-8BF8-BA3E-A3B6287CC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596426"/>
            <a:ext cx="8458200" cy="3075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0BEE20-EDA4-1213-5DA8-908E03A14A39}"/>
              </a:ext>
            </a:extLst>
          </p:cNvPr>
          <p:cNvSpPr txBox="1"/>
          <p:nvPr/>
        </p:nvSpPr>
        <p:spPr>
          <a:xfrm>
            <a:off x="1066800" y="338435"/>
            <a:ext cx="61105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/>
              <a:t>9</a:t>
            </a:r>
            <a:r>
              <a:rPr lang="en-US" sz="6000" dirty="0">
                <a:solidFill>
                  <a:srgbClr val="00B0F0"/>
                </a:solidFill>
              </a:rPr>
              <a:t>. Save the Model</a:t>
            </a:r>
          </a:p>
        </p:txBody>
      </p:sp>
    </p:spTree>
    <p:extLst>
      <p:ext uri="{BB962C8B-B14F-4D97-AF65-F5344CB8AC3E}">
        <p14:creationId xmlns:p14="http://schemas.microsoft.com/office/powerpoint/2010/main" val="199410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9200" y="1538785"/>
            <a:ext cx="10210799" cy="762000"/>
          </a:xfrm>
        </p:spPr>
        <p:txBody>
          <a:bodyPr>
            <a:noAutofit/>
          </a:bodyPr>
          <a:lstStyle/>
          <a:p>
            <a:r>
              <a:rPr lang="en-US" sz="4400" dirty="0"/>
              <a:t>1.</a:t>
            </a:r>
            <a:r>
              <a:rPr lang="en-US" sz="5400" dirty="0">
                <a:solidFill>
                  <a:srgbClr val="00B0F0"/>
                </a:solidFill>
              </a:rPr>
              <a:t>Introduction of Loan Predication</a:t>
            </a:r>
            <a:br>
              <a:rPr lang="en-US" sz="5400" dirty="0">
                <a:solidFill>
                  <a:srgbClr val="00B0F0"/>
                </a:solidFill>
              </a:rPr>
            </a:br>
            <a:endParaRPr lang="en-US" sz="4400" dirty="0">
              <a:solidFill>
                <a:srgbClr val="00B0F0"/>
              </a:solidFill>
            </a:endParaRPr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B0803D6E-3064-42CA-7A2A-9C1D8F7699AE}"/>
              </a:ext>
            </a:extLst>
          </p:cNvPr>
          <p:cNvSpPr txBox="1">
            <a:spLocks/>
          </p:cNvSpPr>
          <p:nvPr/>
        </p:nvSpPr>
        <p:spPr>
          <a:xfrm>
            <a:off x="1143000" y="685800"/>
            <a:ext cx="10286999" cy="5257801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endParaRPr lang="en-US" sz="3600" dirty="0">
              <a:latin typeface="Bahnschrift Light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600" dirty="0">
              <a:latin typeface="Bahnschrift Light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500" dirty="0">
                <a:latin typeface="Bahnschrift Light" panose="020B0502040204020203" pitchFamily="34" charset="0"/>
              </a:rPr>
              <a:t>Loan is essential part of the lending process.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500" dirty="0">
                <a:latin typeface="Bahnschrift Light" panose="020B0502040204020203" pitchFamily="34" charset="0"/>
              </a:rPr>
              <a:t>Core Business of banks.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500" dirty="0">
                <a:latin typeface="Bahnschrift Light" panose="020B0502040204020203" pitchFamily="34" charset="0"/>
              </a:rPr>
              <a:t>Main Profit comes directly from the loan’s interest.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500" dirty="0">
                <a:latin typeface="Bahnschrift Light" panose="020B0502040204020203" pitchFamily="34" charset="0"/>
              </a:rPr>
              <a:t>Faced on financial Institutions such as Bank, credit Unions and other lending organization.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500" dirty="0">
                <a:latin typeface="Bahnschrift Light" panose="020B0502040204020203" pitchFamily="34" charset="0"/>
              </a:rPr>
              <a:t>Accurate Predication helps minimize risks &amp; Make better lending decision</a:t>
            </a:r>
            <a:r>
              <a:rPr lang="en-US" sz="4100" dirty="0">
                <a:latin typeface="Bahnschrift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1A5213-3B1F-BDE1-D09A-45507D30AE91}"/>
              </a:ext>
            </a:extLst>
          </p:cNvPr>
          <p:cNvSpPr txBox="1"/>
          <p:nvPr/>
        </p:nvSpPr>
        <p:spPr>
          <a:xfrm>
            <a:off x="1066800" y="304800"/>
            <a:ext cx="61105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10.</a:t>
            </a:r>
            <a:r>
              <a:rPr lang="en-US" sz="5400" dirty="0">
                <a:solidFill>
                  <a:srgbClr val="00B0F0"/>
                </a:solidFill>
              </a:rPr>
              <a:t>Check the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1CCFB3-9818-1C01-4860-A28239F64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28975"/>
            <a:ext cx="11582400" cy="5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9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093F87-1BC9-36D5-3F44-8CF3817ED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97"/>
          <a:stretch/>
        </p:blipFill>
        <p:spPr>
          <a:xfrm>
            <a:off x="292383" y="781050"/>
            <a:ext cx="11607233" cy="5295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74725C-477A-08CF-F286-3505FF9E56C5}"/>
              </a:ext>
            </a:extLst>
          </p:cNvPr>
          <p:cNvSpPr txBox="1"/>
          <p:nvPr/>
        </p:nvSpPr>
        <p:spPr>
          <a:xfrm>
            <a:off x="1524000" y="-29029"/>
            <a:ext cx="61105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* Check the Model</a:t>
            </a:r>
          </a:p>
        </p:txBody>
      </p:sp>
    </p:spTree>
    <p:extLst>
      <p:ext uri="{BB962C8B-B14F-4D97-AF65-F5344CB8AC3E}">
        <p14:creationId xmlns:p14="http://schemas.microsoft.com/office/powerpoint/2010/main" val="136672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66A93F-04D9-D672-F0D9-A50D3FAC6E5E}"/>
              </a:ext>
            </a:extLst>
          </p:cNvPr>
          <p:cNvSpPr txBox="1"/>
          <p:nvPr/>
        </p:nvSpPr>
        <p:spPr>
          <a:xfrm>
            <a:off x="1371600" y="1120200"/>
            <a:ext cx="100584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The loan application system approves or rejects loan applications. </a:t>
            </a:r>
          </a:p>
          <a:p>
            <a:pPr algn="just"/>
            <a:r>
              <a:rPr lang="en-US" sz="3200" dirty="0"/>
              <a:t>➔ Machine learning models are valuable for predicting outcomes with large datasets. </a:t>
            </a:r>
          </a:p>
          <a:p>
            <a:pPr algn="just"/>
            <a:r>
              <a:rPr lang="en-US" sz="3200" dirty="0"/>
              <a:t>➔ In our project, We utilized five machine learning algorithms are used as Logistic regression, support vector machines, random forest classifiers, KNN classifiers, and decision trees to predict loan approval for customers.</a:t>
            </a:r>
          </a:p>
          <a:p>
            <a:pPr algn="just"/>
            <a:r>
              <a:rPr lang="en-US" sz="3200" dirty="0"/>
              <a:t> ➔ Based on experimental results, the random forest classifier algorithm exhibited the highest accuracy among the four algorithms.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6EED0-C942-AAB3-A457-4E2D5234861B}"/>
              </a:ext>
            </a:extLst>
          </p:cNvPr>
          <p:cNvSpPr txBox="1"/>
          <p:nvPr/>
        </p:nvSpPr>
        <p:spPr>
          <a:xfrm>
            <a:off x="1143000" y="228600"/>
            <a:ext cx="61105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11.</a:t>
            </a:r>
            <a:r>
              <a:rPr lang="en-US" sz="6000" b="1" dirty="0">
                <a:solidFill>
                  <a:srgbClr val="00B0F0"/>
                </a:solidFill>
              </a:rPr>
              <a:t>Conclusion</a:t>
            </a:r>
            <a:r>
              <a:rPr lang="en-US" sz="5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926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BE66D5-F78E-1441-58B6-70B1304729FC}"/>
              </a:ext>
            </a:extLst>
          </p:cNvPr>
          <p:cNvSpPr txBox="1"/>
          <p:nvPr/>
        </p:nvSpPr>
        <p:spPr>
          <a:xfrm>
            <a:off x="914400" y="0"/>
            <a:ext cx="61105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/>
              <a:t>12</a:t>
            </a:r>
            <a:r>
              <a:rPr lang="en-US" sz="6000" dirty="0">
                <a:solidFill>
                  <a:srgbClr val="00B0F0"/>
                </a:solidFill>
              </a:rPr>
              <a:t>.Refrences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EB670-228C-EBBE-D854-1BFB6D9EC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15663"/>
            <a:ext cx="10104747" cy="559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8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BD9EB8-CB27-E752-7778-05120220F4B6}"/>
              </a:ext>
            </a:extLst>
          </p:cNvPr>
          <p:cNvSpPr/>
          <p:nvPr/>
        </p:nvSpPr>
        <p:spPr>
          <a:xfrm>
            <a:off x="838200" y="685800"/>
            <a:ext cx="10775835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</a:t>
            </a:r>
            <a:endParaRPr lang="en-US" sz="1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0D0800-9EF9-D4C9-7C13-CD74D1954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5608" y="3332678"/>
            <a:ext cx="3260783" cy="308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4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2. </a:t>
            </a:r>
            <a:r>
              <a:rPr lang="en-US" sz="5400" dirty="0">
                <a:solidFill>
                  <a:srgbClr val="00B0F0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706880"/>
            <a:ext cx="10515600" cy="4465320"/>
          </a:xfrm>
        </p:spPr>
        <p:txBody>
          <a:bodyPr>
            <a:normAutofit/>
          </a:bodyPr>
          <a:lstStyle/>
          <a:p>
            <a:r>
              <a:rPr lang="en-US" sz="4000" dirty="0"/>
              <a:t>Old systems were made using Java, so needed to install a device.</a:t>
            </a:r>
          </a:p>
          <a:p>
            <a:r>
              <a:rPr lang="en-US" sz="4000" dirty="0"/>
              <a:t>It didn’t provide feature of online Backup.</a:t>
            </a:r>
          </a:p>
          <a:p>
            <a:r>
              <a:rPr lang="en-US" sz="4000" dirty="0"/>
              <a:t>Lot of Human resource required.</a:t>
            </a:r>
          </a:p>
          <a:p>
            <a:r>
              <a:rPr lang="en-US" sz="4000" dirty="0"/>
              <a:t>More time consuming on verification Process.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706880"/>
            <a:ext cx="10439400" cy="4160520"/>
          </a:xfrm>
        </p:spPr>
        <p:txBody>
          <a:bodyPr>
            <a:normAutofit/>
          </a:bodyPr>
          <a:lstStyle/>
          <a:p>
            <a:pPr algn="just"/>
            <a:r>
              <a:rPr lang="en-US" sz="4400" dirty="0"/>
              <a:t>Our Machine Model calculates all parameters given and if the application eligible loan or not in very less time. </a:t>
            </a:r>
          </a:p>
          <a:p>
            <a:pPr algn="just"/>
            <a:r>
              <a:rPr lang="en-US" sz="4400" dirty="0"/>
              <a:t>Uses of Machine Learning Algorithm.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7E1048-D725-1216-3352-2F567532741B}"/>
              </a:ext>
            </a:extLst>
          </p:cNvPr>
          <p:cNvSpPr txBox="1">
            <a:spLocks/>
          </p:cNvSpPr>
          <p:nvPr/>
        </p:nvSpPr>
        <p:spPr>
          <a:xfrm>
            <a:off x="1219200" y="304800"/>
            <a:ext cx="104394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3. </a:t>
            </a:r>
            <a:r>
              <a:rPr lang="en-US" sz="6000" dirty="0">
                <a:solidFill>
                  <a:srgbClr val="00B0F0"/>
                </a:solidFill>
              </a:rPr>
              <a:t>Solution</a:t>
            </a:r>
            <a:endParaRPr lang="en-US" sz="5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1EEFC77-8A16-BFE2-4308-652A2EBA87C0}"/>
              </a:ext>
            </a:extLst>
          </p:cNvPr>
          <p:cNvSpPr txBox="1">
            <a:spLocks/>
          </p:cNvSpPr>
          <p:nvPr/>
        </p:nvSpPr>
        <p:spPr>
          <a:xfrm>
            <a:off x="1219200" y="1706880"/>
            <a:ext cx="10439400" cy="4160520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8C4F2C-73F8-C0AC-813F-D7F0F398CD3D}"/>
              </a:ext>
            </a:extLst>
          </p:cNvPr>
          <p:cNvSpPr txBox="1">
            <a:spLocks/>
          </p:cNvSpPr>
          <p:nvPr/>
        </p:nvSpPr>
        <p:spPr>
          <a:xfrm>
            <a:off x="1219200" y="304800"/>
            <a:ext cx="104394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4. </a:t>
            </a:r>
            <a:r>
              <a:rPr lang="en-US" sz="6000" dirty="0">
                <a:solidFill>
                  <a:srgbClr val="00B0F0"/>
                </a:solidFill>
              </a:rPr>
              <a:t>Machine Learning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2A45F25F-C062-AEDF-DC21-F3386409333C}"/>
              </a:ext>
            </a:extLst>
          </p:cNvPr>
          <p:cNvSpPr txBox="1">
            <a:spLocks/>
          </p:cNvSpPr>
          <p:nvPr/>
        </p:nvSpPr>
        <p:spPr>
          <a:xfrm>
            <a:off x="1143000" y="304800"/>
            <a:ext cx="10515600" cy="6096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62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endParaRPr lang="en-US" sz="3600" dirty="0">
              <a:latin typeface="Bahnschrift Light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600" dirty="0">
              <a:latin typeface="Bahnschrift Light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5100" dirty="0">
                <a:latin typeface="Bahnschrift Light" panose="020B0502040204020203" pitchFamily="34" charset="0"/>
              </a:rPr>
              <a:t>It is a subset of Artificial Intelligence.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5100" dirty="0">
                <a:latin typeface="Bahnschrift Light" panose="020B0502040204020203" pitchFamily="34" charset="0"/>
              </a:rPr>
              <a:t>It performs on Scientific study of algorithm.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5100" dirty="0">
                <a:latin typeface="Bahnschrift Light" panose="020B0502040204020203" pitchFamily="34" charset="0"/>
              </a:rPr>
              <a:t>It is used in Statistical models with computer systems.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5100" dirty="0">
                <a:latin typeface="Bahnschrift Light" panose="020B0502040204020203" pitchFamily="34" charset="0"/>
              </a:rPr>
              <a:t>Importance of Machine Learning:</a:t>
            </a:r>
          </a:p>
          <a:p>
            <a:pPr algn="just">
              <a:lnSpc>
                <a:spcPct val="150000"/>
              </a:lnSpc>
            </a:pPr>
            <a:r>
              <a:rPr lang="en-US" sz="5100" dirty="0">
                <a:latin typeface="Bahnschrift Ligh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5100" dirty="0">
                <a:latin typeface="Bahnschrift Light" panose="020B0502040204020203" pitchFamily="34" charset="0"/>
              </a:rPr>
              <a:t>Fraud Detection</a:t>
            </a:r>
          </a:p>
          <a:p>
            <a:pPr algn="just">
              <a:lnSpc>
                <a:spcPct val="150000"/>
              </a:lnSpc>
            </a:pPr>
            <a:r>
              <a:rPr lang="en-US" sz="5100" dirty="0">
                <a:latin typeface="Bahnschrift Ligh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5100" dirty="0">
                <a:latin typeface="Bahnschrift Light" panose="020B0502040204020203" pitchFamily="34" charset="0"/>
              </a:rPr>
              <a:t>Better Decision making</a:t>
            </a:r>
          </a:p>
          <a:p>
            <a:pPr algn="just">
              <a:lnSpc>
                <a:spcPct val="150000"/>
              </a:lnSpc>
            </a:pPr>
            <a:r>
              <a:rPr lang="en-US" sz="5100" dirty="0">
                <a:latin typeface="Bahnschrift Light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en-US" sz="5100" dirty="0">
                <a:latin typeface="Bahnschrift Light" panose="020B0502040204020203" pitchFamily="34" charset="0"/>
              </a:rPr>
              <a:t>Medical Diagnosis &amp; Treatment etc.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124200" y="501114"/>
            <a:ext cx="5562599" cy="1223963"/>
          </a:xfrm>
        </p:spPr>
        <p:txBody>
          <a:bodyPr>
            <a:normAutofit/>
          </a:bodyPr>
          <a:lstStyle/>
          <a:p>
            <a:r>
              <a:rPr lang="en-US" sz="5400" dirty="0"/>
              <a:t>Machine Learning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6617482-9099-5DB0-39B1-7EE73A3E895F}"/>
              </a:ext>
            </a:extLst>
          </p:cNvPr>
          <p:cNvSpPr txBox="1">
            <a:spLocks/>
          </p:cNvSpPr>
          <p:nvPr/>
        </p:nvSpPr>
        <p:spPr>
          <a:xfrm>
            <a:off x="1219200" y="1706880"/>
            <a:ext cx="10515600" cy="446532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solidFill>
                <a:schemeClr val="tx1"/>
              </a:solidFill>
              <a:latin typeface="Bahnschrift Light" panose="020B05020402040202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ED99B08-BB4C-BD33-F8A4-02F8914CA09B}"/>
              </a:ext>
            </a:extLst>
          </p:cNvPr>
          <p:cNvGrpSpPr/>
          <p:nvPr/>
        </p:nvGrpSpPr>
        <p:grpSpPr>
          <a:xfrm>
            <a:off x="914400" y="2123123"/>
            <a:ext cx="5181600" cy="807720"/>
            <a:chOff x="914400" y="2123123"/>
            <a:chExt cx="5181600" cy="80772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3A01F57-6D21-B78C-A623-1E083B45A577}"/>
                </a:ext>
              </a:extLst>
            </p:cNvPr>
            <p:cNvSpPr/>
            <p:nvPr/>
          </p:nvSpPr>
          <p:spPr>
            <a:xfrm>
              <a:off x="914400" y="2123123"/>
              <a:ext cx="5181600" cy="807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1BEF9A-A662-3785-E609-42129AA1A3EC}"/>
                </a:ext>
              </a:extLst>
            </p:cNvPr>
            <p:cNvSpPr txBox="1"/>
            <p:nvPr/>
          </p:nvSpPr>
          <p:spPr>
            <a:xfrm>
              <a:off x="990600" y="2123123"/>
              <a:ext cx="4953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Bahnschrift Light" panose="020B0502040204020203" pitchFamily="34" charset="0"/>
                </a:rPr>
                <a:t>Supervised Learning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7EC6615-5C8D-B6E5-1EEA-67FE13FB0FEF}"/>
              </a:ext>
            </a:extLst>
          </p:cNvPr>
          <p:cNvSpPr/>
          <p:nvPr/>
        </p:nvSpPr>
        <p:spPr>
          <a:xfrm>
            <a:off x="6629400" y="2123123"/>
            <a:ext cx="5181600" cy="807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ahnschrift Light" panose="020B0502040204020203" pitchFamily="34" charset="0"/>
              </a:rPr>
              <a:t>Unsupervised Learning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CB92B7E7-6154-D713-8C34-123BA4FE549E}"/>
              </a:ext>
            </a:extLst>
          </p:cNvPr>
          <p:cNvSpPr/>
          <p:nvPr/>
        </p:nvSpPr>
        <p:spPr>
          <a:xfrm rot="16200000">
            <a:off x="5970657" y="963543"/>
            <a:ext cx="707886" cy="18288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2">
            <a:extLst>
              <a:ext uri="{FF2B5EF4-FFF2-40B4-BE49-F238E27FC236}">
                <a16:creationId xmlns:a16="http://schemas.microsoft.com/office/drawing/2014/main" id="{8425E24A-224A-3673-6716-C5DD439F6EEF}"/>
              </a:ext>
            </a:extLst>
          </p:cNvPr>
          <p:cNvSpPr txBox="1">
            <a:spLocks/>
          </p:cNvSpPr>
          <p:nvPr/>
        </p:nvSpPr>
        <p:spPr>
          <a:xfrm>
            <a:off x="914400" y="2231886"/>
            <a:ext cx="5334000" cy="3241357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endParaRPr lang="en-US" sz="3600" dirty="0">
              <a:latin typeface="Bahnschrift Light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Bahnschrift Light" panose="020B0502040204020203" pitchFamily="34" charset="0"/>
              </a:rPr>
              <a:t>Learns to make predications based on Labeled training data.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600" dirty="0">
              <a:latin typeface="Bahnschrift Light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Bahnschrift Light" panose="020B0502040204020203" pitchFamily="34" charset="0"/>
              </a:rPr>
              <a:t>Ex:- Spam Detection, Risk assessment etc.</a:t>
            </a:r>
          </a:p>
        </p:txBody>
      </p:sp>
      <p:sp>
        <p:nvSpPr>
          <p:cNvPr id="18" name="Title 12">
            <a:extLst>
              <a:ext uri="{FF2B5EF4-FFF2-40B4-BE49-F238E27FC236}">
                <a16:creationId xmlns:a16="http://schemas.microsoft.com/office/drawing/2014/main" id="{8F1CCEA8-74CC-7A07-5451-12CF998DA31A}"/>
              </a:ext>
            </a:extLst>
          </p:cNvPr>
          <p:cNvSpPr txBox="1">
            <a:spLocks/>
          </p:cNvSpPr>
          <p:nvPr/>
        </p:nvSpPr>
        <p:spPr>
          <a:xfrm>
            <a:off x="6477000" y="1725077"/>
            <a:ext cx="5334000" cy="3241357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endParaRPr lang="en-US" sz="3600" dirty="0">
              <a:latin typeface="Bahnschrift Light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Bahnschrift Light" panose="020B0502040204020203" pitchFamily="34" charset="0"/>
              </a:rPr>
              <a:t>Input data is not labeled, but goal is discover meaningful data.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600" dirty="0">
              <a:latin typeface="Bahnschrift Light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Bahnschrift Light" panose="020B0502040204020203" pitchFamily="34" charset="0"/>
              </a:rPr>
              <a:t>Ex:- Market basket analysis etc.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3B1421-BFDD-4CD8-5892-5728A440C983}"/>
              </a:ext>
            </a:extLst>
          </p:cNvPr>
          <p:cNvSpPr txBox="1"/>
          <p:nvPr/>
        </p:nvSpPr>
        <p:spPr>
          <a:xfrm>
            <a:off x="990600" y="5679123"/>
            <a:ext cx="1097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Reinforcement Learning:- Used in Robotics &amp; game playing.</a:t>
            </a: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7767BFE-BCAF-FDCD-664E-C808F41E18B1}"/>
              </a:ext>
            </a:extLst>
          </p:cNvPr>
          <p:cNvGrpSpPr/>
          <p:nvPr/>
        </p:nvGrpSpPr>
        <p:grpSpPr>
          <a:xfrm>
            <a:off x="2286000" y="304800"/>
            <a:ext cx="5181600" cy="807720"/>
            <a:chOff x="914400" y="2123123"/>
            <a:chExt cx="5181600" cy="80772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41A6611-27FD-00B8-824D-866E2E42C907}"/>
                </a:ext>
              </a:extLst>
            </p:cNvPr>
            <p:cNvSpPr/>
            <p:nvPr/>
          </p:nvSpPr>
          <p:spPr>
            <a:xfrm>
              <a:off x="914400" y="2123123"/>
              <a:ext cx="5181600" cy="807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CBBCE5-42A2-4A22-70D3-134DFBEC9142}"/>
                </a:ext>
              </a:extLst>
            </p:cNvPr>
            <p:cNvSpPr txBox="1"/>
            <p:nvPr/>
          </p:nvSpPr>
          <p:spPr>
            <a:xfrm>
              <a:off x="990600" y="2123123"/>
              <a:ext cx="4953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Bahnschrift Light" panose="020B0502040204020203" pitchFamily="34" charset="0"/>
                </a:rPr>
                <a:t>Supervised Learning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B332D7A-215D-074A-512E-367271AFA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33" y="1249680"/>
            <a:ext cx="10456333" cy="492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C6B20E9-D33F-FCF9-1B53-8AF172D235C9}"/>
              </a:ext>
            </a:extLst>
          </p:cNvPr>
          <p:cNvGrpSpPr/>
          <p:nvPr/>
        </p:nvGrpSpPr>
        <p:grpSpPr>
          <a:xfrm>
            <a:off x="2286000" y="304800"/>
            <a:ext cx="6553200" cy="1295399"/>
            <a:chOff x="914400" y="2123123"/>
            <a:chExt cx="5181600" cy="132343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8CB04A9-EC50-869D-039C-EAD258385238}"/>
                </a:ext>
              </a:extLst>
            </p:cNvPr>
            <p:cNvSpPr/>
            <p:nvPr/>
          </p:nvSpPr>
          <p:spPr>
            <a:xfrm>
              <a:off x="914400" y="2123123"/>
              <a:ext cx="5181600" cy="807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51380CB-6968-3290-19AB-9148C44F9042}"/>
                </a:ext>
              </a:extLst>
            </p:cNvPr>
            <p:cNvSpPr txBox="1"/>
            <p:nvPr/>
          </p:nvSpPr>
          <p:spPr>
            <a:xfrm>
              <a:off x="990600" y="2123123"/>
              <a:ext cx="4953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Bahnschrift Light" panose="020B0502040204020203" pitchFamily="34" charset="0"/>
                </a:rPr>
                <a:t>Unsupervised Learning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7AE3D2E-59C0-AB92-B8F6-60ACA8BB2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95407"/>
            <a:ext cx="10580708" cy="49343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F81E8D-EF0A-BAB9-9CAC-38A70A8E8AF3}"/>
              </a:ext>
            </a:extLst>
          </p:cNvPr>
          <p:cNvSpPr txBox="1"/>
          <p:nvPr/>
        </p:nvSpPr>
        <p:spPr>
          <a:xfrm>
            <a:off x="1371600" y="5562600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D1D5DB"/>
                </a:solidFill>
                <a:effectLst/>
                <a:highlight>
                  <a:srgbClr val="BC5500"/>
                </a:highlight>
                <a:latin typeface="Söhne"/>
              </a:rPr>
              <a:t> ( Identify Hidden Pattern: </a:t>
            </a:r>
            <a:r>
              <a:rPr lang="en-US" sz="2000" dirty="0">
                <a:solidFill>
                  <a:srgbClr val="D1D5DB"/>
                </a:solidFill>
                <a:highlight>
                  <a:srgbClr val="BC5500"/>
                </a:highlight>
                <a:latin typeface="Söhne"/>
              </a:rPr>
              <a:t>R</a:t>
            </a:r>
            <a:r>
              <a:rPr lang="en-US" sz="2000" b="0" i="0" dirty="0">
                <a:solidFill>
                  <a:srgbClr val="D1D5DB"/>
                </a:solidFill>
                <a:effectLst/>
                <a:highlight>
                  <a:srgbClr val="BC5500"/>
                </a:highlight>
                <a:latin typeface="Söhne"/>
              </a:rPr>
              <a:t>elevant features or characteristics from the data, structures of data or relationships of data etc.) </a:t>
            </a:r>
            <a:endParaRPr lang="en-US" sz="2800" dirty="0">
              <a:highlight>
                <a:srgbClr val="BC5500"/>
              </a:highlight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FF0352-2934-4052-7AC2-864DF7D95B54}"/>
              </a:ext>
            </a:extLst>
          </p:cNvPr>
          <p:cNvCxnSpPr/>
          <p:nvPr/>
        </p:nvCxnSpPr>
        <p:spPr>
          <a:xfrm>
            <a:off x="3810000" y="5057808"/>
            <a:ext cx="0" cy="5047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507</TotalTime>
  <Words>700</Words>
  <Application>Microsoft Office PowerPoint</Application>
  <PresentationFormat>Widescreen</PresentationFormat>
  <Paragraphs>100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Bahnschrift Light</vt:lpstr>
      <vt:lpstr>Berlin Sans FB Demi</vt:lpstr>
      <vt:lpstr>Calibri</vt:lpstr>
      <vt:lpstr>Constantia</vt:lpstr>
      <vt:lpstr>Söhne</vt:lpstr>
      <vt:lpstr>Wingdings</vt:lpstr>
      <vt:lpstr>Tech 16x9</vt:lpstr>
      <vt:lpstr>Loan Status Prediction Python        with  Machine Learning</vt:lpstr>
      <vt:lpstr>Table of Content: 1. Introduction 2. Problem Statement 3. Solution 4.Machine Learning 5.Hardware &amp; Software Used 6.Implementation of Model 7. Importing of Dataset 8.Training the Model 9.Save the Model 10.Check the Model 11.Conclusion  12.Refrences</vt:lpstr>
      <vt:lpstr>1.Introduction of Loan Predication </vt:lpstr>
      <vt:lpstr>2. Problem Statement</vt:lpstr>
      <vt:lpstr>PowerPoint Presentation</vt:lpstr>
      <vt:lpstr>PowerPoint Presentation</vt:lpstr>
      <vt:lpstr>Machine Learning</vt:lpstr>
      <vt:lpstr>PowerPoint Presentation</vt:lpstr>
      <vt:lpstr>PowerPoint Presentation</vt:lpstr>
      <vt:lpstr>5.Hardware &amp; Software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Status Prediction Python        with  Machine Learning</dc:title>
  <dc:creator>ANKIT KUMAR</dc:creator>
  <cp:lastModifiedBy>ANKIT KUMAR</cp:lastModifiedBy>
  <cp:revision>29</cp:revision>
  <dcterms:created xsi:type="dcterms:W3CDTF">2023-05-19T17:12:43Z</dcterms:created>
  <dcterms:modified xsi:type="dcterms:W3CDTF">2023-05-23T05:52:50Z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