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5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sorterViewPr>
    <p:cViewPr>
      <p:scale>
        <a:sx n="100" d="100"/>
        <a:sy n="100" d="100"/>
      </p:scale>
      <p:origin x="0" y="-10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0074-6B0A-2844-B85D-B9BB98EE0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A2B5EF-AB7A-2396-53F3-F8D051061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8147A8-2C98-E777-5140-03F08BD21537}"/>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5" name="Footer Placeholder 4">
            <a:extLst>
              <a:ext uri="{FF2B5EF4-FFF2-40B4-BE49-F238E27FC236}">
                <a16:creationId xmlns:a16="http://schemas.microsoft.com/office/drawing/2014/main" id="{DB139B71-A1E6-CB4A-8A18-5655AD2A8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2FA0B-CFFE-A0D3-248C-72BE7AA99C54}"/>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52883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D4B5-477E-6CDE-8993-7E573EDAE8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7D9343-DF83-7039-D2E6-2DAB3556B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49A78-5DC5-DD7A-8249-0178AB06C29E}"/>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5" name="Footer Placeholder 4">
            <a:extLst>
              <a:ext uri="{FF2B5EF4-FFF2-40B4-BE49-F238E27FC236}">
                <a16:creationId xmlns:a16="http://schemas.microsoft.com/office/drawing/2014/main" id="{A123B059-63B4-8994-F9B5-7D934B641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1AF6B-C704-A661-ECC4-989593D89282}"/>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252410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BAE75-4415-3598-EE50-3D46813839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A0DD9-8E60-1CEC-0B79-BD576A5D6E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95639-5F6F-B409-9744-FDAE89A254D9}"/>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5" name="Footer Placeholder 4">
            <a:extLst>
              <a:ext uri="{FF2B5EF4-FFF2-40B4-BE49-F238E27FC236}">
                <a16:creationId xmlns:a16="http://schemas.microsoft.com/office/drawing/2014/main" id="{EDC56D21-9CCA-D941-C120-0AD64EEEA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A334B-27BB-C8F1-C19E-77EF2C52512B}"/>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360435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67BD-8022-5259-C948-B2AECE8DEF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E11EDE-33B9-6AAA-9F34-D3C121F95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04983-59AF-9E54-61E0-E234C837EBE0}"/>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5" name="Footer Placeholder 4">
            <a:extLst>
              <a:ext uri="{FF2B5EF4-FFF2-40B4-BE49-F238E27FC236}">
                <a16:creationId xmlns:a16="http://schemas.microsoft.com/office/drawing/2014/main" id="{1388E1C1-B176-E6BC-1A9E-18D58BD1F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0049E5-C6C7-35B7-69EB-3D2835015753}"/>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375236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0C01-2934-E543-AB05-834C7BA87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176696-6D58-2C49-D2A5-5DC53E3E3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7A8F2-FC7A-9653-249B-3BDC63196E2A}"/>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5" name="Footer Placeholder 4">
            <a:extLst>
              <a:ext uri="{FF2B5EF4-FFF2-40B4-BE49-F238E27FC236}">
                <a16:creationId xmlns:a16="http://schemas.microsoft.com/office/drawing/2014/main" id="{4AEC501D-0712-3A65-20A7-29ED9E3F0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C4D5D-3871-845E-6D54-30DAB3E7022A}"/>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55736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B1CC-922F-DD8F-D9B8-A2A0C4855D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E3B94-7B73-ECCF-43DB-67DD534E64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18F98C-48B1-A2CA-A5ED-7DFEE38192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AF0BE4-05BA-8A2F-F903-F3516F714774}"/>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6" name="Footer Placeholder 5">
            <a:extLst>
              <a:ext uri="{FF2B5EF4-FFF2-40B4-BE49-F238E27FC236}">
                <a16:creationId xmlns:a16="http://schemas.microsoft.com/office/drawing/2014/main" id="{D7E546F2-35D7-41CC-8EC7-4C5E875368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F8184-34F8-F2F6-A33A-C43FFD371FE8}"/>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173174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1AD3-9D87-FE93-B39A-AC9C75A0B6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7F5C3-7C11-B9F8-026A-D38868B47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6C1F67-234A-B482-28BC-E153B1844E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6853AE-2178-7B9C-1A22-A939A8B1B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9EBBC-C02D-FC09-3AA3-E7CFD9288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EB095C-2E65-235F-F473-291329C4BAA2}"/>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8" name="Footer Placeholder 7">
            <a:extLst>
              <a:ext uri="{FF2B5EF4-FFF2-40B4-BE49-F238E27FC236}">
                <a16:creationId xmlns:a16="http://schemas.microsoft.com/office/drawing/2014/main" id="{E9A50B79-CAB6-5AD6-A89E-D03D7A7BEC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2EA1FB-1BE6-BE8A-AA04-86F257EF37A4}"/>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402452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ADD6-EEFD-374B-6DE0-A6C05997AB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2ABEEC-94CF-BC3D-0BA8-7A71A85A6CB5}"/>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4" name="Footer Placeholder 3">
            <a:extLst>
              <a:ext uri="{FF2B5EF4-FFF2-40B4-BE49-F238E27FC236}">
                <a16:creationId xmlns:a16="http://schemas.microsoft.com/office/drawing/2014/main" id="{4AE5E0CB-E513-CF7A-BED9-F9BE8D8278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3D4C68-2C77-EAC7-DBC5-413785D11D9B}"/>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49583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28946-8F85-6ABC-8AA6-198B6D2D308F}"/>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3" name="Footer Placeholder 2">
            <a:extLst>
              <a:ext uri="{FF2B5EF4-FFF2-40B4-BE49-F238E27FC236}">
                <a16:creationId xmlns:a16="http://schemas.microsoft.com/office/drawing/2014/main" id="{B567A300-18A0-0F07-C102-8EBDA9088C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2D5F0A-1284-E0ED-1B85-98470B24D8CC}"/>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295994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ABA7-391A-DD69-2C3D-25913888C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94B7BB-3CB4-1C71-5584-7A3738AA3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529B53-7AB2-2525-322E-F153165B7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0B475-68ED-CF25-4F0B-A51D6996C277}"/>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6" name="Footer Placeholder 5">
            <a:extLst>
              <a:ext uri="{FF2B5EF4-FFF2-40B4-BE49-F238E27FC236}">
                <a16:creationId xmlns:a16="http://schemas.microsoft.com/office/drawing/2014/main" id="{EA28DEA0-803B-5BC1-A983-CF36851298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7A92D8-A261-9F3A-F967-432D813DEC26}"/>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108530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E6D8-7DB4-B113-1CFC-9D2EB3021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B3E6D7-51FD-703B-A375-CCCADF02E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12D4FF-5CAB-6DEF-2C12-32C8A40F6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B5E4D-B770-3323-E64D-DD8DF2654449}"/>
              </a:ext>
            </a:extLst>
          </p:cNvPr>
          <p:cNvSpPr>
            <a:spLocks noGrp="1"/>
          </p:cNvSpPr>
          <p:nvPr>
            <p:ph type="dt" sz="half" idx="10"/>
          </p:nvPr>
        </p:nvSpPr>
        <p:spPr/>
        <p:txBody>
          <a:bodyPr/>
          <a:lstStyle/>
          <a:p>
            <a:fld id="{873A7022-21E6-4FE7-AE59-7D579466C3D5}" type="datetimeFigureOut">
              <a:rPr lang="en-IN" smtClean="0"/>
              <a:t>11-07-2022</a:t>
            </a:fld>
            <a:endParaRPr lang="en-IN"/>
          </a:p>
        </p:txBody>
      </p:sp>
      <p:sp>
        <p:nvSpPr>
          <p:cNvPr id="6" name="Footer Placeholder 5">
            <a:extLst>
              <a:ext uri="{FF2B5EF4-FFF2-40B4-BE49-F238E27FC236}">
                <a16:creationId xmlns:a16="http://schemas.microsoft.com/office/drawing/2014/main" id="{A938DE88-B277-FC67-CAD8-30A9C9D4F7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71673E-857C-723F-3095-EC45F55172D1}"/>
              </a:ext>
            </a:extLst>
          </p:cNvPr>
          <p:cNvSpPr>
            <a:spLocks noGrp="1"/>
          </p:cNvSpPr>
          <p:nvPr>
            <p:ph type="sldNum" sz="quarter" idx="12"/>
          </p:nvPr>
        </p:nvSpPr>
        <p:spPr/>
        <p:txBody>
          <a:bodyPr/>
          <a:lstStyle/>
          <a:p>
            <a:fld id="{34B69D28-B572-462F-ACAA-37780871574B}" type="slidenum">
              <a:rPr lang="en-IN" smtClean="0"/>
              <a:t>‹#›</a:t>
            </a:fld>
            <a:endParaRPr lang="en-IN"/>
          </a:p>
        </p:txBody>
      </p:sp>
    </p:spTree>
    <p:extLst>
      <p:ext uri="{BB962C8B-B14F-4D97-AF65-F5344CB8AC3E}">
        <p14:creationId xmlns:p14="http://schemas.microsoft.com/office/powerpoint/2010/main" val="133654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07AE0-17C5-5EA2-B415-529CC278F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0ED4E-70E9-335B-2E48-22A7D7FF9F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7B7B9B-3266-9491-8ACC-E3D6E912B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A7022-21E6-4FE7-AE59-7D579466C3D5}" type="datetimeFigureOut">
              <a:rPr lang="en-IN" smtClean="0"/>
              <a:t>11-07-2022</a:t>
            </a:fld>
            <a:endParaRPr lang="en-IN"/>
          </a:p>
        </p:txBody>
      </p:sp>
      <p:sp>
        <p:nvSpPr>
          <p:cNvPr id="5" name="Footer Placeholder 4">
            <a:extLst>
              <a:ext uri="{FF2B5EF4-FFF2-40B4-BE49-F238E27FC236}">
                <a16:creationId xmlns:a16="http://schemas.microsoft.com/office/drawing/2014/main" id="{7369644A-7960-9D42-7B74-58AE356E0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442358-F151-5EE1-A8E0-70EB0059A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69D28-B572-462F-ACAA-37780871574B}" type="slidenum">
              <a:rPr lang="en-IN" smtClean="0"/>
              <a:t>‹#›</a:t>
            </a:fld>
            <a:endParaRPr lang="en-IN"/>
          </a:p>
        </p:txBody>
      </p:sp>
    </p:spTree>
    <p:extLst>
      <p:ext uri="{BB962C8B-B14F-4D97-AF65-F5344CB8AC3E}">
        <p14:creationId xmlns:p14="http://schemas.microsoft.com/office/powerpoint/2010/main" val="354234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0484A-D539-0358-6538-494E3EEF6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374" y="445478"/>
            <a:ext cx="2927252" cy="2927252"/>
          </a:xfrm>
          <a:prstGeom prst="rect">
            <a:avLst/>
          </a:prstGeom>
        </p:spPr>
      </p:pic>
      <p:sp>
        <p:nvSpPr>
          <p:cNvPr id="6" name="Rectangle 5">
            <a:extLst>
              <a:ext uri="{FF2B5EF4-FFF2-40B4-BE49-F238E27FC236}">
                <a16:creationId xmlns:a16="http://schemas.microsoft.com/office/drawing/2014/main" id="{55894CD1-4F09-2383-E9F7-1949E6B32F64}"/>
              </a:ext>
            </a:extLst>
          </p:cNvPr>
          <p:cNvSpPr/>
          <p:nvPr/>
        </p:nvSpPr>
        <p:spPr>
          <a:xfrm>
            <a:off x="464234" y="3429000"/>
            <a:ext cx="11727766" cy="3170099"/>
          </a:xfrm>
          <a:prstGeom prst="rect">
            <a:avLst/>
          </a:prstGeom>
          <a:noFill/>
        </p:spPr>
        <p:txBody>
          <a:bodyPr wrap="square" lIns="91440" tIns="45720" rIns="91440" bIns="45720">
            <a:spAutoFit/>
          </a:bodyPr>
          <a:lstStyle/>
          <a:p>
            <a:pPr algn="ctr"/>
            <a:br>
              <a:rPr lang="en-IN" sz="2800" b="0" i="0" dirty="0">
                <a:solidFill>
                  <a:srgbClr val="000000"/>
                </a:solidFill>
                <a:effectLst/>
                <a:latin typeface="OpenSans-Regular"/>
              </a:rPr>
            </a:br>
            <a:r>
              <a:rPr lang="en-IN" sz="2800" b="1" i="0" dirty="0">
                <a:solidFill>
                  <a:srgbClr val="000000"/>
                </a:solidFill>
                <a:effectLst/>
                <a:latin typeface="OpenSans-ExtraBold"/>
              </a:rPr>
              <a:t>Cyber Internship Programme by Chandigarh Police</a:t>
            </a:r>
            <a:br>
              <a:rPr lang="en-IN" sz="2800" b="1" i="0" dirty="0">
                <a:solidFill>
                  <a:srgbClr val="000000"/>
                </a:solidFill>
                <a:effectLst/>
                <a:latin typeface="OpenSans-ExtraBold"/>
              </a:rPr>
            </a:br>
            <a:br>
              <a:rPr lang="en-IN" sz="7200" dirty="0"/>
            </a:br>
            <a:endParaRPr lang="en-US" sz="72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E48302F0-F65B-BC96-16FC-CB156689B606}"/>
              </a:ext>
            </a:extLst>
          </p:cNvPr>
          <p:cNvSpPr/>
          <p:nvPr/>
        </p:nvSpPr>
        <p:spPr>
          <a:xfrm>
            <a:off x="464234" y="4451906"/>
            <a:ext cx="4171739" cy="2462213"/>
          </a:xfrm>
          <a:prstGeom prst="rect">
            <a:avLst/>
          </a:prstGeom>
          <a:noFill/>
        </p:spPr>
        <p:txBody>
          <a:bodyPr wrap="square" lIns="91440" tIns="45720" rIns="91440" bIns="45720">
            <a:spAutoFit/>
          </a:bodyPr>
          <a:lstStyle/>
          <a:p>
            <a:r>
              <a:rPr lang="en-US" sz="2800" cap="none" spc="0" dirty="0">
                <a:ln w="0"/>
                <a:solidFill>
                  <a:schemeClr val="tx1"/>
                </a:solidFill>
                <a:latin typeface="Times New Roman" panose="02020603050405020304" pitchFamily="18" charset="0"/>
                <a:cs typeface="Times New Roman" panose="02020603050405020304" pitchFamily="18" charset="0"/>
              </a:rPr>
              <a:t>Team Members:</a:t>
            </a:r>
          </a:p>
          <a:p>
            <a:pPr lvl="1"/>
            <a:r>
              <a:rPr lang="en-US" sz="2400" dirty="0" err="1">
                <a:ln w="0"/>
                <a:latin typeface="Times New Roman" panose="02020603050405020304" pitchFamily="18" charset="0"/>
                <a:cs typeface="Times New Roman" panose="02020603050405020304" pitchFamily="18" charset="0"/>
              </a:rPr>
              <a:t>Anjellina</a:t>
            </a:r>
            <a:r>
              <a:rPr lang="en-US" sz="2400" dirty="0">
                <a:ln w="0"/>
                <a:latin typeface="Times New Roman" panose="02020603050405020304" pitchFamily="18" charset="0"/>
                <a:cs typeface="Times New Roman" panose="02020603050405020304" pitchFamily="18" charset="0"/>
              </a:rPr>
              <a:t> Gill</a:t>
            </a:r>
          </a:p>
          <a:p>
            <a:pPr lvl="1"/>
            <a:r>
              <a:rPr lang="en-US" sz="2400" dirty="0">
                <a:ln w="0"/>
                <a:latin typeface="Times New Roman" panose="02020603050405020304" pitchFamily="18" charset="0"/>
                <a:cs typeface="Times New Roman" panose="02020603050405020304" pitchFamily="18" charset="0"/>
              </a:rPr>
              <a:t>ANKIT</a:t>
            </a:r>
          </a:p>
          <a:p>
            <a:pPr lvl="1"/>
            <a:r>
              <a:rPr lang="en-US" sz="2400" dirty="0">
                <a:ln w="0"/>
                <a:latin typeface="Times New Roman" panose="02020603050405020304" pitchFamily="18" charset="0"/>
                <a:cs typeface="Times New Roman" panose="02020603050405020304" pitchFamily="18" charset="0"/>
              </a:rPr>
              <a:t>SIMRAN</a:t>
            </a:r>
          </a:p>
          <a:p>
            <a:pPr algn="ctr"/>
            <a:endParaRPr lang="en-US" sz="540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93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D64D8-96D5-E95D-22C6-03F74B4E860B}"/>
              </a:ext>
            </a:extLst>
          </p:cNvPr>
          <p:cNvSpPr txBox="1"/>
          <p:nvPr/>
        </p:nvSpPr>
        <p:spPr>
          <a:xfrm>
            <a:off x="998806" y="576775"/>
            <a:ext cx="9692640" cy="1938992"/>
          </a:xfrm>
          <a:prstGeom prst="rect">
            <a:avLst/>
          </a:prstGeom>
          <a:noFill/>
        </p:spPr>
        <p:txBody>
          <a:bodyPr wrap="square">
            <a:spAutoFit/>
          </a:bodyPr>
          <a:lstStyle/>
          <a:p>
            <a:r>
              <a:rPr lang="en-IN" sz="4800" b="1" dirty="0"/>
              <a:t>8. </a:t>
            </a:r>
            <a:r>
              <a:rPr lang="en-IN" sz="4800" b="1" u="sng" dirty="0"/>
              <a:t>Clubhouse</a:t>
            </a:r>
          </a:p>
          <a:p>
            <a:pPr lvl="2"/>
            <a:endParaRPr lang="en-IN" dirty="0"/>
          </a:p>
          <a:p>
            <a:pPr lvl="2"/>
            <a:r>
              <a:rPr lang="en-IN" dirty="0"/>
              <a:t>Clubhouse offers you the option to report the user there itself. Tap on the profile of the user you want to report to Clubhouse. Now, tap on the three dots arranged vertically at the top-right. Select 'Report an incident' in the pop-up.</a:t>
            </a:r>
          </a:p>
        </p:txBody>
      </p:sp>
      <p:sp>
        <p:nvSpPr>
          <p:cNvPr id="5" name="TextBox 4">
            <a:extLst>
              <a:ext uri="{FF2B5EF4-FFF2-40B4-BE49-F238E27FC236}">
                <a16:creationId xmlns:a16="http://schemas.microsoft.com/office/drawing/2014/main" id="{E88055AC-F517-0054-0138-123801570127}"/>
              </a:ext>
            </a:extLst>
          </p:cNvPr>
          <p:cNvSpPr txBox="1"/>
          <p:nvPr/>
        </p:nvSpPr>
        <p:spPr>
          <a:xfrm>
            <a:off x="8144022" y="801858"/>
            <a:ext cx="6098344" cy="369332"/>
          </a:xfrm>
          <a:prstGeom prst="rect">
            <a:avLst/>
          </a:prstGeom>
          <a:noFill/>
        </p:spPr>
        <p:txBody>
          <a:bodyPr wrap="square">
            <a:spAutoFit/>
          </a:bodyPr>
          <a:lstStyle/>
          <a:p>
            <a:r>
              <a:rPr lang="en-IN" dirty="0"/>
              <a:t>Grievance Officer: </a:t>
            </a:r>
            <a:r>
              <a:rPr lang="en-IN" b="1" dirty="0"/>
              <a:t>Dan Ashton</a:t>
            </a:r>
          </a:p>
        </p:txBody>
      </p:sp>
    </p:spTree>
    <p:extLst>
      <p:ext uri="{BB962C8B-B14F-4D97-AF65-F5344CB8AC3E}">
        <p14:creationId xmlns:p14="http://schemas.microsoft.com/office/powerpoint/2010/main" val="229385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E21325-5B57-847E-AAE0-829CD4B80AB6}"/>
              </a:ext>
            </a:extLst>
          </p:cNvPr>
          <p:cNvSpPr txBox="1"/>
          <p:nvPr/>
        </p:nvSpPr>
        <p:spPr>
          <a:xfrm>
            <a:off x="323557" y="1763490"/>
            <a:ext cx="10832123" cy="3323987"/>
          </a:xfrm>
          <a:prstGeom prst="rect">
            <a:avLst/>
          </a:prstGeom>
          <a:noFill/>
        </p:spPr>
        <p:txBody>
          <a:bodyPr wrap="square">
            <a:spAutoFit/>
          </a:bodyPr>
          <a:lstStyle/>
          <a:p>
            <a:r>
              <a:rPr lang="en-IN" sz="9600" b="1" i="0" dirty="0">
                <a:solidFill>
                  <a:srgbClr val="D25525"/>
                </a:solidFill>
                <a:effectLst/>
                <a:latin typeface="OpenSauceOne-SemiBold"/>
              </a:rPr>
              <a:t>Redressal</a:t>
            </a:r>
            <a:br>
              <a:rPr lang="en-IN" sz="9600" b="1" i="0" dirty="0">
                <a:solidFill>
                  <a:srgbClr val="D25525"/>
                </a:solidFill>
                <a:effectLst/>
                <a:latin typeface="OpenSauceOne-SemiBold"/>
              </a:rPr>
            </a:br>
            <a:r>
              <a:rPr lang="en-IN" sz="9600" b="1" i="0" dirty="0">
                <a:solidFill>
                  <a:srgbClr val="D25525"/>
                </a:solidFill>
                <a:effectLst/>
                <a:latin typeface="OpenSauceOne-SemiBold"/>
              </a:rPr>
              <a:t>Mechanism</a:t>
            </a:r>
            <a:r>
              <a:rPr lang="en-IN" dirty="0">
                <a:solidFill>
                  <a:srgbClr val="D25525"/>
                </a:solidFill>
              </a:rPr>
              <a:t> </a:t>
            </a:r>
            <a:br>
              <a:rPr lang="en-IN" dirty="0">
                <a:solidFill>
                  <a:srgbClr val="D25525"/>
                </a:solidFill>
              </a:rPr>
            </a:br>
            <a:endParaRPr lang="en-IN" dirty="0">
              <a:solidFill>
                <a:srgbClr val="D25525"/>
              </a:solidFill>
            </a:endParaRPr>
          </a:p>
        </p:txBody>
      </p:sp>
    </p:spTree>
    <p:extLst>
      <p:ext uri="{BB962C8B-B14F-4D97-AF65-F5344CB8AC3E}">
        <p14:creationId xmlns:p14="http://schemas.microsoft.com/office/powerpoint/2010/main" val="26795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1EEB7-45DE-2599-56AF-528625B09D95}"/>
              </a:ext>
            </a:extLst>
          </p:cNvPr>
          <p:cNvSpPr txBox="1"/>
          <p:nvPr/>
        </p:nvSpPr>
        <p:spPr>
          <a:xfrm>
            <a:off x="464233" y="914400"/>
            <a:ext cx="11197883" cy="4062651"/>
          </a:xfrm>
          <a:prstGeom prst="rect">
            <a:avLst/>
          </a:prstGeom>
          <a:noFill/>
        </p:spPr>
        <p:txBody>
          <a:bodyPr wrap="square">
            <a:spAutoFit/>
          </a:bodyPr>
          <a:lstStyle/>
          <a:p>
            <a:r>
              <a:rPr lang="en-US" sz="4400" b="1" i="0" dirty="0">
                <a:solidFill>
                  <a:srgbClr val="D25525"/>
                </a:solidFill>
                <a:effectLst/>
                <a:latin typeface="OpenSauceOne-SemiBold"/>
              </a:rPr>
              <a:t>What is</a:t>
            </a:r>
            <a:br>
              <a:rPr lang="en-US" sz="4400" b="1" i="0" dirty="0">
                <a:solidFill>
                  <a:srgbClr val="D25525"/>
                </a:solidFill>
                <a:effectLst/>
                <a:latin typeface="OpenSauceOne-SemiBold"/>
              </a:rPr>
            </a:br>
            <a:r>
              <a:rPr lang="en-US" sz="4400" b="1" i="0" dirty="0">
                <a:solidFill>
                  <a:srgbClr val="D25525"/>
                </a:solidFill>
                <a:effectLst/>
                <a:latin typeface="OpenSauceOne-SemiBold"/>
              </a:rPr>
              <a:t>Redressal</a:t>
            </a:r>
            <a:br>
              <a:rPr lang="en-US" sz="4400" b="1" i="0" dirty="0">
                <a:solidFill>
                  <a:srgbClr val="D25525"/>
                </a:solidFill>
                <a:effectLst/>
                <a:latin typeface="OpenSauceOne-SemiBold"/>
              </a:rPr>
            </a:br>
            <a:r>
              <a:rPr lang="en-US" sz="4400" b="1" i="0" dirty="0">
                <a:solidFill>
                  <a:srgbClr val="D25525"/>
                </a:solidFill>
                <a:effectLst/>
                <a:latin typeface="OpenSauceOne-SemiBold"/>
              </a:rPr>
              <a:t>mechanism?</a:t>
            </a:r>
            <a:br>
              <a:rPr lang="en-US" sz="4400" b="1" i="0" dirty="0">
                <a:solidFill>
                  <a:srgbClr val="D25525"/>
                </a:solidFill>
                <a:effectLst/>
                <a:latin typeface="OpenSauceOne-SemiBold"/>
              </a:rPr>
            </a:br>
            <a:r>
              <a:rPr lang="en-US" sz="1800" b="0" i="0" dirty="0">
                <a:solidFill>
                  <a:srgbClr val="000000"/>
                </a:solidFill>
                <a:effectLst/>
                <a:latin typeface="OpenSauceOne-Light"/>
              </a:rPr>
              <a:t>The dictionary meaning of Redressal is a remedy or</a:t>
            </a:r>
            <a:br>
              <a:rPr lang="en-US" sz="1800" b="0" i="0" dirty="0">
                <a:solidFill>
                  <a:srgbClr val="000000"/>
                </a:solidFill>
                <a:effectLst/>
                <a:latin typeface="OpenSauceOne-Light"/>
              </a:rPr>
            </a:br>
            <a:r>
              <a:rPr lang="en-US" sz="1800" b="0" i="0" dirty="0">
                <a:solidFill>
                  <a:srgbClr val="000000"/>
                </a:solidFill>
                <a:effectLst/>
                <a:latin typeface="OpenSauceOne-Light"/>
              </a:rPr>
              <a:t>compensation for a wrong or grievance. For example,</a:t>
            </a:r>
            <a:br>
              <a:rPr lang="en-US" sz="1800" b="0" i="0" dirty="0">
                <a:solidFill>
                  <a:srgbClr val="000000"/>
                </a:solidFill>
                <a:effectLst/>
                <a:latin typeface="OpenSauceOne-Light"/>
              </a:rPr>
            </a:br>
            <a:r>
              <a:rPr lang="en-US" sz="1800" b="0" i="0" dirty="0">
                <a:solidFill>
                  <a:srgbClr val="000000"/>
                </a:solidFill>
                <a:effectLst/>
                <a:latin typeface="OpenSauceOne-Light"/>
              </a:rPr>
              <a:t>'the power to redress the grievances of our citizens. '</a:t>
            </a:r>
            <a:br>
              <a:rPr lang="en-US" sz="1800" b="0" i="0" dirty="0">
                <a:solidFill>
                  <a:srgbClr val="000000"/>
                </a:solidFill>
                <a:effectLst/>
                <a:latin typeface="OpenSauceOne-Light"/>
              </a:rPr>
            </a:br>
            <a:r>
              <a:rPr lang="en-US" sz="1800" b="0" i="0" dirty="0">
                <a:solidFill>
                  <a:srgbClr val="000000"/>
                </a:solidFill>
                <a:effectLst/>
                <a:latin typeface="OpenSauceOne-Light"/>
              </a:rPr>
              <a:t>Grievance Redressal mechanism is mandated in</a:t>
            </a:r>
            <a:br>
              <a:rPr lang="en-US" sz="1800" b="0" i="0" dirty="0">
                <a:solidFill>
                  <a:srgbClr val="000000"/>
                </a:solidFill>
                <a:effectLst/>
                <a:latin typeface="OpenSauceOne-Light"/>
              </a:rPr>
            </a:br>
            <a:r>
              <a:rPr lang="en-US" sz="1800" b="0" i="0" dirty="0">
                <a:solidFill>
                  <a:srgbClr val="000000"/>
                </a:solidFill>
                <a:effectLst/>
                <a:latin typeface="OpenSauceOne-Light"/>
              </a:rPr>
              <a:t>Government agencies and departments that are directly</a:t>
            </a:r>
            <a:br>
              <a:rPr lang="en-US" sz="1800" b="0" i="0" dirty="0">
                <a:solidFill>
                  <a:srgbClr val="000000"/>
                </a:solidFill>
                <a:effectLst/>
                <a:latin typeface="OpenSauceOne-Light"/>
              </a:rPr>
            </a:br>
            <a:r>
              <a:rPr lang="en-US" sz="1800" b="0" i="0" dirty="0">
                <a:solidFill>
                  <a:srgbClr val="000000"/>
                </a:solidFill>
                <a:effectLst/>
                <a:latin typeface="OpenSauceOne-Light"/>
              </a:rPr>
              <a:t>involved with serving citizens and organizations.</a:t>
            </a:r>
            <a:r>
              <a:rPr lang="en-US" dirty="0"/>
              <a:t> </a:t>
            </a:r>
            <a:br>
              <a:rPr lang="en-US" dirty="0"/>
            </a:br>
            <a:endParaRPr lang="en-IN" dirty="0"/>
          </a:p>
        </p:txBody>
      </p:sp>
    </p:spTree>
    <p:extLst>
      <p:ext uri="{BB962C8B-B14F-4D97-AF65-F5344CB8AC3E}">
        <p14:creationId xmlns:p14="http://schemas.microsoft.com/office/powerpoint/2010/main" val="82919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2977B6-BF27-BB86-9F6F-A80A89977ACE}"/>
              </a:ext>
            </a:extLst>
          </p:cNvPr>
          <p:cNvSpPr txBox="1"/>
          <p:nvPr/>
        </p:nvSpPr>
        <p:spPr>
          <a:xfrm>
            <a:off x="363416" y="591853"/>
            <a:ext cx="11465168" cy="2123658"/>
          </a:xfrm>
          <a:prstGeom prst="rect">
            <a:avLst/>
          </a:prstGeom>
          <a:noFill/>
        </p:spPr>
        <p:txBody>
          <a:bodyPr wrap="square">
            <a:spAutoFit/>
          </a:bodyPr>
          <a:lstStyle/>
          <a:p>
            <a:pPr algn="ctr"/>
            <a:r>
              <a:rPr lang="en-US" sz="4400" b="1" i="0" dirty="0">
                <a:solidFill>
                  <a:srgbClr val="D25525"/>
                </a:solidFill>
                <a:effectLst/>
                <a:latin typeface="OpenSauceOne-SemiBold"/>
              </a:rPr>
              <a:t>Grievances redressal mechanism of various social media sites.</a:t>
            </a:r>
            <a:br>
              <a:rPr lang="en-US" sz="4400" dirty="0">
                <a:solidFill>
                  <a:srgbClr val="D25525"/>
                </a:solidFill>
              </a:rPr>
            </a:br>
            <a:endParaRPr lang="en-IN" sz="4400" dirty="0">
              <a:solidFill>
                <a:srgbClr val="D25525"/>
              </a:solidFill>
            </a:endParaRPr>
          </a:p>
        </p:txBody>
      </p:sp>
      <p:sp>
        <p:nvSpPr>
          <p:cNvPr id="6" name="TextBox 5">
            <a:extLst>
              <a:ext uri="{FF2B5EF4-FFF2-40B4-BE49-F238E27FC236}">
                <a16:creationId xmlns:a16="http://schemas.microsoft.com/office/drawing/2014/main" id="{6A8B87F1-FB28-C77D-7A12-33484E5E0721}"/>
              </a:ext>
            </a:extLst>
          </p:cNvPr>
          <p:cNvSpPr txBox="1"/>
          <p:nvPr/>
        </p:nvSpPr>
        <p:spPr>
          <a:xfrm>
            <a:off x="363416" y="2715511"/>
            <a:ext cx="10904806" cy="1815882"/>
          </a:xfrm>
          <a:prstGeom prst="rect">
            <a:avLst/>
          </a:prstGeom>
          <a:noFill/>
        </p:spPr>
        <p:txBody>
          <a:bodyPr wrap="square" rtlCol="0">
            <a:spAutoFit/>
          </a:bodyPr>
          <a:lstStyle/>
          <a:p>
            <a:r>
              <a:rPr lang="en-US" sz="2800" dirty="0"/>
              <a:t>With growing number of cyber frauds, cyber-bullying, cyber-stalking etc., it is important to know what are the ways by which such incidents can be reported. Keeping this in mind, the grievances redressal mechanism of various social media sites is given below.</a:t>
            </a:r>
            <a:endParaRPr lang="en-IN" sz="2800" dirty="0"/>
          </a:p>
        </p:txBody>
      </p:sp>
    </p:spTree>
    <p:extLst>
      <p:ext uri="{BB962C8B-B14F-4D97-AF65-F5344CB8AC3E}">
        <p14:creationId xmlns:p14="http://schemas.microsoft.com/office/powerpoint/2010/main" val="311969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A24E79-3301-BAA7-051C-93EAF7707C25}"/>
              </a:ext>
            </a:extLst>
          </p:cNvPr>
          <p:cNvSpPr txBox="1"/>
          <p:nvPr/>
        </p:nvSpPr>
        <p:spPr>
          <a:xfrm>
            <a:off x="1237957" y="1181687"/>
            <a:ext cx="9720775" cy="4431983"/>
          </a:xfrm>
          <a:prstGeom prst="rect">
            <a:avLst/>
          </a:prstGeom>
          <a:noFill/>
        </p:spPr>
        <p:txBody>
          <a:bodyPr wrap="square">
            <a:spAutoFit/>
          </a:bodyPr>
          <a:lstStyle/>
          <a:p>
            <a:pPr marL="914400" indent="-914400">
              <a:buFont typeface="+mj-lt"/>
              <a:buAutoNum type="arabicPeriod"/>
            </a:pPr>
            <a:r>
              <a:rPr lang="en-IN" sz="4800" b="1" i="0" u="sng" dirty="0">
                <a:solidFill>
                  <a:srgbClr val="000000"/>
                </a:solidFill>
                <a:effectLst/>
                <a:latin typeface="OpenSans-ExtraBold"/>
              </a:rPr>
              <a:t>Twitter</a:t>
            </a:r>
            <a:br>
              <a:rPr lang="en-IN" sz="4800" b="1" i="0" dirty="0">
                <a:solidFill>
                  <a:srgbClr val="000000"/>
                </a:solidFill>
                <a:effectLst/>
                <a:latin typeface="OpenSans-ExtraBold"/>
              </a:rPr>
            </a:br>
            <a:r>
              <a:rPr lang="en-US" sz="1800" b="0" i="0" dirty="0">
                <a:solidFill>
                  <a:srgbClr val="000000"/>
                </a:solidFill>
                <a:effectLst/>
                <a:latin typeface="OpenSans-Regular"/>
              </a:rPr>
              <a:t>a. To report a tweet:</a:t>
            </a:r>
          </a:p>
          <a:p>
            <a:pPr marL="1771650" lvl="3" indent="-400050">
              <a:buFont typeface="+mj-lt"/>
              <a:buAutoNum type="romanLcPeriod"/>
            </a:pPr>
            <a:r>
              <a:rPr lang="en-US" b="0" i="0" dirty="0">
                <a:solidFill>
                  <a:srgbClr val="000000"/>
                </a:solidFill>
                <a:effectLst/>
                <a:latin typeface="OpenSans-Regular"/>
              </a:rPr>
              <a:t>Navigate to the Tweet you'd like to report.</a:t>
            </a:r>
          </a:p>
          <a:p>
            <a:pPr marL="1771650" lvl="3" indent="-400050">
              <a:buFont typeface="+mj-lt"/>
              <a:buAutoNum type="romanLcPeriod"/>
            </a:pPr>
            <a:r>
              <a:rPr lang="en-US" b="0" i="0" dirty="0">
                <a:solidFill>
                  <a:srgbClr val="000000"/>
                </a:solidFill>
                <a:effectLst/>
                <a:latin typeface="OpenSans-Regular"/>
              </a:rPr>
              <a:t>T</a:t>
            </a:r>
            <a:r>
              <a:rPr lang="en-US" sz="1800" b="0" i="0" dirty="0">
                <a:solidFill>
                  <a:srgbClr val="000000"/>
                </a:solidFill>
                <a:effectLst/>
                <a:latin typeface="OpenSans-Regular"/>
              </a:rPr>
              <a:t>ap the horizontal dots icon located at the top of the Tweet.</a:t>
            </a:r>
          </a:p>
          <a:p>
            <a:pPr marL="1771650" lvl="3" indent="-400050">
              <a:buFont typeface="+mj-lt"/>
              <a:buAutoNum type="romanLcPeriod"/>
            </a:pPr>
            <a:r>
              <a:rPr lang="en-US" sz="1800" b="0" i="0" dirty="0">
                <a:solidFill>
                  <a:srgbClr val="000000"/>
                </a:solidFill>
                <a:effectLst/>
                <a:latin typeface="OpenSans-Regular"/>
              </a:rPr>
              <a:t>Select Report Tweet.</a:t>
            </a:r>
          </a:p>
          <a:p>
            <a:pPr marL="1771650" lvl="3" indent="-400050">
              <a:buFont typeface="+mj-lt"/>
              <a:buAutoNum type="romanLcPeriod"/>
            </a:pPr>
            <a:r>
              <a:rPr lang="en-US" sz="1800" b="0" i="0" dirty="0">
                <a:solidFill>
                  <a:srgbClr val="000000"/>
                </a:solidFill>
                <a:effectLst/>
                <a:latin typeface="OpenSans-Regular"/>
              </a:rPr>
              <a:t> If you select It's abusive or harmful, we'll ask you to provide additional information about the issue you're reporting. We may also ask you to select additional Tweets from the account you're reporting so we have better context to evaluate your report.</a:t>
            </a:r>
          </a:p>
          <a:p>
            <a:pPr marL="1771650" lvl="3" indent="-400050">
              <a:buFont typeface="+mj-lt"/>
              <a:buAutoNum type="romanLcPeriod"/>
            </a:pPr>
            <a:r>
              <a:rPr lang="en-US" sz="1800" b="0" i="0" dirty="0">
                <a:solidFill>
                  <a:srgbClr val="000000"/>
                </a:solidFill>
                <a:effectLst/>
                <a:latin typeface="OpenSans-Regular"/>
              </a:rPr>
              <a:t>We will include the text of the Tweets you reported in our follow-up emails and notifications to you. To opt-out of receiving this information, please uncheck the box next to Updates about this report can show these Tweets.</a:t>
            </a:r>
          </a:p>
          <a:p>
            <a:pPr marL="1771650" lvl="3" indent="-400050">
              <a:buFont typeface="+mj-lt"/>
              <a:buAutoNum type="romanLcPeriod"/>
            </a:pPr>
            <a:r>
              <a:rPr lang="en-US" sz="1800" b="0" i="0" dirty="0">
                <a:solidFill>
                  <a:srgbClr val="000000"/>
                </a:solidFill>
                <a:effectLst/>
                <a:latin typeface="OpenSans-Regular"/>
              </a:rPr>
              <a:t>Once you've submitted your report, we'll provide recommendations for additional actions you can take to improve your Twitter experience.</a:t>
            </a:r>
          </a:p>
        </p:txBody>
      </p:sp>
      <p:sp>
        <p:nvSpPr>
          <p:cNvPr id="7" name="TextBox 6">
            <a:extLst>
              <a:ext uri="{FF2B5EF4-FFF2-40B4-BE49-F238E27FC236}">
                <a16:creationId xmlns:a16="http://schemas.microsoft.com/office/drawing/2014/main" id="{E5EE6BDE-777E-7B24-015C-B7D04CFCB5B1}"/>
              </a:ext>
            </a:extLst>
          </p:cNvPr>
          <p:cNvSpPr txBox="1"/>
          <p:nvPr/>
        </p:nvSpPr>
        <p:spPr>
          <a:xfrm>
            <a:off x="7904871" y="1181687"/>
            <a:ext cx="6098344" cy="646331"/>
          </a:xfrm>
          <a:prstGeom prst="rect">
            <a:avLst/>
          </a:prstGeom>
          <a:noFill/>
        </p:spPr>
        <p:txBody>
          <a:bodyPr wrap="square">
            <a:spAutoFit/>
          </a:bodyPr>
          <a:lstStyle/>
          <a:p>
            <a:r>
              <a:rPr lang="en-IN" dirty="0"/>
              <a:t>Grievance Officer of Twitter</a:t>
            </a:r>
            <a:r>
              <a:rPr lang="en-IN" b="1" dirty="0"/>
              <a:t>: Vinay Prakash</a:t>
            </a:r>
          </a:p>
          <a:p>
            <a:r>
              <a:rPr lang="en-IN" dirty="0"/>
              <a:t>Email ID: grievance-officer-in@twitter.com</a:t>
            </a:r>
          </a:p>
        </p:txBody>
      </p:sp>
    </p:spTree>
    <p:extLst>
      <p:ext uri="{BB962C8B-B14F-4D97-AF65-F5344CB8AC3E}">
        <p14:creationId xmlns:p14="http://schemas.microsoft.com/office/powerpoint/2010/main" val="19842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DE12B1-8EEF-6D55-FE23-C43D23A9C66A}"/>
              </a:ext>
            </a:extLst>
          </p:cNvPr>
          <p:cNvSpPr txBox="1"/>
          <p:nvPr/>
        </p:nvSpPr>
        <p:spPr>
          <a:xfrm>
            <a:off x="801858" y="332329"/>
            <a:ext cx="8345658" cy="6186309"/>
          </a:xfrm>
          <a:prstGeom prst="rect">
            <a:avLst/>
          </a:prstGeom>
          <a:noFill/>
        </p:spPr>
        <p:txBody>
          <a:bodyPr wrap="square">
            <a:spAutoFit/>
          </a:bodyPr>
          <a:lstStyle/>
          <a:p>
            <a:pPr lvl="3"/>
            <a:r>
              <a:rPr lang="en-US" sz="1800" b="0" i="0" dirty="0">
                <a:solidFill>
                  <a:srgbClr val="000000"/>
                </a:solidFill>
                <a:effectLst/>
                <a:latin typeface="OpenSans-Regular"/>
              </a:rPr>
              <a:t>b. To report a list:</a:t>
            </a:r>
          </a:p>
          <a:p>
            <a:pPr marL="2228850" lvl="4" indent="-400050">
              <a:buFont typeface="+mj-lt"/>
              <a:buAutoNum type="romanLcPeriod"/>
            </a:pPr>
            <a:r>
              <a:rPr lang="en-US" b="0" i="0" dirty="0">
                <a:solidFill>
                  <a:srgbClr val="000000"/>
                </a:solidFill>
                <a:effectLst/>
                <a:latin typeface="OpenSans-Regular"/>
              </a:rPr>
              <a:t>Lists can be reported from the detail page of a List, or from the Notifications tab.</a:t>
            </a:r>
          </a:p>
          <a:p>
            <a:pPr marL="2228850" lvl="4" indent="-400050">
              <a:buFont typeface="+mj-lt"/>
              <a:buAutoNum type="romanLcPeriod"/>
            </a:pPr>
            <a:r>
              <a:rPr lang="en-US" b="0" i="0" dirty="0">
                <a:solidFill>
                  <a:srgbClr val="000000"/>
                </a:solidFill>
                <a:effectLst/>
                <a:latin typeface="OpenSans-Regular"/>
              </a:rPr>
              <a:t>Navigate to the List you'd like to report.</a:t>
            </a:r>
          </a:p>
          <a:p>
            <a:pPr marL="2228850" lvl="4" indent="-400050">
              <a:buFont typeface="+mj-lt"/>
              <a:buAutoNum type="romanLcPeriod"/>
            </a:pPr>
            <a:r>
              <a:rPr lang="en-US" b="0" i="0" dirty="0">
                <a:solidFill>
                  <a:srgbClr val="000000"/>
                </a:solidFill>
                <a:effectLst/>
                <a:latin typeface="OpenSans-Regular"/>
              </a:rPr>
              <a:t>Tap the horizontal dots icon at the top of the List.</a:t>
            </a:r>
            <a:endParaRPr lang="en-US" dirty="0">
              <a:solidFill>
                <a:srgbClr val="000000"/>
              </a:solidFill>
              <a:latin typeface="OpenSans-Regular"/>
            </a:endParaRPr>
          </a:p>
          <a:p>
            <a:pPr marL="2228850" lvl="4" indent="-400050">
              <a:buFont typeface="+mj-lt"/>
              <a:buAutoNum type="romanLcPeriod"/>
            </a:pPr>
            <a:r>
              <a:rPr lang="en-US" b="0" i="0" dirty="0">
                <a:solidFill>
                  <a:srgbClr val="000000"/>
                </a:solidFill>
                <a:effectLst/>
                <a:latin typeface="OpenSans-Regular"/>
              </a:rPr>
              <a:t>Select Report List.</a:t>
            </a:r>
            <a:endParaRPr lang="en-US" dirty="0">
              <a:solidFill>
                <a:srgbClr val="000000"/>
              </a:solidFill>
              <a:latin typeface="OpenSans-Regular"/>
            </a:endParaRPr>
          </a:p>
          <a:p>
            <a:pPr marL="2228850" lvl="4" indent="-400050">
              <a:buFont typeface="+mj-lt"/>
              <a:buAutoNum type="romanLcPeriod"/>
            </a:pPr>
            <a:r>
              <a:rPr lang="en-US" b="0" i="0" dirty="0">
                <a:solidFill>
                  <a:srgbClr val="000000"/>
                </a:solidFill>
                <a:effectLst/>
                <a:latin typeface="OpenSans-Regular"/>
              </a:rPr>
              <a:t>If you select it's abusive or harmful, or it displays a sensitive photo or video, we'll ask you to provide additional information about the issue you’re reporting.</a:t>
            </a:r>
          </a:p>
          <a:p>
            <a:pPr marL="2228850" lvl="4" indent="-400050">
              <a:buFont typeface="+mj-lt"/>
              <a:buAutoNum type="romanLcPeriod"/>
            </a:pPr>
            <a:r>
              <a:rPr lang="en-US" b="0" i="0" dirty="0">
                <a:solidFill>
                  <a:srgbClr val="000000"/>
                </a:solidFill>
                <a:effectLst/>
                <a:latin typeface="OpenSans-Regular"/>
              </a:rPr>
              <a:t>Once you've submitted the report, we'll send you an email confirming receipt and providing recommendations for additional actions you can take to improve your Twitter experience.</a:t>
            </a:r>
          </a:p>
          <a:p>
            <a:pPr lvl="3"/>
            <a:r>
              <a:rPr lang="en-US" b="0" i="0" dirty="0">
                <a:solidFill>
                  <a:srgbClr val="000000"/>
                </a:solidFill>
                <a:effectLst/>
                <a:latin typeface="OpenSans-Regular"/>
              </a:rPr>
              <a:t>c. To report an individual direct message:</a:t>
            </a:r>
          </a:p>
          <a:p>
            <a:pPr marL="2228850" lvl="4" indent="-400050">
              <a:buFont typeface="+mj-lt"/>
              <a:buAutoNum type="romanLcPeriod"/>
            </a:pPr>
            <a:r>
              <a:rPr lang="en-US" b="0" i="0" dirty="0">
                <a:solidFill>
                  <a:srgbClr val="000000"/>
                </a:solidFill>
                <a:effectLst/>
                <a:latin typeface="OpenSans-Regular"/>
              </a:rPr>
              <a:t>Click into the Direct Message conversation and find the message you'd like to flag.</a:t>
            </a:r>
          </a:p>
          <a:p>
            <a:pPr marL="2228850" lvl="4" indent="-400050">
              <a:buFont typeface="+mj-lt"/>
              <a:buAutoNum type="romanLcPeriod"/>
            </a:pPr>
            <a:r>
              <a:rPr lang="en-US" b="0" i="0" dirty="0">
                <a:solidFill>
                  <a:srgbClr val="000000"/>
                </a:solidFill>
                <a:effectLst/>
                <a:latin typeface="OpenSans-Regular"/>
              </a:rPr>
              <a:t>Click the information icon "i" and click </a:t>
            </a:r>
            <a:r>
              <a:rPr lang="en-US" b="1" i="0" dirty="0" err="1">
                <a:solidFill>
                  <a:srgbClr val="000000"/>
                </a:solidFill>
                <a:effectLst/>
                <a:latin typeface="OpenSans-Regular"/>
              </a:rPr>
              <a:t>report@username</a:t>
            </a:r>
            <a:r>
              <a:rPr lang="en-US" b="1" i="0" dirty="0">
                <a:solidFill>
                  <a:srgbClr val="000000"/>
                </a:solidFill>
                <a:effectLst/>
                <a:latin typeface="OpenSans-Regular"/>
              </a:rPr>
              <a:t>.</a:t>
            </a:r>
          </a:p>
          <a:p>
            <a:pPr marL="2228850" lvl="4" indent="-400050">
              <a:buFont typeface="+mj-lt"/>
              <a:buAutoNum type="romanLcPeriod"/>
            </a:pPr>
            <a:r>
              <a:rPr lang="en-US" b="0" i="0" dirty="0">
                <a:solidFill>
                  <a:srgbClr val="000000"/>
                </a:solidFill>
                <a:effectLst/>
                <a:latin typeface="OpenSans-Regular"/>
              </a:rPr>
              <a:t>If you select </a:t>
            </a:r>
            <a:r>
              <a:rPr lang="en-US" b="1" i="0" dirty="0">
                <a:solidFill>
                  <a:srgbClr val="000000"/>
                </a:solidFill>
                <a:effectLst/>
                <a:latin typeface="OpenSans-Regular"/>
              </a:rPr>
              <a:t>it's abusive or harmful</a:t>
            </a:r>
            <a:r>
              <a:rPr lang="en-US" b="0" i="0" dirty="0">
                <a:solidFill>
                  <a:srgbClr val="000000"/>
                </a:solidFill>
                <a:effectLst/>
                <a:latin typeface="OpenSans-Regular"/>
              </a:rPr>
              <a:t>, we'll ask you to provide additional information about the issue you're reporting. We may also ask you to select additional messages from the account you're reporting so we have better context to evaluate your report.</a:t>
            </a:r>
            <a:endParaRPr lang="en-IN" dirty="0"/>
          </a:p>
        </p:txBody>
      </p:sp>
    </p:spTree>
    <p:extLst>
      <p:ext uri="{BB962C8B-B14F-4D97-AF65-F5344CB8AC3E}">
        <p14:creationId xmlns:p14="http://schemas.microsoft.com/office/powerpoint/2010/main" val="202516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9FDF9-540B-66F9-7839-2EF7DD9ED54B}"/>
              </a:ext>
            </a:extLst>
          </p:cNvPr>
          <p:cNvSpPr txBox="1"/>
          <p:nvPr/>
        </p:nvSpPr>
        <p:spPr>
          <a:xfrm>
            <a:off x="1069145" y="872196"/>
            <a:ext cx="8078371" cy="2215991"/>
          </a:xfrm>
          <a:prstGeom prst="rect">
            <a:avLst/>
          </a:prstGeom>
          <a:noFill/>
        </p:spPr>
        <p:txBody>
          <a:bodyPr wrap="square">
            <a:spAutoFit/>
          </a:bodyPr>
          <a:lstStyle/>
          <a:p>
            <a:r>
              <a:rPr lang="en-IN" sz="4800" b="1" i="0" dirty="0">
                <a:solidFill>
                  <a:srgbClr val="000000"/>
                </a:solidFill>
                <a:effectLst/>
                <a:latin typeface="OpenSans-ExtraBold"/>
              </a:rPr>
              <a:t>2. </a:t>
            </a:r>
            <a:r>
              <a:rPr lang="en-US" sz="4800" b="1" i="0" u="sng" dirty="0">
                <a:solidFill>
                  <a:srgbClr val="000000"/>
                </a:solidFill>
                <a:effectLst/>
                <a:latin typeface="OpenSans-ExtraBold"/>
              </a:rPr>
              <a:t>WhatsApp</a:t>
            </a:r>
            <a:br>
              <a:rPr lang="en-IN" sz="4800" b="1" i="0" dirty="0">
                <a:solidFill>
                  <a:srgbClr val="000000"/>
                </a:solidFill>
                <a:effectLst/>
                <a:latin typeface="OpenSans-ExtraBold"/>
              </a:rPr>
            </a:br>
            <a:br>
              <a:rPr lang="en-US" dirty="0"/>
            </a:br>
            <a:r>
              <a:rPr lang="en-US" dirty="0"/>
              <a:t>         Steps </a:t>
            </a:r>
            <a:r>
              <a:rPr lang="en-IN" dirty="0"/>
              <a:t>to report:</a:t>
            </a:r>
          </a:p>
          <a:p>
            <a:pPr marL="1314450" lvl="2" indent="-400050">
              <a:buFont typeface="+mj-lt"/>
              <a:buAutoNum type="romanLcPeriod"/>
            </a:pPr>
            <a:r>
              <a:rPr lang="en-IN" dirty="0"/>
              <a:t>Go to WhatsApp settings.</a:t>
            </a:r>
          </a:p>
          <a:p>
            <a:pPr marL="1314450" lvl="2" indent="-400050">
              <a:buFont typeface="+mj-lt"/>
              <a:buAutoNum type="romanLcPeriod"/>
            </a:pPr>
            <a:r>
              <a:rPr lang="en-IN" dirty="0"/>
              <a:t>Go to Account then choose "request account info".</a:t>
            </a:r>
          </a:p>
          <a:p>
            <a:pPr marL="1314450" lvl="2" indent="-400050">
              <a:buFont typeface="+mj-lt"/>
              <a:buAutoNum type="romanLcPeriod"/>
            </a:pPr>
            <a:r>
              <a:rPr lang="en-IN" dirty="0"/>
              <a:t>Tap request report.</a:t>
            </a:r>
          </a:p>
        </p:txBody>
      </p:sp>
      <p:sp>
        <p:nvSpPr>
          <p:cNvPr id="5" name="TextBox 4">
            <a:extLst>
              <a:ext uri="{FF2B5EF4-FFF2-40B4-BE49-F238E27FC236}">
                <a16:creationId xmlns:a16="http://schemas.microsoft.com/office/drawing/2014/main" id="{2865D083-6468-4A00-0A84-0E5AE38938FB}"/>
              </a:ext>
            </a:extLst>
          </p:cNvPr>
          <p:cNvSpPr txBox="1"/>
          <p:nvPr/>
        </p:nvSpPr>
        <p:spPr>
          <a:xfrm>
            <a:off x="5502225" y="872196"/>
            <a:ext cx="7290582" cy="646331"/>
          </a:xfrm>
          <a:prstGeom prst="rect">
            <a:avLst/>
          </a:prstGeom>
          <a:noFill/>
        </p:spPr>
        <p:txBody>
          <a:bodyPr wrap="square">
            <a:spAutoFit/>
          </a:bodyPr>
          <a:lstStyle/>
          <a:p>
            <a:pPr lvl="2"/>
            <a:r>
              <a:rPr lang="en-IN" dirty="0"/>
              <a:t>Grievance Officer: </a:t>
            </a:r>
            <a:r>
              <a:rPr lang="en-IN" b="1" dirty="0"/>
              <a:t>Prakash Lal</a:t>
            </a:r>
          </a:p>
          <a:p>
            <a:pPr lvl="2"/>
            <a:r>
              <a:rPr lang="en-IN" dirty="0"/>
              <a:t>Email ID: grievance_officer_wa@support.whatsapp.com</a:t>
            </a:r>
          </a:p>
        </p:txBody>
      </p:sp>
      <p:sp>
        <p:nvSpPr>
          <p:cNvPr id="9" name="TextBox 8">
            <a:extLst>
              <a:ext uri="{FF2B5EF4-FFF2-40B4-BE49-F238E27FC236}">
                <a16:creationId xmlns:a16="http://schemas.microsoft.com/office/drawing/2014/main" id="{F5AA674D-E86B-A577-F327-203E65B6AF4C}"/>
              </a:ext>
            </a:extLst>
          </p:cNvPr>
          <p:cNvSpPr txBox="1"/>
          <p:nvPr/>
        </p:nvSpPr>
        <p:spPr>
          <a:xfrm>
            <a:off x="1069145" y="3429000"/>
            <a:ext cx="11122855" cy="3139321"/>
          </a:xfrm>
          <a:prstGeom prst="rect">
            <a:avLst/>
          </a:prstGeom>
          <a:noFill/>
        </p:spPr>
        <p:txBody>
          <a:bodyPr wrap="square">
            <a:spAutoFit/>
          </a:bodyPr>
          <a:lstStyle/>
          <a:p>
            <a:r>
              <a:rPr lang="en-IN" sz="5400" b="1" dirty="0"/>
              <a:t>3. </a:t>
            </a:r>
            <a:r>
              <a:rPr lang="en-IN" sz="5400" b="1" u="sng" dirty="0"/>
              <a:t>INSTAGRAM</a:t>
            </a:r>
          </a:p>
          <a:p>
            <a:r>
              <a:rPr lang="en-IN" dirty="0"/>
              <a:t> 	</a:t>
            </a:r>
          </a:p>
          <a:p>
            <a:r>
              <a:rPr lang="en-IN" dirty="0"/>
              <a:t>	a. To report a post on Instagram:</a:t>
            </a:r>
          </a:p>
          <a:p>
            <a:pPr marL="1771650" lvl="3" indent="-400050">
              <a:buFont typeface="+mj-lt"/>
              <a:buAutoNum type="romanLcPeriod"/>
            </a:pPr>
            <a:r>
              <a:rPr lang="en-IN" dirty="0"/>
              <a:t>To report something as spam or inappropriate, tap the three-dotted symbol located at the top right of every Instagram post in your feed. For Story posts, you can find it at the bottom right.</a:t>
            </a:r>
          </a:p>
          <a:p>
            <a:pPr marL="1771650" lvl="3" indent="-400050">
              <a:buFont typeface="+mj-lt"/>
              <a:buAutoNum type="romanLcPeriod"/>
            </a:pPr>
            <a:r>
              <a:rPr lang="en-IN" dirty="0"/>
              <a:t> Tap Report.</a:t>
            </a:r>
          </a:p>
          <a:p>
            <a:pPr marL="1771650" lvl="3" indent="-400050">
              <a:buFont typeface="+mj-lt"/>
              <a:buAutoNum type="romanLcPeriod"/>
            </a:pPr>
            <a:r>
              <a:rPr lang="en-IN" dirty="0"/>
              <a:t>Select the reason why you're reporting the post. Your first two options are "It's spam" and "It's inappropriate.“</a:t>
            </a:r>
          </a:p>
          <a:p>
            <a:pPr marL="1771650" lvl="3" indent="-400050">
              <a:buFont typeface="+mj-lt"/>
              <a:buAutoNum type="romanLcPeriod"/>
            </a:pPr>
            <a:endParaRPr lang="en-IN" dirty="0"/>
          </a:p>
        </p:txBody>
      </p:sp>
      <p:sp>
        <p:nvSpPr>
          <p:cNvPr id="11" name="TextBox 10">
            <a:extLst>
              <a:ext uri="{FF2B5EF4-FFF2-40B4-BE49-F238E27FC236}">
                <a16:creationId xmlns:a16="http://schemas.microsoft.com/office/drawing/2014/main" id="{10891E1E-3E6C-2014-CAD8-9C37241490F8}"/>
              </a:ext>
            </a:extLst>
          </p:cNvPr>
          <p:cNvSpPr txBox="1"/>
          <p:nvPr/>
        </p:nvSpPr>
        <p:spPr>
          <a:xfrm>
            <a:off x="6550855" y="3720258"/>
            <a:ext cx="6393766" cy="646331"/>
          </a:xfrm>
          <a:prstGeom prst="rect">
            <a:avLst/>
          </a:prstGeom>
          <a:noFill/>
        </p:spPr>
        <p:txBody>
          <a:bodyPr wrap="square">
            <a:spAutoFit/>
          </a:bodyPr>
          <a:lstStyle/>
          <a:p>
            <a:r>
              <a:rPr lang="en-IN" dirty="0"/>
              <a:t>Grievance Officer: </a:t>
            </a:r>
            <a:r>
              <a:rPr lang="en-IN" b="1" dirty="0" err="1"/>
              <a:t>Spoorthi</a:t>
            </a:r>
            <a:r>
              <a:rPr lang="en-IN" b="1" dirty="0"/>
              <a:t> Priya</a:t>
            </a:r>
          </a:p>
          <a:p>
            <a:r>
              <a:rPr lang="en-IN" dirty="0"/>
              <a:t>Email ID: FBGOIndia@fb.com</a:t>
            </a:r>
          </a:p>
        </p:txBody>
      </p:sp>
    </p:spTree>
    <p:extLst>
      <p:ext uri="{BB962C8B-B14F-4D97-AF65-F5344CB8AC3E}">
        <p14:creationId xmlns:p14="http://schemas.microsoft.com/office/powerpoint/2010/main" val="261040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988EC-2575-D51C-DB07-2BC0F6C00B2E}"/>
              </a:ext>
            </a:extLst>
          </p:cNvPr>
          <p:cNvSpPr txBox="1"/>
          <p:nvPr/>
        </p:nvSpPr>
        <p:spPr>
          <a:xfrm>
            <a:off x="2162906" y="557301"/>
            <a:ext cx="9822767" cy="2585323"/>
          </a:xfrm>
          <a:prstGeom prst="rect">
            <a:avLst/>
          </a:prstGeom>
          <a:noFill/>
        </p:spPr>
        <p:txBody>
          <a:bodyPr wrap="square">
            <a:spAutoFit/>
          </a:bodyPr>
          <a:lstStyle/>
          <a:p>
            <a:pPr marL="857250" lvl="1" indent="-400050">
              <a:buFont typeface="+mj-lt"/>
              <a:buAutoNum type="romanLcPeriod" startAt="4"/>
            </a:pPr>
            <a:r>
              <a:rPr lang="en-IN" dirty="0"/>
              <a:t>You may be prompted to provide additional details about why you're reporting the post. Instagram confirms it has received your report.</a:t>
            </a:r>
          </a:p>
          <a:p>
            <a:r>
              <a:rPr lang="en-IN" dirty="0"/>
              <a:t>b. To report a profile:</a:t>
            </a:r>
          </a:p>
          <a:p>
            <a:pPr marL="857250" lvl="1" indent="-400050">
              <a:buFont typeface="+mj-lt"/>
              <a:buAutoNum type="romanLcPeriod"/>
            </a:pPr>
            <a:r>
              <a:rPr lang="en-IN" dirty="0"/>
              <a:t>On the app, go to the user's profile and tap the three dots located on the top right o the screen next to their name. On the browser, the three dots will be located near the username, directly to the right of the "Message" and "Follow" buttons. </a:t>
            </a:r>
          </a:p>
          <a:p>
            <a:pPr marL="857250" lvl="1" indent="-400050">
              <a:buFont typeface="+mj-lt"/>
              <a:buAutoNum type="romanLcPeriod"/>
            </a:pPr>
            <a:r>
              <a:rPr lang="en-IN" dirty="0"/>
              <a:t>Tap "Report" on the app and "Report User" in the browser.</a:t>
            </a:r>
          </a:p>
          <a:p>
            <a:pPr marL="857250" lvl="1" indent="-400050">
              <a:buFont typeface="+mj-lt"/>
              <a:buAutoNum type="romanLcPeriod"/>
            </a:pPr>
            <a:r>
              <a:rPr lang="en-IN" dirty="0"/>
              <a:t>Once again, select the reason why you're reporting the profile.</a:t>
            </a:r>
          </a:p>
          <a:p>
            <a:pPr marL="857250" lvl="1" indent="-400050">
              <a:buFont typeface="+mj-lt"/>
              <a:buAutoNum type="romanLcPeriod"/>
            </a:pPr>
            <a:r>
              <a:rPr lang="en-IN" dirty="0"/>
              <a:t> A Thank You' message for your report will appear once you've finished.</a:t>
            </a:r>
          </a:p>
        </p:txBody>
      </p:sp>
      <p:sp>
        <p:nvSpPr>
          <p:cNvPr id="5" name="TextBox 4">
            <a:extLst>
              <a:ext uri="{FF2B5EF4-FFF2-40B4-BE49-F238E27FC236}">
                <a16:creationId xmlns:a16="http://schemas.microsoft.com/office/drawing/2014/main" id="{66158DF9-F540-CD49-1AE5-43C5A9DDE12B}"/>
              </a:ext>
            </a:extLst>
          </p:cNvPr>
          <p:cNvSpPr txBox="1"/>
          <p:nvPr/>
        </p:nvSpPr>
        <p:spPr>
          <a:xfrm>
            <a:off x="1459523" y="3429000"/>
            <a:ext cx="10526150" cy="2677656"/>
          </a:xfrm>
          <a:prstGeom prst="rect">
            <a:avLst/>
          </a:prstGeom>
          <a:noFill/>
        </p:spPr>
        <p:txBody>
          <a:bodyPr wrap="square">
            <a:spAutoFit/>
          </a:bodyPr>
          <a:lstStyle/>
          <a:p>
            <a:r>
              <a:rPr lang="en-IN" sz="4800" b="1" dirty="0"/>
              <a:t>4. </a:t>
            </a:r>
            <a:r>
              <a:rPr lang="en-IN" sz="4800" b="1" u="sng" dirty="0"/>
              <a:t>LINKEDIN</a:t>
            </a:r>
          </a:p>
          <a:p>
            <a:endParaRPr lang="en-IN" sz="4800" b="1" dirty="0"/>
          </a:p>
          <a:p>
            <a:r>
              <a:rPr lang="en-IN" dirty="0"/>
              <a:t>	Steps to report:</a:t>
            </a:r>
          </a:p>
          <a:p>
            <a:pPr marL="1314450" lvl="2" indent="-400050">
              <a:buFont typeface="+mj-lt"/>
              <a:buAutoNum type="romanLcPeriod"/>
            </a:pPr>
            <a:r>
              <a:rPr lang="en-IN" dirty="0"/>
              <a:t>Click the "More" icon in the right corner of the post on your LinkedIn homepage.</a:t>
            </a:r>
          </a:p>
          <a:p>
            <a:pPr marL="1314450" lvl="2" indent="-400050">
              <a:buFont typeface="+mj-lt"/>
              <a:buAutoNum type="romanLcPeriod"/>
            </a:pPr>
            <a:r>
              <a:rPr lang="en-IN" dirty="0"/>
              <a:t>Click "report this post". Select the applicable reason from "Why are you reporting this?“.</a:t>
            </a:r>
          </a:p>
          <a:p>
            <a:pPr marL="1314450" lvl="2" indent="-400050">
              <a:buFont typeface="+mj-lt"/>
              <a:buAutoNum type="romanLcPeriod"/>
            </a:pPr>
            <a:r>
              <a:rPr lang="en-IN" dirty="0"/>
              <a:t>Click "Submit to Proceed with reporting the post", or "Back to review your options".</a:t>
            </a:r>
          </a:p>
        </p:txBody>
      </p:sp>
      <p:sp>
        <p:nvSpPr>
          <p:cNvPr id="7" name="TextBox 6">
            <a:extLst>
              <a:ext uri="{FF2B5EF4-FFF2-40B4-BE49-F238E27FC236}">
                <a16:creationId xmlns:a16="http://schemas.microsoft.com/office/drawing/2014/main" id="{3E5D19C4-B357-5DAA-45D1-96A4BB60BB69}"/>
              </a:ext>
            </a:extLst>
          </p:cNvPr>
          <p:cNvSpPr txBox="1"/>
          <p:nvPr/>
        </p:nvSpPr>
        <p:spPr>
          <a:xfrm>
            <a:off x="8408671" y="3910817"/>
            <a:ext cx="6054381" cy="369332"/>
          </a:xfrm>
          <a:prstGeom prst="rect">
            <a:avLst/>
          </a:prstGeom>
          <a:noFill/>
        </p:spPr>
        <p:txBody>
          <a:bodyPr wrap="square">
            <a:spAutoFit/>
          </a:bodyPr>
          <a:lstStyle/>
          <a:p>
            <a:r>
              <a:rPr lang="en-IN" dirty="0"/>
              <a:t>Grievance Officer: </a:t>
            </a:r>
            <a:r>
              <a:rPr lang="en-IN" b="1" dirty="0"/>
              <a:t>Tanya </a:t>
            </a:r>
            <a:r>
              <a:rPr lang="en-IN" b="1" dirty="0" err="1"/>
              <a:t>Mampilly</a:t>
            </a:r>
            <a:endParaRPr lang="en-IN" b="1" dirty="0"/>
          </a:p>
        </p:txBody>
      </p:sp>
    </p:spTree>
    <p:extLst>
      <p:ext uri="{BB962C8B-B14F-4D97-AF65-F5344CB8AC3E}">
        <p14:creationId xmlns:p14="http://schemas.microsoft.com/office/powerpoint/2010/main" val="14940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B6FD9F-AA0C-9F7D-6DB0-E79F2772DC36}"/>
              </a:ext>
            </a:extLst>
          </p:cNvPr>
          <p:cNvSpPr txBox="1"/>
          <p:nvPr/>
        </p:nvSpPr>
        <p:spPr>
          <a:xfrm>
            <a:off x="731520" y="590844"/>
            <a:ext cx="11226018" cy="5355312"/>
          </a:xfrm>
          <a:prstGeom prst="rect">
            <a:avLst/>
          </a:prstGeom>
          <a:noFill/>
        </p:spPr>
        <p:txBody>
          <a:bodyPr wrap="square">
            <a:spAutoFit/>
          </a:bodyPr>
          <a:lstStyle/>
          <a:p>
            <a:r>
              <a:rPr lang="en-IN" sz="4800" b="1" dirty="0"/>
              <a:t>5. </a:t>
            </a:r>
            <a:r>
              <a:rPr lang="en-IN" sz="4800" b="1" u="sng" dirty="0"/>
              <a:t>Telegram</a:t>
            </a:r>
          </a:p>
          <a:p>
            <a:endParaRPr lang="en-IN" dirty="0"/>
          </a:p>
          <a:p>
            <a:pPr lvl="2"/>
            <a:r>
              <a:rPr lang="en-IN" dirty="0"/>
              <a:t>How to report?</a:t>
            </a:r>
          </a:p>
          <a:p>
            <a:pPr lvl="2"/>
            <a:r>
              <a:rPr lang="en-IN" dirty="0"/>
              <a:t>Make the email to abuse@telegram.org. In the message section, type in why do you want to report that user. Make the message as long as possible with many details. Even consider taking a screenshot of your chat with that person and adding it in the email as an attachment.</a:t>
            </a:r>
          </a:p>
          <a:p>
            <a:endParaRPr lang="en-IN" sz="4800" b="1" dirty="0"/>
          </a:p>
          <a:p>
            <a:r>
              <a:rPr lang="en-IN" sz="4800" b="1" dirty="0"/>
              <a:t>6. </a:t>
            </a:r>
            <a:r>
              <a:rPr lang="en-IN" sz="4800" b="1" u="sng" dirty="0"/>
              <a:t>Reddit</a:t>
            </a:r>
          </a:p>
          <a:p>
            <a:endParaRPr lang="en-IN" dirty="0"/>
          </a:p>
          <a:p>
            <a:pPr lvl="2"/>
            <a:r>
              <a:rPr lang="en-IN" dirty="0"/>
              <a:t>How to report?</a:t>
            </a:r>
          </a:p>
          <a:p>
            <a:pPr lvl="2"/>
            <a:r>
              <a:rPr lang="en-IN" dirty="0"/>
              <a:t>On the iOS or Android app, report a post or a comment by tapping the three horizontal dots and then select reporting.</a:t>
            </a:r>
          </a:p>
          <a:p>
            <a:pPr lvl="2"/>
            <a:endParaRPr lang="en-IN" dirty="0"/>
          </a:p>
          <a:p>
            <a:pPr lvl="2"/>
            <a:r>
              <a:rPr lang="en-IN" dirty="0"/>
              <a:t>On the web, report a post or comment by clicking on the Report button underneath.</a:t>
            </a:r>
          </a:p>
        </p:txBody>
      </p:sp>
      <p:sp>
        <p:nvSpPr>
          <p:cNvPr id="5" name="TextBox 4">
            <a:extLst>
              <a:ext uri="{FF2B5EF4-FFF2-40B4-BE49-F238E27FC236}">
                <a16:creationId xmlns:a16="http://schemas.microsoft.com/office/drawing/2014/main" id="{FC805B6A-0B07-317C-89EF-72CCF522F846}"/>
              </a:ext>
            </a:extLst>
          </p:cNvPr>
          <p:cNvSpPr txBox="1"/>
          <p:nvPr/>
        </p:nvSpPr>
        <p:spPr>
          <a:xfrm>
            <a:off x="8000999" y="4070811"/>
            <a:ext cx="6098344" cy="369332"/>
          </a:xfrm>
          <a:prstGeom prst="rect">
            <a:avLst/>
          </a:prstGeom>
          <a:noFill/>
        </p:spPr>
        <p:txBody>
          <a:bodyPr wrap="square">
            <a:spAutoFit/>
          </a:bodyPr>
          <a:lstStyle/>
          <a:p>
            <a:r>
              <a:rPr lang="en-IN" dirty="0"/>
              <a:t>Grievance Office</a:t>
            </a:r>
            <a:r>
              <a:rPr lang="en-IN" b="1" dirty="0"/>
              <a:t>: Jeremy </a:t>
            </a:r>
            <a:r>
              <a:rPr lang="en-IN" b="1" dirty="0" err="1"/>
              <a:t>Kessal</a:t>
            </a:r>
            <a:endParaRPr lang="en-IN" b="1" dirty="0"/>
          </a:p>
        </p:txBody>
      </p:sp>
    </p:spTree>
    <p:extLst>
      <p:ext uri="{BB962C8B-B14F-4D97-AF65-F5344CB8AC3E}">
        <p14:creationId xmlns:p14="http://schemas.microsoft.com/office/powerpoint/2010/main" val="3290559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1000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OpenSans-ExtraBold</vt:lpstr>
      <vt:lpstr>OpenSans-Regular</vt:lpstr>
      <vt:lpstr>OpenSauceOne-Light</vt:lpstr>
      <vt:lpstr>OpenSauceOne-SemiBold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Wadhwa</dc:creator>
  <cp:lastModifiedBy>Ankit Wadhwa</cp:lastModifiedBy>
  <cp:revision>1</cp:revision>
  <dcterms:created xsi:type="dcterms:W3CDTF">2022-07-11T11:53:38Z</dcterms:created>
  <dcterms:modified xsi:type="dcterms:W3CDTF">2022-07-11T12:39:20Z</dcterms:modified>
</cp:coreProperties>
</file>