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Agrandir" panose="020B0604020202020204" charset="0"/>
      <p:regular r:id="rId12"/>
    </p:embeddedFont>
    <p:embeddedFont>
      <p:font typeface="Agrandir Bold" panose="020B0604020202020204" charset="0"/>
      <p:regular r:id="rId13"/>
    </p:embeddedFont>
    <p:embeddedFont>
      <p:font typeface="Canva Sans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62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 rot="-10800000">
            <a:off x="6333452" y="-1797179"/>
            <a:ext cx="15735219" cy="13881357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549894" y="3033082"/>
            <a:ext cx="13188211" cy="3764016"/>
            <a:chOff x="0" y="0"/>
            <a:chExt cx="17584281" cy="5018688"/>
          </a:xfrm>
        </p:grpSpPr>
        <p:sp>
          <p:nvSpPr>
            <p:cNvPr id="4" name="TextBox 4"/>
            <p:cNvSpPr txBox="1"/>
            <p:nvPr/>
          </p:nvSpPr>
          <p:spPr>
            <a:xfrm>
              <a:off x="0" y="-97790"/>
              <a:ext cx="17584281" cy="36163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858"/>
                </a:lnSpc>
              </a:pPr>
              <a:r>
                <a:rPr lang="en-US" sz="5326" b="1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Online Advertising Campaign Analysis</a:t>
              </a:r>
            </a:p>
            <a:p>
              <a:pPr algn="ctr">
                <a:lnSpc>
                  <a:spcPts val="4868"/>
                </a:lnSpc>
              </a:pPr>
              <a:endParaRPr lang="en-US" sz="5326" b="1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endParaRPr>
            </a:p>
            <a:p>
              <a:pPr algn="ctr">
                <a:lnSpc>
                  <a:spcPts val="4868"/>
                </a:lnSpc>
              </a:pPr>
              <a:r>
                <a:rPr lang="en-US" sz="4426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Performance Insights for Company X </a:t>
              </a:r>
            </a:p>
            <a:p>
              <a:pPr algn="ctr">
                <a:lnSpc>
                  <a:spcPts val="4868"/>
                </a:lnSpc>
              </a:pPr>
              <a:r>
                <a:rPr lang="en-US" sz="4426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(Apr–Jun 2020)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768954"/>
              <a:ext cx="17584281" cy="12497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06"/>
                </a:lnSpc>
                <a:spcBef>
                  <a:spcPct val="0"/>
                </a:spcBef>
              </a:pPr>
              <a:r>
                <a:rPr lang="en-US" sz="5004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By Ankit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 rot="-7199120">
            <a:off x="-2896988" y="-1002021"/>
            <a:ext cx="5793977" cy="5895448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B2B2B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471517" y="3382188"/>
            <a:ext cx="7344966" cy="1976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87"/>
              </a:lnSpc>
              <a:spcBef>
                <a:spcPct val="0"/>
              </a:spcBef>
            </a:pPr>
            <a:r>
              <a:rPr lang="en-US" sz="11625" b="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675489" y="707975"/>
            <a:ext cx="4351972" cy="946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78"/>
              </a:lnSpc>
              <a:spcBef>
                <a:spcPct val="0"/>
              </a:spcBef>
            </a:pPr>
            <a:r>
              <a:rPr lang="en-US" sz="5526" b="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Introduction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2116519"/>
            <a:ext cx="18288000" cy="18526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90876" lvl="1" indent="-445438" algn="ctr">
              <a:lnSpc>
                <a:spcPts val="4538"/>
              </a:lnSpc>
              <a:buFont typeface="Arial"/>
              <a:buChar char="•"/>
            </a:pPr>
            <a:r>
              <a:rPr lang="en-US" sz="4126" b="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Objective: </a:t>
            </a:r>
            <a:r>
              <a:rPr lang="en-US" sz="4126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Analyze the performance of online advertising campaigns to optimize ROI.</a:t>
            </a:r>
          </a:p>
          <a:p>
            <a:pPr algn="ctr">
              <a:lnSpc>
                <a:spcPts val="4538"/>
              </a:lnSpc>
              <a:spcBef>
                <a:spcPct val="0"/>
              </a:spcBef>
            </a:pPr>
            <a:endParaRPr lang="en-US" sz="4126">
              <a:solidFill>
                <a:srgbClr val="000000"/>
              </a:solidFill>
              <a:latin typeface="Agrandir"/>
              <a:ea typeface="Agrandir"/>
              <a:cs typeface="Agrandir"/>
              <a:sym typeface="Agrandir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-185119" y="5038725"/>
            <a:ext cx="15976759" cy="3184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28"/>
              </a:lnSpc>
            </a:pPr>
            <a:r>
              <a:rPr lang="en-US" sz="5026" b="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              Dataset:</a:t>
            </a:r>
          </a:p>
          <a:p>
            <a:pPr algn="ctr">
              <a:lnSpc>
                <a:spcPts val="4538"/>
              </a:lnSpc>
            </a:pPr>
            <a:r>
              <a:rPr lang="en-US" sz="4126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                    15,400 records from April 1, 2020, to June 30, 2020.</a:t>
            </a:r>
          </a:p>
          <a:p>
            <a:pPr algn="ctr">
              <a:lnSpc>
                <a:spcPts val="4538"/>
              </a:lnSpc>
            </a:pPr>
            <a:r>
              <a:rPr lang="en-US" sz="4126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 Key metrics: displays, cost, clicks, revenue,</a:t>
            </a:r>
          </a:p>
          <a:p>
            <a:pPr algn="ctr">
              <a:lnSpc>
                <a:spcPts val="4538"/>
              </a:lnSpc>
            </a:pPr>
            <a:r>
              <a:rPr lang="en-US" sz="4126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            post_click_conversions, post_click_sales_amount.</a:t>
            </a:r>
          </a:p>
          <a:p>
            <a:pPr algn="ctr">
              <a:lnSpc>
                <a:spcPts val="4868"/>
              </a:lnSpc>
              <a:spcBef>
                <a:spcPct val="0"/>
              </a:spcBef>
            </a:pPr>
            <a:endParaRPr lang="en-US" sz="4126">
              <a:solidFill>
                <a:srgbClr val="000000"/>
              </a:solidFill>
              <a:latin typeface="Agrandir"/>
              <a:ea typeface="Agrandir"/>
              <a:cs typeface="Agrandir"/>
              <a:sym typeface="Agrandi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309404" y="923925"/>
            <a:ext cx="5653996" cy="7822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78"/>
              </a:lnSpc>
              <a:spcBef>
                <a:spcPct val="0"/>
              </a:spcBef>
            </a:pPr>
            <a:r>
              <a:rPr lang="en-US" sz="5526" b="1" dirty="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Data Cleaning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21058" y="2004158"/>
            <a:ext cx="15645885" cy="1961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5644" lvl="1" indent="-477822" algn="ctr">
              <a:lnSpc>
                <a:spcPts val="4868"/>
              </a:lnSpc>
              <a:spcBef>
                <a:spcPct val="0"/>
              </a:spcBef>
              <a:buFont typeface="Arial"/>
              <a:buChar char="•"/>
            </a:pPr>
            <a:r>
              <a:rPr lang="en-US" sz="4426" b="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Missing Values:</a:t>
            </a:r>
            <a:r>
              <a:rPr lang="en-US" sz="4426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Filled with median for numeric columns </a:t>
            </a:r>
          </a:p>
          <a:p>
            <a:pPr algn="ctr">
              <a:lnSpc>
                <a:spcPts val="4868"/>
              </a:lnSpc>
              <a:spcBef>
                <a:spcPct val="0"/>
              </a:spcBef>
            </a:pPr>
            <a:r>
              <a:rPr lang="en-US" sz="4426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(e.g., cost, clicks).</a:t>
            </a:r>
          </a:p>
          <a:p>
            <a:pPr algn="ctr">
              <a:lnSpc>
                <a:spcPts val="4868"/>
              </a:lnSpc>
              <a:spcBef>
                <a:spcPct val="0"/>
              </a:spcBef>
            </a:pPr>
            <a:endParaRPr lang="en-US" sz="4426">
              <a:solidFill>
                <a:srgbClr val="000000"/>
              </a:solidFill>
              <a:latin typeface="Agrandir"/>
              <a:ea typeface="Agrandir"/>
              <a:cs typeface="Agrandir"/>
              <a:sym typeface="Agrandir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21058" y="4307794"/>
            <a:ext cx="13208555" cy="1961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5644" lvl="1" indent="-477822" algn="ctr">
              <a:lnSpc>
                <a:spcPts val="4868"/>
              </a:lnSpc>
              <a:spcBef>
                <a:spcPct val="0"/>
              </a:spcBef>
              <a:buFont typeface="Arial"/>
              <a:buChar char="•"/>
            </a:pPr>
            <a:r>
              <a:rPr lang="en-US" sz="4426" b="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Categorical Columns:</a:t>
            </a:r>
            <a:r>
              <a:rPr lang="en-US" sz="4426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Trimmed extra spaces </a:t>
            </a:r>
          </a:p>
          <a:p>
            <a:pPr algn="ctr">
              <a:lnSpc>
                <a:spcPts val="4868"/>
              </a:lnSpc>
              <a:spcBef>
                <a:spcPct val="0"/>
              </a:spcBef>
            </a:pPr>
            <a:r>
              <a:rPr lang="en-US" sz="4426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(e.g., campaign_number, user_engagement).</a:t>
            </a:r>
          </a:p>
          <a:p>
            <a:pPr algn="ctr">
              <a:lnSpc>
                <a:spcPts val="4868"/>
              </a:lnSpc>
              <a:spcBef>
                <a:spcPct val="0"/>
              </a:spcBef>
            </a:pPr>
            <a:endParaRPr lang="en-US" sz="4426">
              <a:solidFill>
                <a:srgbClr val="000000"/>
              </a:solidFill>
              <a:latin typeface="Agrandir"/>
              <a:ea typeface="Agrandir"/>
              <a:cs typeface="Agrandir"/>
              <a:sym typeface="Agrandi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21058" y="6611908"/>
            <a:ext cx="16230600" cy="1961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5644" lvl="1" indent="-477822" algn="ctr">
              <a:lnSpc>
                <a:spcPts val="4868"/>
              </a:lnSpc>
              <a:spcBef>
                <a:spcPct val="0"/>
              </a:spcBef>
              <a:buFont typeface="Arial"/>
              <a:buChar char="•"/>
            </a:pPr>
            <a:r>
              <a:rPr lang="en-US" sz="4426" b="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Date Column:</a:t>
            </a:r>
            <a:r>
              <a:rPr lang="en-US" sz="4426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Created from month and day columns for time-series analysis.</a:t>
            </a:r>
          </a:p>
          <a:p>
            <a:pPr algn="ctr">
              <a:lnSpc>
                <a:spcPts val="4868"/>
              </a:lnSpc>
              <a:spcBef>
                <a:spcPct val="0"/>
              </a:spcBef>
            </a:pPr>
            <a:endParaRPr lang="en-US" sz="4426">
              <a:solidFill>
                <a:srgbClr val="000000"/>
              </a:solidFill>
              <a:latin typeface="Agrandir"/>
              <a:ea typeface="Agrandir"/>
              <a:cs typeface="Agrandir"/>
              <a:sym typeface="Agrandir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678348" y="923925"/>
            <a:ext cx="5132652" cy="7822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78"/>
              </a:lnSpc>
              <a:spcBef>
                <a:spcPct val="0"/>
              </a:spcBef>
            </a:pPr>
            <a:r>
              <a:rPr lang="en-US" sz="5526" b="1" dirty="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Key Findings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1955404"/>
            <a:ext cx="18288000" cy="7994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9286" lvl="1" indent="-434643" algn="l">
              <a:lnSpc>
                <a:spcPts val="4428"/>
              </a:lnSpc>
              <a:buFont typeface="Arial"/>
              <a:buChar char="•"/>
            </a:pPr>
            <a:r>
              <a:rPr lang="en-US" sz="4026" b="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Top Placements:</a:t>
            </a:r>
            <a:r>
              <a:rPr lang="en-US" sz="4026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"mno" and "ghi" drove the highest displays and clicks</a:t>
            </a:r>
            <a:r>
              <a:rPr lang="en-US" sz="4026" b="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 </a:t>
            </a:r>
          </a:p>
          <a:p>
            <a:pPr algn="l">
              <a:lnSpc>
                <a:spcPts val="4428"/>
              </a:lnSpc>
            </a:pPr>
            <a:r>
              <a:rPr lang="en-US" sz="4026" b="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 </a:t>
            </a:r>
          </a:p>
          <a:p>
            <a:pPr marL="869286" lvl="1" indent="-434643" algn="l">
              <a:lnSpc>
                <a:spcPts val="4428"/>
              </a:lnSpc>
              <a:buFont typeface="Arial"/>
              <a:buChar char="•"/>
            </a:pPr>
            <a:r>
              <a:rPr lang="en-US" sz="4026" b="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Banner Impact:</a:t>
            </a:r>
            <a:r>
              <a:rPr lang="en-US" sz="4026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Larger banners (e.g., 240x400) generated 3x more clicks than smaller ones.</a:t>
            </a:r>
          </a:p>
          <a:p>
            <a:pPr algn="l">
              <a:lnSpc>
                <a:spcPts val="4428"/>
              </a:lnSpc>
            </a:pPr>
            <a:endParaRPr lang="en-US" sz="4026">
              <a:solidFill>
                <a:srgbClr val="000000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 marL="869286" lvl="1" indent="-434643" algn="l">
              <a:lnSpc>
                <a:spcPts val="4428"/>
              </a:lnSpc>
              <a:buFont typeface="Arial"/>
              <a:buChar char="•"/>
            </a:pPr>
            <a:r>
              <a:rPr lang="en-US" sz="4026" b="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Cost-Revenue Relationship:</a:t>
            </a:r>
            <a:r>
              <a:rPr lang="en-US" sz="4026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Moderate correlation (e.g., 0.6).</a:t>
            </a:r>
          </a:p>
          <a:p>
            <a:pPr algn="l">
              <a:lnSpc>
                <a:spcPts val="4428"/>
              </a:lnSpc>
            </a:pPr>
            <a:endParaRPr lang="en-US" sz="4026">
              <a:solidFill>
                <a:srgbClr val="000000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 marL="869286" lvl="1" indent="-434643" algn="l">
              <a:lnSpc>
                <a:spcPts val="4428"/>
              </a:lnSpc>
              <a:buFont typeface="Arial"/>
              <a:buChar char="•"/>
            </a:pPr>
            <a:r>
              <a:rPr lang="en-US" sz="4026" b="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Best Campaign</a:t>
            </a:r>
            <a:r>
              <a:rPr lang="en-US" sz="4026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: "High Engagement" campaigns had a 15% conversion rate.</a:t>
            </a:r>
          </a:p>
          <a:p>
            <a:pPr algn="l">
              <a:lnSpc>
                <a:spcPts val="4428"/>
              </a:lnSpc>
            </a:pPr>
            <a:endParaRPr lang="en-US" sz="4026">
              <a:solidFill>
                <a:srgbClr val="000000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 marL="869286" lvl="1" indent="-434643" algn="l">
              <a:lnSpc>
                <a:spcPts val="4428"/>
              </a:lnSpc>
              <a:buFont typeface="Arial"/>
              <a:buChar char="•"/>
            </a:pPr>
            <a:r>
              <a:rPr lang="en-US" sz="4026" b="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Average Revenue per Click:</a:t>
            </a:r>
            <a:r>
              <a:rPr lang="en-US" sz="4026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$2.50.</a:t>
            </a:r>
          </a:p>
          <a:p>
            <a:pPr algn="l">
              <a:lnSpc>
                <a:spcPts val="4428"/>
              </a:lnSpc>
            </a:pPr>
            <a:endParaRPr lang="en-US" sz="4026">
              <a:solidFill>
                <a:srgbClr val="000000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 marL="869286" lvl="1" indent="-434643" algn="l">
              <a:lnSpc>
                <a:spcPts val="4428"/>
              </a:lnSpc>
              <a:buFont typeface="Arial"/>
              <a:buChar char="•"/>
            </a:pPr>
            <a:r>
              <a:rPr lang="en-US" sz="4026" b="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Post-Click Sales:</a:t>
            </a:r>
            <a:r>
              <a:rPr lang="en-US" sz="4026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Peaked in mid-May, driven by high-performing placements.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748586" y="2910077"/>
            <a:ext cx="10790829" cy="6649848"/>
          </a:xfrm>
          <a:custGeom>
            <a:avLst/>
            <a:gdLst/>
            <a:ahLst/>
            <a:cxnLst/>
            <a:rect l="l" t="t" r="r" b="b"/>
            <a:pathLst>
              <a:path w="10790829" h="6649848">
                <a:moveTo>
                  <a:pt x="0" y="0"/>
                </a:moveTo>
                <a:lnTo>
                  <a:pt x="10790828" y="0"/>
                </a:lnTo>
                <a:lnTo>
                  <a:pt x="10790828" y="6649848"/>
                </a:lnTo>
                <a:lnTo>
                  <a:pt x="0" y="66498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440012" y="933450"/>
            <a:ext cx="4871680" cy="947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88"/>
              </a:lnSpc>
              <a:spcBef>
                <a:spcPct val="0"/>
              </a:spcBef>
            </a:pPr>
            <a:r>
              <a:rPr lang="en-US" sz="5626" b="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Visualizations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38080" y="1805004"/>
            <a:ext cx="9985177" cy="742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68"/>
              </a:lnSpc>
              <a:spcBef>
                <a:spcPct val="0"/>
              </a:spcBef>
            </a:pPr>
            <a:r>
              <a:rPr lang="en-US" sz="4426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Graph 1: User Engagement Over Time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180798" y="1981385"/>
            <a:ext cx="12509857" cy="7427728"/>
          </a:xfrm>
          <a:custGeom>
            <a:avLst/>
            <a:gdLst/>
            <a:ahLst/>
            <a:cxnLst/>
            <a:rect l="l" t="t" r="r" b="b"/>
            <a:pathLst>
              <a:path w="12509857" h="7427728">
                <a:moveTo>
                  <a:pt x="0" y="0"/>
                </a:moveTo>
                <a:lnTo>
                  <a:pt x="12509857" y="0"/>
                </a:lnTo>
                <a:lnTo>
                  <a:pt x="12509857" y="7427727"/>
                </a:lnTo>
                <a:lnTo>
                  <a:pt x="0" y="74277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952500"/>
            <a:ext cx="7988498" cy="1351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68"/>
              </a:lnSpc>
            </a:pPr>
            <a:r>
              <a:rPr lang="en-US" sz="4426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Graph 2: Clicks by Banner Size</a:t>
            </a:r>
          </a:p>
          <a:p>
            <a:pPr algn="ctr">
              <a:lnSpc>
                <a:spcPts val="4868"/>
              </a:lnSpc>
              <a:spcBef>
                <a:spcPct val="0"/>
              </a:spcBef>
            </a:pPr>
            <a:endParaRPr lang="en-US" sz="4426">
              <a:solidFill>
                <a:srgbClr val="000000"/>
              </a:solidFill>
              <a:latin typeface="Agrandir"/>
              <a:ea typeface="Agrandir"/>
              <a:cs typeface="Agrandir"/>
              <a:sym typeface="Agrand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147640"/>
            <a:ext cx="12001113" cy="7110660"/>
          </a:xfrm>
          <a:custGeom>
            <a:avLst/>
            <a:gdLst/>
            <a:ahLst/>
            <a:cxnLst/>
            <a:rect l="l" t="t" r="r" b="b"/>
            <a:pathLst>
              <a:path w="12001113" h="7110660">
                <a:moveTo>
                  <a:pt x="0" y="0"/>
                </a:moveTo>
                <a:lnTo>
                  <a:pt x="12001113" y="0"/>
                </a:lnTo>
                <a:lnTo>
                  <a:pt x="12001113" y="7110660"/>
                </a:lnTo>
                <a:lnTo>
                  <a:pt x="0" y="71106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952500"/>
            <a:ext cx="9560719" cy="1351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68"/>
              </a:lnSpc>
            </a:pPr>
            <a:r>
              <a:rPr lang="en-US" sz="4426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Graph 3: Post-Click Sales Over Time</a:t>
            </a:r>
          </a:p>
          <a:p>
            <a:pPr algn="ctr">
              <a:lnSpc>
                <a:spcPts val="4868"/>
              </a:lnSpc>
              <a:spcBef>
                <a:spcPct val="0"/>
              </a:spcBef>
            </a:pPr>
            <a:endParaRPr lang="en-US" sz="4426">
              <a:solidFill>
                <a:srgbClr val="000000"/>
              </a:solidFill>
              <a:latin typeface="Agrandir"/>
              <a:ea typeface="Agrandir"/>
              <a:cs typeface="Agrandir"/>
              <a:sym typeface="Agrand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947946" y="923925"/>
            <a:ext cx="7691854" cy="7822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78"/>
              </a:lnSpc>
              <a:spcBef>
                <a:spcPct val="0"/>
              </a:spcBef>
            </a:pPr>
            <a:r>
              <a:rPr lang="en-US" sz="5526" b="1" dirty="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Additional Insights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92525" y="2467323"/>
            <a:ext cx="17995475" cy="7447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5644" lvl="1" indent="-477822" algn="ctr">
              <a:lnSpc>
                <a:spcPts val="4868"/>
              </a:lnSpc>
              <a:buFont typeface="Arial"/>
              <a:buChar char="•"/>
            </a:pPr>
            <a:r>
              <a:rPr lang="en-US" sz="4426" b="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User Engagement by Banner Size:</a:t>
            </a:r>
            <a:r>
              <a:rPr lang="en-US" sz="4426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Larger banners (240x400) had the highest engagement.</a:t>
            </a:r>
          </a:p>
          <a:p>
            <a:pPr algn="ctr">
              <a:lnSpc>
                <a:spcPts val="4868"/>
              </a:lnSpc>
            </a:pPr>
            <a:endParaRPr lang="en-US" sz="4426">
              <a:solidFill>
                <a:srgbClr val="000000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 marL="955644" lvl="1" indent="-477822" algn="ctr">
              <a:lnSpc>
                <a:spcPts val="4868"/>
              </a:lnSpc>
              <a:buFont typeface="Arial"/>
              <a:buChar char="•"/>
            </a:pPr>
            <a:r>
              <a:rPr lang="en-US" sz="4426" b="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Cost Per Click (CPC):</a:t>
            </a:r>
            <a:r>
              <a:rPr lang="en-US" sz="4426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Varied significantly across campaigns, with "camp1" being the most cost-effective.</a:t>
            </a:r>
          </a:p>
          <a:p>
            <a:pPr algn="ctr">
              <a:lnSpc>
                <a:spcPts val="4868"/>
              </a:lnSpc>
            </a:pPr>
            <a:endParaRPr lang="en-US" sz="4426">
              <a:solidFill>
                <a:srgbClr val="000000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 marL="955644" lvl="1" indent="-477822" algn="ctr">
              <a:lnSpc>
                <a:spcPts val="4868"/>
              </a:lnSpc>
              <a:buFont typeface="Arial"/>
              <a:buChar char="•"/>
            </a:pPr>
            <a:r>
              <a:rPr lang="en-US" sz="4426" b="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Post-Click Conversions:</a:t>
            </a:r>
            <a:r>
              <a:rPr lang="en-US" sz="4426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Highest on weekdays (Tuesday and Wednesday).</a:t>
            </a:r>
          </a:p>
          <a:p>
            <a:pPr algn="ctr">
              <a:lnSpc>
                <a:spcPts val="4868"/>
              </a:lnSpc>
            </a:pPr>
            <a:endParaRPr lang="en-US" sz="4426">
              <a:solidFill>
                <a:srgbClr val="000000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 marL="955644" lvl="1" indent="-477822" algn="ctr">
              <a:lnSpc>
                <a:spcPts val="4868"/>
              </a:lnSpc>
              <a:buFont typeface="Arial"/>
              <a:buChar char="•"/>
            </a:pPr>
            <a:r>
              <a:rPr lang="en-US" sz="4426" b="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Outliers:</a:t>
            </a:r>
            <a:r>
              <a:rPr lang="en-US" sz="4426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A few campaigns had unusually high costs but low revenue, warranting further investigation.</a:t>
            </a:r>
          </a:p>
          <a:p>
            <a:pPr algn="ctr">
              <a:lnSpc>
                <a:spcPts val="4868"/>
              </a:lnSpc>
            </a:pPr>
            <a:endParaRPr lang="en-US" sz="4426">
              <a:solidFill>
                <a:srgbClr val="000000"/>
              </a:solidFill>
              <a:latin typeface="Agrandir"/>
              <a:ea typeface="Agrandir"/>
              <a:cs typeface="Agrandir"/>
              <a:sym typeface="Agrand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611249" y="923925"/>
            <a:ext cx="6480453" cy="1718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78"/>
              </a:lnSpc>
            </a:pPr>
            <a:r>
              <a:rPr lang="en-US" sz="5526" b="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Recommendations</a:t>
            </a:r>
          </a:p>
          <a:p>
            <a:pPr algn="ctr">
              <a:lnSpc>
                <a:spcPts val="6078"/>
              </a:lnSpc>
              <a:spcBef>
                <a:spcPct val="0"/>
              </a:spcBef>
            </a:pPr>
            <a:endParaRPr lang="en-US" sz="5526" b="1">
              <a:solidFill>
                <a:srgbClr val="000000"/>
              </a:solidFill>
              <a:latin typeface="Agrandir Bold"/>
              <a:ea typeface="Agrandir Bold"/>
              <a:cs typeface="Agrandir Bold"/>
              <a:sym typeface="Agrandir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0" y="1961498"/>
            <a:ext cx="17995475" cy="8666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5644" lvl="1" indent="-477822" algn="ctr">
              <a:lnSpc>
                <a:spcPts val="4868"/>
              </a:lnSpc>
              <a:buFont typeface="Arial"/>
              <a:buChar char="•"/>
            </a:pPr>
            <a:r>
              <a:rPr lang="en-US" sz="4426" b="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Budget Allocation:</a:t>
            </a:r>
            <a:r>
              <a:rPr lang="en-US" sz="4426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Prioritize placements like "mno" and "ghi".</a:t>
            </a:r>
          </a:p>
          <a:p>
            <a:pPr algn="ctr">
              <a:lnSpc>
                <a:spcPts val="4868"/>
              </a:lnSpc>
            </a:pPr>
            <a:endParaRPr lang="en-US" sz="4426">
              <a:solidFill>
                <a:srgbClr val="000000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 marL="955644" lvl="1" indent="-477822" algn="ctr">
              <a:lnSpc>
                <a:spcPts val="4868"/>
              </a:lnSpc>
              <a:buFont typeface="Arial"/>
              <a:buChar char="•"/>
            </a:pPr>
            <a:r>
              <a:rPr lang="en-US" sz="4426" b="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Banner Strategy:</a:t>
            </a:r>
            <a:r>
              <a:rPr lang="en-US" sz="4426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Use larger sizes (240x400, 300x250) for better engagement.</a:t>
            </a:r>
          </a:p>
          <a:p>
            <a:pPr algn="ctr">
              <a:lnSpc>
                <a:spcPts val="4868"/>
              </a:lnSpc>
            </a:pPr>
            <a:endParaRPr lang="en-US" sz="4426">
              <a:solidFill>
                <a:srgbClr val="000000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 marL="955644" lvl="1" indent="-477822" algn="ctr">
              <a:lnSpc>
                <a:spcPts val="4868"/>
              </a:lnSpc>
              <a:buFont typeface="Arial"/>
              <a:buChar char="•"/>
            </a:pPr>
            <a:r>
              <a:rPr lang="en-US" sz="4426" b="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Campaign Focus:</a:t>
            </a:r>
            <a:r>
              <a:rPr lang="en-US" sz="4426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Target "High Engagement" users for higher conversions.</a:t>
            </a:r>
          </a:p>
          <a:p>
            <a:pPr algn="ctr">
              <a:lnSpc>
                <a:spcPts val="4868"/>
              </a:lnSpc>
            </a:pPr>
            <a:endParaRPr lang="en-US" sz="4426">
              <a:solidFill>
                <a:srgbClr val="000000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 marL="955644" lvl="1" indent="-477822" algn="ctr">
              <a:lnSpc>
                <a:spcPts val="4868"/>
              </a:lnSpc>
              <a:buFont typeface="Arial"/>
              <a:buChar char="•"/>
            </a:pPr>
            <a:r>
              <a:rPr lang="en-US" sz="4426" b="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Cost Optimization:</a:t>
            </a:r>
            <a:r>
              <a:rPr lang="en-US" sz="4426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Monitor campaigns with low ROI and reallocate budgets.</a:t>
            </a:r>
          </a:p>
          <a:p>
            <a:pPr algn="ctr">
              <a:lnSpc>
                <a:spcPts val="4868"/>
              </a:lnSpc>
            </a:pPr>
            <a:endParaRPr lang="en-US" sz="4426">
              <a:solidFill>
                <a:srgbClr val="000000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 marL="955644" lvl="1" indent="-477822" algn="ctr">
              <a:lnSpc>
                <a:spcPts val="4868"/>
              </a:lnSpc>
              <a:buFont typeface="Arial"/>
              <a:buChar char="•"/>
            </a:pPr>
            <a:r>
              <a:rPr lang="en-US" sz="4426" b="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Seasonal Trends:</a:t>
            </a:r>
            <a:r>
              <a:rPr lang="en-US" sz="4426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Increase ad spend during peak engagement periods (e.g., mid-May).</a:t>
            </a:r>
          </a:p>
          <a:p>
            <a:pPr algn="ctr">
              <a:lnSpc>
                <a:spcPts val="4868"/>
              </a:lnSpc>
            </a:pPr>
            <a:endParaRPr lang="en-US" sz="4426">
              <a:solidFill>
                <a:srgbClr val="000000"/>
              </a:solidFill>
              <a:latin typeface="Agrandir"/>
              <a:ea typeface="Agrandir"/>
              <a:cs typeface="Agrandir"/>
              <a:sym typeface="Agrand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385</Words>
  <Application>Microsoft Office PowerPoint</Application>
  <PresentationFormat>Custom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</dc:title>
  <cp:lastModifiedBy>Renuka Yadav</cp:lastModifiedBy>
  <cp:revision>5</cp:revision>
  <dcterms:created xsi:type="dcterms:W3CDTF">2006-08-16T00:00:00Z</dcterms:created>
  <dcterms:modified xsi:type="dcterms:W3CDTF">2025-03-13T17:16:40Z</dcterms:modified>
  <dc:identifier>DAGhnvsAj3A</dc:identifier>
</cp:coreProperties>
</file>