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80" r:id="rId4"/>
    <p:sldId id="278" r:id="rId5"/>
    <p:sldId id="281" r:id="rId6"/>
    <p:sldId id="282" r:id="rId7"/>
    <p:sldId id="283" r:id="rId8"/>
    <p:sldId id="285" r:id="rId9"/>
    <p:sldId id="286" r:id="rId10"/>
  </p:sldIdLst>
  <p:sldSz cx="11430000" cy="1143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31E"/>
    <a:srgbClr val="DB5D10"/>
    <a:srgbClr val="382F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60"/>
  </p:normalViewPr>
  <p:slideViewPr>
    <p:cSldViewPr snapToGrid="0">
      <p:cViewPr varScale="1">
        <p:scale>
          <a:sx n="50" d="100"/>
          <a:sy n="50" d="100"/>
        </p:scale>
        <p:origin x="190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870605"/>
            <a:ext cx="9715500" cy="3979333"/>
          </a:xfrm>
        </p:spPr>
        <p:txBody>
          <a:bodyPr anchor="b"/>
          <a:lstStyle>
            <a:lvl1pPr algn="ctr">
              <a:defRPr sz="7500"/>
            </a:lvl1pPr>
          </a:lstStyle>
          <a:p>
            <a:r>
              <a:rPr lang="en-US"/>
              <a:t>Click to edit Master title style</a:t>
            </a:r>
            <a:endParaRPr lang="en-US" dirty="0"/>
          </a:p>
        </p:txBody>
      </p:sp>
      <p:sp>
        <p:nvSpPr>
          <p:cNvPr id="3" name="Subtitle 2"/>
          <p:cNvSpPr>
            <a:spLocks noGrp="1"/>
          </p:cNvSpPr>
          <p:nvPr>
            <p:ph type="subTitle" idx="1"/>
          </p:nvPr>
        </p:nvSpPr>
        <p:spPr>
          <a:xfrm>
            <a:off x="1428750" y="6003397"/>
            <a:ext cx="8572500" cy="2759603"/>
          </a:xfrm>
        </p:spPr>
        <p:txBody>
          <a:bodyPr/>
          <a:lstStyle>
            <a:lvl1pPr marL="0" indent="0" algn="ctr">
              <a:buNone/>
              <a:defRPr sz="3000"/>
            </a:lvl1pPr>
            <a:lvl2pPr marL="571500" indent="0" algn="ctr">
              <a:buNone/>
              <a:defRPr sz="2500"/>
            </a:lvl2pPr>
            <a:lvl3pPr marL="1143000" indent="0" algn="ctr">
              <a:buNone/>
              <a:defRPr sz="2250"/>
            </a:lvl3pPr>
            <a:lvl4pPr marL="1714500" indent="0" algn="ctr">
              <a:buNone/>
              <a:defRPr sz="2000"/>
            </a:lvl4pPr>
            <a:lvl5pPr marL="2286000" indent="0" algn="ctr">
              <a:buNone/>
              <a:defRPr sz="2000"/>
            </a:lvl5pPr>
            <a:lvl6pPr marL="2857500" indent="0" algn="ctr">
              <a:buNone/>
              <a:defRPr sz="2000"/>
            </a:lvl6pPr>
            <a:lvl7pPr marL="3429000" indent="0" algn="ctr">
              <a:buNone/>
              <a:defRPr sz="2000"/>
            </a:lvl7pPr>
            <a:lvl8pPr marL="4000500" indent="0" algn="ctr">
              <a:buNone/>
              <a:defRPr sz="2000"/>
            </a:lvl8pPr>
            <a:lvl9pPr marL="45720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7645B-0504-4C13-8064-4F1E4ABE62E2}"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378355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7645B-0504-4C13-8064-4F1E4ABE62E2}"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82302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79594" y="608542"/>
            <a:ext cx="2464594" cy="96863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85813" y="608542"/>
            <a:ext cx="7250906" cy="96863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7645B-0504-4C13-8064-4F1E4ABE62E2}"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57003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7645B-0504-4C13-8064-4F1E4ABE62E2}"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257499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9860" y="2849566"/>
            <a:ext cx="9858375" cy="4754562"/>
          </a:xfrm>
        </p:spPr>
        <p:txBody>
          <a:bodyPr anchor="b"/>
          <a:lstStyle>
            <a:lvl1pPr>
              <a:defRPr sz="7500"/>
            </a:lvl1pPr>
          </a:lstStyle>
          <a:p>
            <a:r>
              <a:rPr lang="en-US"/>
              <a:t>Click to edit Master title style</a:t>
            </a:r>
            <a:endParaRPr lang="en-US" dirty="0"/>
          </a:p>
        </p:txBody>
      </p:sp>
      <p:sp>
        <p:nvSpPr>
          <p:cNvPr id="3" name="Text Placeholder 2"/>
          <p:cNvSpPr>
            <a:spLocks noGrp="1"/>
          </p:cNvSpPr>
          <p:nvPr>
            <p:ph type="body" idx="1"/>
          </p:nvPr>
        </p:nvSpPr>
        <p:spPr>
          <a:xfrm>
            <a:off x="779860" y="7649107"/>
            <a:ext cx="9858375" cy="2500312"/>
          </a:xfrm>
        </p:spPr>
        <p:txBody>
          <a:bodyPr/>
          <a:lstStyle>
            <a:lvl1pPr marL="0" indent="0">
              <a:buNone/>
              <a:defRPr sz="3000">
                <a:solidFill>
                  <a:schemeClr val="tx1"/>
                </a:solidFill>
              </a:defRPr>
            </a:lvl1pPr>
            <a:lvl2pPr marL="571500" indent="0">
              <a:buNone/>
              <a:defRPr sz="2500">
                <a:solidFill>
                  <a:schemeClr val="tx1">
                    <a:tint val="75000"/>
                  </a:schemeClr>
                </a:solidFill>
              </a:defRPr>
            </a:lvl2pPr>
            <a:lvl3pPr marL="1143000" indent="0">
              <a:buNone/>
              <a:defRPr sz="2250">
                <a:solidFill>
                  <a:schemeClr val="tx1">
                    <a:tint val="75000"/>
                  </a:schemeClr>
                </a:solidFill>
              </a:defRPr>
            </a:lvl3pPr>
            <a:lvl4pPr marL="1714500" indent="0">
              <a:buNone/>
              <a:defRPr sz="2000">
                <a:solidFill>
                  <a:schemeClr val="tx1">
                    <a:tint val="75000"/>
                  </a:schemeClr>
                </a:solidFill>
              </a:defRPr>
            </a:lvl4pPr>
            <a:lvl5pPr marL="2286000" indent="0">
              <a:buNone/>
              <a:defRPr sz="2000">
                <a:solidFill>
                  <a:schemeClr val="tx1">
                    <a:tint val="75000"/>
                  </a:schemeClr>
                </a:solidFill>
              </a:defRPr>
            </a:lvl5pPr>
            <a:lvl6pPr marL="2857500" indent="0">
              <a:buNone/>
              <a:defRPr sz="2000">
                <a:solidFill>
                  <a:schemeClr val="tx1">
                    <a:tint val="75000"/>
                  </a:schemeClr>
                </a:solidFill>
              </a:defRPr>
            </a:lvl6pPr>
            <a:lvl7pPr marL="3429000" indent="0">
              <a:buNone/>
              <a:defRPr sz="2000">
                <a:solidFill>
                  <a:schemeClr val="tx1">
                    <a:tint val="75000"/>
                  </a:schemeClr>
                </a:solidFill>
              </a:defRPr>
            </a:lvl7pPr>
            <a:lvl8pPr marL="4000500" indent="0">
              <a:buNone/>
              <a:defRPr sz="2000">
                <a:solidFill>
                  <a:schemeClr val="tx1">
                    <a:tint val="75000"/>
                  </a:schemeClr>
                </a:solidFill>
              </a:defRPr>
            </a:lvl8pPr>
            <a:lvl9pPr marL="4572000"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07645B-0504-4C13-8064-4F1E4ABE62E2}"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64734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85813" y="3042708"/>
            <a:ext cx="4857750" cy="7252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86438" y="3042708"/>
            <a:ext cx="4857750" cy="72522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7645B-0504-4C13-8064-4F1E4ABE62E2}"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381394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87301" y="608544"/>
            <a:ext cx="9858375" cy="22092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87303" y="2801938"/>
            <a:ext cx="4835425" cy="1373187"/>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4" name="Content Placeholder 3"/>
          <p:cNvSpPr>
            <a:spLocks noGrp="1"/>
          </p:cNvSpPr>
          <p:nvPr>
            <p:ph sz="half" idx="2"/>
          </p:nvPr>
        </p:nvSpPr>
        <p:spPr>
          <a:xfrm>
            <a:off x="787303" y="4175125"/>
            <a:ext cx="4835425" cy="61409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86438" y="2801938"/>
            <a:ext cx="4859239" cy="1373187"/>
          </a:xfrm>
        </p:spPr>
        <p:txBody>
          <a:bodyPr anchor="b"/>
          <a:lstStyle>
            <a:lvl1pPr marL="0" indent="0">
              <a:buNone/>
              <a:defRPr sz="3000" b="1"/>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Click to edit Master text styles</a:t>
            </a:r>
          </a:p>
        </p:txBody>
      </p:sp>
      <p:sp>
        <p:nvSpPr>
          <p:cNvPr id="6" name="Content Placeholder 5"/>
          <p:cNvSpPr>
            <a:spLocks noGrp="1"/>
          </p:cNvSpPr>
          <p:nvPr>
            <p:ph sz="quarter" idx="4"/>
          </p:nvPr>
        </p:nvSpPr>
        <p:spPr>
          <a:xfrm>
            <a:off x="5786438" y="4175125"/>
            <a:ext cx="4859239" cy="61409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7645B-0504-4C13-8064-4F1E4ABE62E2}"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191252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7645B-0504-4C13-8064-4F1E4ABE62E2}"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173893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7645B-0504-4C13-8064-4F1E4ABE62E2}"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145992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301" y="762000"/>
            <a:ext cx="3686473" cy="2667000"/>
          </a:xfrm>
        </p:spPr>
        <p:txBody>
          <a:bodyPr anchor="b"/>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4859238" y="1645711"/>
            <a:ext cx="5786438" cy="812270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301" y="3429000"/>
            <a:ext cx="3686473" cy="6352647"/>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Click to edit Master text styles</a:t>
            </a:r>
          </a:p>
        </p:txBody>
      </p:sp>
      <p:sp>
        <p:nvSpPr>
          <p:cNvPr id="5" name="Date Placeholder 4"/>
          <p:cNvSpPr>
            <a:spLocks noGrp="1"/>
          </p:cNvSpPr>
          <p:nvPr>
            <p:ph type="dt" sz="half" idx="10"/>
          </p:nvPr>
        </p:nvSpPr>
        <p:spPr/>
        <p:txBody>
          <a:bodyPr/>
          <a:lstStyle/>
          <a:p>
            <a:fld id="{EE07645B-0504-4C13-8064-4F1E4ABE62E2}"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82403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301" y="762000"/>
            <a:ext cx="3686473" cy="2667000"/>
          </a:xfrm>
        </p:spPr>
        <p:txBody>
          <a:bodyPr anchor="b"/>
          <a:lstStyle>
            <a:lvl1pPr>
              <a:defRPr sz="4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59238" y="1645711"/>
            <a:ext cx="5786438" cy="8122708"/>
          </a:xfrm>
        </p:spPr>
        <p:txBody>
          <a:bodyPr anchor="t"/>
          <a:lstStyle>
            <a:lvl1pPr marL="0" indent="0">
              <a:buNone/>
              <a:defRPr sz="4000"/>
            </a:lvl1pPr>
            <a:lvl2pPr marL="571500" indent="0">
              <a:buNone/>
              <a:defRPr sz="3500"/>
            </a:lvl2pPr>
            <a:lvl3pPr marL="1143000" indent="0">
              <a:buNone/>
              <a:defRPr sz="3000"/>
            </a:lvl3pPr>
            <a:lvl4pPr marL="1714500" indent="0">
              <a:buNone/>
              <a:defRPr sz="2500"/>
            </a:lvl4pPr>
            <a:lvl5pPr marL="2286000" indent="0">
              <a:buNone/>
              <a:defRPr sz="2500"/>
            </a:lvl5pPr>
            <a:lvl6pPr marL="2857500" indent="0">
              <a:buNone/>
              <a:defRPr sz="2500"/>
            </a:lvl6pPr>
            <a:lvl7pPr marL="3429000" indent="0">
              <a:buNone/>
              <a:defRPr sz="2500"/>
            </a:lvl7pPr>
            <a:lvl8pPr marL="4000500" indent="0">
              <a:buNone/>
              <a:defRPr sz="2500"/>
            </a:lvl8pPr>
            <a:lvl9pPr marL="4572000" indent="0">
              <a:buNone/>
              <a:defRPr sz="2500"/>
            </a:lvl9pPr>
          </a:lstStyle>
          <a:p>
            <a:r>
              <a:rPr lang="en-US"/>
              <a:t>Click icon to add picture</a:t>
            </a:r>
            <a:endParaRPr lang="en-US" dirty="0"/>
          </a:p>
        </p:txBody>
      </p:sp>
      <p:sp>
        <p:nvSpPr>
          <p:cNvPr id="4" name="Text Placeholder 3"/>
          <p:cNvSpPr>
            <a:spLocks noGrp="1"/>
          </p:cNvSpPr>
          <p:nvPr>
            <p:ph type="body" sz="half" idx="2"/>
          </p:nvPr>
        </p:nvSpPr>
        <p:spPr>
          <a:xfrm>
            <a:off x="787301" y="3429000"/>
            <a:ext cx="3686473" cy="6352647"/>
          </a:xfrm>
        </p:spPr>
        <p:txBody>
          <a:bodyPr/>
          <a:lstStyle>
            <a:lvl1pPr marL="0" indent="0">
              <a:buNone/>
              <a:defRPr sz="2000"/>
            </a:lvl1pPr>
            <a:lvl2pPr marL="571500" indent="0">
              <a:buNone/>
              <a:defRPr sz="1750"/>
            </a:lvl2pPr>
            <a:lvl3pPr marL="1143000" indent="0">
              <a:buNone/>
              <a:defRPr sz="1500"/>
            </a:lvl3pPr>
            <a:lvl4pPr marL="1714500" indent="0">
              <a:buNone/>
              <a:defRPr sz="1250"/>
            </a:lvl4pPr>
            <a:lvl5pPr marL="2286000" indent="0">
              <a:buNone/>
              <a:defRPr sz="1250"/>
            </a:lvl5pPr>
            <a:lvl6pPr marL="2857500" indent="0">
              <a:buNone/>
              <a:defRPr sz="1250"/>
            </a:lvl6pPr>
            <a:lvl7pPr marL="3429000" indent="0">
              <a:buNone/>
              <a:defRPr sz="1250"/>
            </a:lvl7pPr>
            <a:lvl8pPr marL="4000500" indent="0">
              <a:buNone/>
              <a:defRPr sz="1250"/>
            </a:lvl8pPr>
            <a:lvl9pPr marL="4572000" indent="0">
              <a:buNone/>
              <a:defRPr sz="1250"/>
            </a:lvl9pPr>
          </a:lstStyle>
          <a:p>
            <a:pPr lvl="0"/>
            <a:r>
              <a:rPr lang="en-US"/>
              <a:t>Click to edit Master text styles</a:t>
            </a:r>
          </a:p>
        </p:txBody>
      </p:sp>
      <p:sp>
        <p:nvSpPr>
          <p:cNvPr id="5" name="Date Placeholder 4"/>
          <p:cNvSpPr>
            <a:spLocks noGrp="1"/>
          </p:cNvSpPr>
          <p:nvPr>
            <p:ph type="dt" sz="half" idx="10"/>
          </p:nvPr>
        </p:nvSpPr>
        <p:spPr/>
        <p:txBody>
          <a:bodyPr/>
          <a:lstStyle/>
          <a:p>
            <a:fld id="{EE07645B-0504-4C13-8064-4F1E4ABE62E2}"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506E8-97C3-4F06-AD9A-2D18A0453D0F}" type="slidenum">
              <a:rPr lang="en-US" smtClean="0"/>
              <a:t>‹#›</a:t>
            </a:fld>
            <a:endParaRPr lang="en-US"/>
          </a:p>
        </p:txBody>
      </p:sp>
    </p:spTree>
    <p:extLst>
      <p:ext uri="{BB962C8B-B14F-4D97-AF65-F5344CB8AC3E}">
        <p14:creationId xmlns:p14="http://schemas.microsoft.com/office/powerpoint/2010/main" val="35352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5813" y="608544"/>
            <a:ext cx="9858375" cy="22092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85813" y="3042708"/>
            <a:ext cx="9858375" cy="72522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813" y="10593919"/>
            <a:ext cx="2571750" cy="608542"/>
          </a:xfrm>
          <a:prstGeom prst="rect">
            <a:avLst/>
          </a:prstGeom>
        </p:spPr>
        <p:txBody>
          <a:bodyPr vert="horz" lIns="91440" tIns="45720" rIns="91440" bIns="45720" rtlCol="0" anchor="ctr"/>
          <a:lstStyle>
            <a:lvl1pPr algn="l">
              <a:defRPr sz="1500">
                <a:solidFill>
                  <a:schemeClr val="tx1">
                    <a:tint val="75000"/>
                  </a:schemeClr>
                </a:solidFill>
              </a:defRPr>
            </a:lvl1pPr>
          </a:lstStyle>
          <a:p>
            <a:fld id="{EE07645B-0504-4C13-8064-4F1E4ABE62E2}" type="datetimeFigureOut">
              <a:rPr lang="en-US" smtClean="0"/>
              <a:t>7/15/2024</a:t>
            </a:fld>
            <a:endParaRPr lang="en-US"/>
          </a:p>
        </p:txBody>
      </p:sp>
      <p:sp>
        <p:nvSpPr>
          <p:cNvPr id="5" name="Footer Placeholder 4"/>
          <p:cNvSpPr>
            <a:spLocks noGrp="1"/>
          </p:cNvSpPr>
          <p:nvPr>
            <p:ph type="ftr" sz="quarter" idx="3"/>
          </p:nvPr>
        </p:nvSpPr>
        <p:spPr>
          <a:xfrm>
            <a:off x="3786188" y="10593919"/>
            <a:ext cx="3857625" cy="608542"/>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2438" y="10593919"/>
            <a:ext cx="2571750" cy="608542"/>
          </a:xfrm>
          <a:prstGeom prst="rect">
            <a:avLst/>
          </a:prstGeom>
        </p:spPr>
        <p:txBody>
          <a:bodyPr vert="horz" lIns="91440" tIns="45720" rIns="91440" bIns="45720" rtlCol="0" anchor="ctr"/>
          <a:lstStyle>
            <a:lvl1pPr algn="r">
              <a:defRPr sz="1500">
                <a:solidFill>
                  <a:schemeClr val="tx1">
                    <a:tint val="75000"/>
                  </a:schemeClr>
                </a:solidFill>
              </a:defRPr>
            </a:lvl1pPr>
          </a:lstStyle>
          <a:p>
            <a:fld id="{99A506E8-97C3-4F06-AD9A-2D18A0453D0F}" type="slidenum">
              <a:rPr lang="en-US" smtClean="0"/>
              <a:t>‹#›</a:t>
            </a:fld>
            <a:endParaRPr lang="en-US"/>
          </a:p>
        </p:txBody>
      </p:sp>
    </p:spTree>
    <p:extLst>
      <p:ext uri="{BB962C8B-B14F-4D97-AF65-F5344CB8AC3E}">
        <p14:creationId xmlns:p14="http://schemas.microsoft.com/office/powerpoint/2010/main" val="806871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43000" rtl="0" eaLnBrk="1" latinLnBrk="0" hangingPunct="1">
        <a:lnSpc>
          <a:spcPct val="90000"/>
        </a:lnSpc>
        <a:spcBef>
          <a:spcPct val="0"/>
        </a:spcBef>
        <a:buNone/>
        <a:defRPr sz="5500" kern="1200">
          <a:solidFill>
            <a:schemeClr val="tx1"/>
          </a:solidFill>
          <a:latin typeface="+mj-lt"/>
          <a:ea typeface="+mj-ea"/>
          <a:cs typeface="+mj-cs"/>
        </a:defRPr>
      </a:lvl1pPr>
    </p:titleStyle>
    <p:bodyStyle>
      <a:lvl1pPr marL="285750" indent="-285750" algn="l" defTabSz="1143000" rtl="0" eaLnBrk="1" latinLnBrk="0" hangingPunct="1">
        <a:lnSpc>
          <a:spcPct val="90000"/>
        </a:lnSpc>
        <a:spcBef>
          <a:spcPts val="1250"/>
        </a:spcBef>
        <a:buFont typeface="Arial" panose="020B0604020202020204" pitchFamily="34" charset="0"/>
        <a:buChar char="•"/>
        <a:defRPr sz="3500" kern="1200">
          <a:solidFill>
            <a:schemeClr val="tx1"/>
          </a:solidFill>
          <a:latin typeface="+mn-lt"/>
          <a:ea typeface="+mn-ea"/>
          <a:cs typeface="+mn-cs"/>
        </a:defRPr>
      </a:lvl1pPr>
      <a:lvl2pPr marL="857250" indent="-285750" algn="l" defTabSz="1143000"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750" indent="-285750" algn="l" defTabSz="1143000"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2000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3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6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7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824DF-D1DE-BA56-0BDF-E35F7A1689D2}"/>
              </a:ext>
            </a:extLst>
          </p:cNvPr>
          <p:cNvSpPr txBox="1"/>
          <p:nvPr/>
        </p:nvSpPr>
        <p:spPr>
          <a:xfrm>
            <a:off x="1493520" y="4006840"/>
            <a:ext cx="8442960" cy="3416320"/>
          </a:xfrm>
          <a:prstGeom prst="rect">
            <a:avLst/>
          </a:prstGeom>
          <a:noFill/>
        </p:spPr>
        <p:txBody>
          <a:bodyPr wrap="square">
            <a:spAutoFit/>
          </a:bodyPr>
          <a:lstStyle/>
          <a:p>
            <a:pPr algn="ctr"/>
            <a:r>
              <a:rPr lang="en-IN" sz="7200" b="1" spc="50" dirty="0">
                <a:ln w="0">
                  <a:solidFill>
                    <a:schemeClr val="bg1"/>
                  </a:solidFill>
                </a:ln>
                <a:solidFill>
                  <a:schemeClr val="bg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MERGING </a:t>
            </a:r>
          </a:p>
          <a:p>
            <a:pPr algn="ctr"/>
            <a:r>
              <a:rPr lang="en-IN" sz="7200" b="1" spc="50" dirty="0">
                <a:ln w="0">
                  <a:solidFill>
                    <a:schemeClr val="bg1"/>
                  </a:solidFill>
                </a:ln>
                <a:solidFill>
                  <a:schemeClr val="bg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&amp;</a:t>
            </a:r>
          </a:p>
          <a:p>
            <a:pPr algn="ctr"/>
            <a:r>
              <a:rPr lang="en-IN" sz="7200" b="1" spc="50" dirty="0">
                <a:ln w="0">
                  <a:solidFill>
                    <a:schemeClr val="bg1"/>
                  </a:solidFill>
                </a:ln>
                <a:solidFill>
                  <a:schemeClr val="bg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APPENDING</a:t>
            </a:r>
            <a:endParaRPr lang="en-US" sz="7200" b="1" spc="50" dirty="0">
              <a:ln w="0">
                <a:solidFill>
                  <a:schemeClr val="bg1"/>
                </a:solidFill>
              </a:ln>
              <a:solidFill>
                <a:schemeClr val="bg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535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MERGING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453157" y="3899118"/>
            <a:ext cx="10523687" cy="1384995"/>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Combines columns from two or more tables based on a common column (similar to SQL joins). It's useful when you need to combine related data from different tables</a:t>
            </a:r>
          </a:p>
        </p:txBody>
      </p:sp>
      <p:sp>
        <p:nvSpPr>
          <p:cNvPr id="3" name="TextBox 2">
            <a:extLst>
              <a:ext uri="{FF2B5EF4-FFF2-40B4-BE49-F238E27FC236}">
                <a16:creationId xmlns:a16="http://schemas.microsoft.com/office/drawing/2014/main" id="{F417D747-C077-4B7E-1432-40F627BBF0DC}"/>
              </a:ext>
            </a:extLst>
          </p:cNvPr>
          <p:cNvSpPr txBox="1"/>
          <p:nvPr/>
        </p:nvSpPr>
        <p:spPr>
          <a:xfrm>
            <a:off x="502022" y="6344289"/>
            <a:ext cx="10425956" cy="4673074"/>
          </a:xfrm>
          <a:prstGeom prst="rect">
            <a:avLst/>
          </a:prstGeom>
          <a:noFill/>
        </p:spPr>
        <p:txBody>
          <a:bodyPr wrap="square">
            <a:spAutoFit/>
          </a:bodyPr>
          <a:lstStyle>
            <a:defPPr>
              <a:defRPr lang="en-US"/>
            </a:defPPr>
            <a:lvl1pPr algn="just">
              <a:defRPr sz="3000" i="1">
                <a:solidFill>
                  <a:schemeClr val="bg1"/>
                </a:solidFill>
                <a:latin typeface="Times New Roman" panose="02020603050405020304" pitchFamily="18" charset="0"/>
                <a:cs typeface="Times New Roman" panose="02020603050405020304" pitchFamily="18" charset="0"/>
              </a:defRPr>
            </a:lvl1pPr>
          </a:lstStyle>
          <a:p>
            <a:pPr>
              <a:spcAft>
                <a:spcPts val="1900"/>
              </a:spcAft>
            </a:pPr>
            <a:r>
              <a:rPr lang="en-US" sz="2800" b="1" i="0" dirty="0">
                <a:solidFill>
                  <a:srgbClr val="FFFF00"/>
                </a:solidFill>
              </a:rPr>
              <a:t>Combine Related Data: </a:t>
            </a:r>
            <a:r>
              <a:rPr lang="en-US" sz="2600" b="1" i="0" dirty="0"/>
              <a:t>Use</a:t>
            </a:r>
            <a:r>
              <a:rPr lang="en-US" sz="2600" b="1" i="0" dirty="0">
                <a:solidFill>
                  <a:srgbClr val="FFFF00"/>
                </a:solidFill>
              </a:rPr>
              <a:t> </a:t>
            </a:r>
            <a:r>
              <a:rPr lang="en-US" sz="2600" i="0" dirty="0"/>
              <a:t>merging when you have multiple tables with related information that you want to combine into a single dataset. For example, merging sales data with product data based on a common product ID.</a:t>
            </a:r>
          </a:p>
          <a:p>
            <a:pPr>
              <a:spcAft>
                <a:spcPts val="1900"/>
              </a:spcAft>
            </a:pPr>
            <a:r>
              <a:rPr lang="en-US" sz="2800" b="1" i="0" dirty="0">
                <a:solidFill>
                  <a:srgbClr val="FFFF00"/>
                </a:solidFill>
              </a:rPr>
              <a:t>Enrich Data: </a:t>
            </a:r>
            <a:r>
              <a:rPr lang="en-US" sz="2600" i="0" dirty="0"/>
              <a:t>Merge queries when you need to enrich your data with additional attributes or details from another table. This is useful for creating comprehensive datasets for analysis or reporting.</a:t>
            </a:r>
          </a:p>
          <a:p>
            <a:pPr>
              <a:spcAft>
                <a:spcPts val="1900"/>
              </a:spcAft>
            </a:pPr>
            <a:r>
              <a:rPr lang="en-US" sz="2800" b="1" i="0" dirty="0">
                <a:solidFill>
                  <a:srgbClr val="FFFF00"/>
                </a:solidFill>
              </a:rPr>
              <a:t>Multiple Data Sources: </a:t>
            </a:r>
            <a:r>
              <a:rPr lang="en-US" sz="2600" i="0" dirty="0"/>
              <a:t>When your data is spread across multiple sources (like databases or files), merging helps in integrating these diverse sources into a unified view.</a:t>
            </a:r>
          </a:p>
        </p:txBody>
      </p:sp>
      <p:sp>
        <p:nvSpPr>
          <p:cNvPr id="2" name="TextBox 1">
            <a:extLst>
              <a:ext uri="{FF2B5EF4-FFF2-40B4-BE49-F238E27FC236}">
                <a16:creationId xmlns:a16="http://schemas.microsoft.com/office/drawing/2014/main" id="{74437E2A-1181-5F74-554E-AE14ABE406E0}"/>
              </a:ext>
            </a:extLst>
          </p:cNvPr>
          <p:cNvSpPr txBox="1"/>
          <p:nvPr/>
        </p:nvSpPr>
        <p:spPr>
          <a:xfrm>
            <a:off x="453157" y="5515393"/>
            <a:ext cx="4331357"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When to Use Merging:</a:t>
            </a:r>
          </a:p>
        </p:txBody>
      </p:sp>
    </p:spTree>
    <p:extLst>
      <p:ext uri="{BB962C8B-B14F-4D97-AF65-F5344CB8AC3E}">
        <p14:creationId xmlns:p14="http://schemas.microsoft.com/office/powerpoint/2010/main" val="351941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MERGING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550888" y="4468355"/>
            <a:ext cx="10523687" cy="523220"/>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Imagine you have two tables:</a:t>
            </a:r>
          </a:p>
        </p:txBody>
      </p:sp>
      <p:sp>
        <p:nvSpPr>
          <p:cNvPr id="2" name="TextBox 1">
            <a:extLst>
              <a:ext uri="{FF2B5EF4-FFF2-40B4-BE49-F238E27FC236}">
                <a16:creationId xmlns:a16="http://schemas.microsoft.com/office/drawing/2014/main" id="{74437E2A-1181-5F74-554E-AE14ABE406E0}"/>
              </a:ext>
            </a:extLst>
          </p:cNvPr>
          <p:cNvSpPr txBox="1"/>
          <p:nvPr/>
        </p:nvSpPr>
        <p:spPr>
          <a:xfrm>
            <a:off x="550888" y="5263568"/>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SALES</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5B4DF96-1C74-2133-E1ED-BB5C4EB08461}"/>
              </a:ext>
            </a:extLst>
          </p:cNvPr>
          <p:cNvSpPr txBox="1"/>
          <p:nvPr/>
        </p:nvSpPr>
        <p:spPr>
          <a:xfrm>
            <a:off x="550888" y="3857674"/>
            <a:ext cx="2567065"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Example:</a:t>
            </a:r>
          </a:p>
        </p:txBody>
      </p:sp>
      <p:graphicFrame>
        <p:nvGraphicFramePr>
          <p:cNvPr id="7" name="Table 6">
            <a:extLst>
              <a:ext uri="{FF2B5EF4-FFF2-40B4-BE49-F238E27FC236}">
                <a16:creationId xmlns:a16="http://schemas.microsoft.com/office/drawing/2014/main" id="{7E21A003-B3F6-CB17-B340-CCDA1DA793BF}"/>
              </a:ext>
            </a:extLst>
          </p:cNvPr>
          <p:cNvGraphicFramePr>
            <a:graphicFrameLocks noGrp="1"/>
          </p:cNvGraphicFramePr>
          <p:nvPr>
            <p:extLst>
              <p:ext uri="{D42A27DB-BD31-4B8C-83A1-F6EECF244321}">
                <p14:modId xmlns:p14="http://schemas.microsoft.com/office/powerpoint/2010/main" val="3293711804"/>
              </p:ext>
            </p:extLst>
          </p:nvPr>
        </p:nvGraphicFramePr>
        <p:xfrm>
          <a:off x="807721" y="5921026"/>
          <a:ext cx="9509760" cy="1264920"/>
        </p:xfrm>
        <a:graphic>
          <a:graphicData uri="http://schemas.openxmlformats.org/drawingml/2006/table">
            <a:tbl>
              <a:tblPr>
                <a:tableStyleId>{5DA37D80-6434-44D0-A028-1B22A696006F}</a:tableStyleId>
              </a:tblPr>
              <a:tblGrid>
                <a:gridCol w="1564509">
                  <a:extLst>
                    <a:ext uri="{9D8B030D-6E8A-4147-A177-3AD203B41FA5}">
                      <a16:colId xmlns:a16="http://schemas.microsoft.com/office/drawing/2014/main" val="313070911"/>
                    </a:ext>
                  </a:extLst>
                </a:gridCol>
                <a:gridCol w="1993981">
                  <a:extLst>
                    <a:ext uri="{9D8B030D-6E8A-4147-A177-3AD203B41FA5}">
                      <a16:colId xmlns:a16="http://schemas.microsoft.com/office/drawing/2014/main" val="1038459517"/>
                    </a:ext>
                  </a:extLst>
                </a:gridCol>
                <a:gridCol w="2975635">
                  <a:extLst>
                    <a:ext uri="{9D8B030D-6E8A-4147-A177-3AD203B41FA5}">
                      <a16:colId xmlns:a16="http://schemas.microsoft.com/office/drawing/2014/main" val="3482642239"/>
                    </a:ext>
                  </a:extLst>
                </a:gridCol>
                <a:gridCol w="2975635">
                  <a:extLst>
                    <a:ext uri="{9D8B030D-6E8A-4147-A177-3AD203B41FA5}">
                      <a16:colId xmlns:a16="http://schemas.microsoft.com/office/drawing/2014/main" val="3897533355"/>
                    </a:ext>
                  </a:extLst>
                </a:gridCol>
              </a:tblGrid>
              <a:tr h="385057">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OrderID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Quantity</a:t>
                      </a: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SalesAmount</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85239975"/>
                  </a:ext>
                </a:extLst>
              </a:tr>
              <a:tr h="385057">
                <a:tc>
                  <a:txBody>
                    <a:bodyPr/>
                    <a:lstStyle/>
                    <a:p>
                      <a:pPr algn="ctr"/>
                      <a:r>
                        <a:rPr lang="en-IN">
                          <a:solidFill>
                            <a:schemeClr val="bg1"/>
                          </a:solidFill>
                        </a:rPr>
                        <a:t>1</a:t>
                      </a:r>
                    </a:p>
                  </a:txBody>
                  <a:tcPr anchor="ctr"/>
                </a:tc>
                <a:tc>
                  <a:txBody>
                    <a:bodyPr/>
                    <a:lstStyle/>
                    <a:p>
                      <a:pPr algn="ctr"/>
                      <a:r>
                        <a:rPr lang="en-IN">
                          <a:solidFill>
                            <a:schemeClr val="bg1"/>
                          </a:solidFill>
                        </a:rPr>
                        <a:t>P1</a:t>
                      </a:r>
                    </a:p>
                  </a:txBody>
                  <a:tcPr anchor="ctr"/>
                </a:tc>
                <a:tc>
                  <a:txBody>
                    <a:bodyPr/>
                    <a:lstStyle/>
                    <a:p>
                      <a:pPr algn="ctr"/>
                      <a:r>
                        <a:rPr lang="en-IN">
                          <a:solidFill>
                            <a:schemeClr val="bg1"/>
                          </a:solidFill>
                        </a:rPr>
                        <a:t>10</a:t>
                      </a:r>
                    </a:p>
                  </a:txBody>
                  <a:tcPr anchor="ctr"/>
                </a:tc>
                <a:tc>
                  <a:txBody>
                    <a:bodyPr/>
                    <a:lstStyle/>
                    <a:p>
                      <a:pPr algn="ctr"/>
                      <a:r>
                        <a:rPr lang="en-IN">
                          <a:solidFill>
                            <a:schemeClr val="bg1"/>
                          </a:solidFill>
                        </a:rPr>
                        <a:t>100</a:t>
                      </a:r>
                    </a:p>
                  </a:txBody>
                  <a:tcPr anchor="ctr"/>
                </a:tc>
                <a:extLst>
                  <a:ext uri="{0D108BD9-81ED-4DB2-BD59-A6C34878D82A}">
                    <a16:rowId xmlns:a16="http://schemas.microsoft.com/office/drawing/2014/main" val="1133526399"/>
                  </a:ext>
                </a:extLst>
              </a:tr>
              <a:tr h="385057">
                <a:tc>
                  <a:txBody>
                    <a:bodyPr/>
                    <a:lstStyle/>
                    <a:p>
                      <a:pPr algn="ctr"/>
                      <a:r>
                        <a:rPr lang="en-IN">
                          <a:solidFill>
                            <a:schemeClr val="bg1"/>
                          </a:solidFill>
                        </a:rPr>
                        <a:t>2</a:t>
                      </a:r>
                    </a:p>
                  </a:txBody>
                  <a:tcPr anchor="ctr"/>
                </a:tc>
                <a:tc>
                  <a:txBody>
                    <a:bodyPr/>
                    <a:lstStyle/>
                    <a:p>
                      <a:pPr algn="ctr"/>
                      <a:r>
                        <a:rPr lang="en-IN">
                          <a:solidFill>
                            <a:schemeClr val="bg1"/>
                          </a:solidFill>
                        </a:rPr>
                        <a:t>P2</a:t>
                      </a:r>
                    </a:p>
                  </a:txBody>
                  <a:tcPr anchor="ctr"/>
                </a:tc>
                <a:tc>
                  <a:txBody>
                    <a:bodyPr/>
                    <a:lstStyle/>
                    <a:p>
                      <a:pPr algn="ctr"/>
                      <a:r>
                        <a:rPr lang="en-IN">
                          <a:solidFill>
                            <a:schemeClr val="bg1"/>
                          </a:solidFill>
                        </a:rPr>
                        <a:t>5</a:t>
                      </a:r>
                    </a:p>
                  </a:txBody>
                  <a:tcPr anchor="ctr"/>
                </a:tc>
                <a:tc>
                  <a:txBody>
                    <a:bodyPr/>
                    <a:lstStyle/>
                    <a:p>
                      <a:pPr algn="ctr"/>
                      <a:r>
                        <a:rPr lang="en-IN" dirty="0">
                          <a:solidFill>
                            <a:schemeClr val="bg1"/>
                          </a:solidFill>
                        </a:rPr>
                        <a:t>50</a:t>
                      </a:r>
                    </a:p>
                  </a:txBody>
                  <a:tcPr anchor="ctr"/>
                </a:tc>
                <a:extLst>
                  <a:ext uri="{0D108BD9-81ED-4DB2-BD59-A6C34878D82A}">
                    <a16:rowId xmlns:a16="http://schemas.microsoft.com/office/drawing/2014/main" val="2352400143"/>
                  </a:ext>
                </a:extLst>
              </a:tr>
            </a:tbl>
          </a:graphicData>
        </a:graphic>
      </p:graphicFrame>
      <p:sp>
        <p:nvSpPr>
          <p:cNvPr id="8" name="TextBox 7">
            <a:extLst>
              <a:ext uri="{FF2B5EF4-FFF2-40B4-BE49-F238E27FC236}">
                <a16:creationId xmlns:a16="http://schemas.microsoft.com/office/drawing/2014/main" id="{14B270C2-DE28-7C4F-E8BD-16DDA9229993}"/>
              </a:ext>
            </a:extLst>
          </p:cNvPr>
          <p:cNvSpPr txBox="1"/>
          <p:nvPr/>
        </p:nvSpPr>
        <p:spPr>
          <a:xfrm>
            <a:off x="550887" y="7884564"/>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PRODUCTS</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graphicFrame>
        <p:nvGraphicFramePr>
          <p:cNvPr id="9" name="Table 8">
            <a:extLst>
              <a:ext uri="{FF2B5EF4-FFF2-40B4-BE49-F238E27FC236}">
                <a16:creationId xmlns:a16="http://schemas.microsoft.com/office/drawing/2014/main" id="{BBE13CF9-B74E-547D-56F8-F116AF68E5E9}"/>
              </a:ext>
            </a:extLst>
          </p:cNvPr>
          <p:cNvGraphicFramePr>
            <a:graphicFrameLocks noGrp="1"/>
          </p:cNvGraphicFramePr>
          <p:nvPr>
            <p:extLst>
              <p:ext uri="{D42A27DB-BD31-4B8C-83A1-F6EECF244321}">
                <p14:modId xmlns:p14="http://schemas.microsoft.com/office/powerpoint/2010/main" val="3289389664"/>
              </p:ext>
            </p:extLst>
          </p:nvPr>
        </p:nvGraphicFramePr>
        <p:xfrm>
          <a:off x="2447937" y="8618222"/>
          <a:ext cx="6534125" cy="1264920"/>
        </p:xfrm>
        <a:graphic>
          <a:graphicData uri="http://schemas.openxmlformats.org/drawingml/2006/table">
            <a:tbl>
              <a:tblPr>
                <a:tableStyleId>{5DA37D80-6434-44D0-A028-1B22A696006F}</a:tableStyleId>
              </a:tblPr>
              <a:tblGrid>
                <a:gridCol w="1564509">
                  <a:extLst>
                    <a:ext uri="{9D8B030D-6E8A-4147-A177-3AD203B41FA5}">
                      <a16:colId xmlns:a16="http://schemas.microsoft.com/office/drawing/2014/main" val="313070911"/>
                    </a:ext>
                  </a:extLst>
                </a:gridCol>
                <a:gridCol w="1993981">
                  <a:extLst>
                    <a:ext uri="{9D8B030D-6E8A-4147-A177-3AD203B41FA5}">
                      <a16:colId xmlns:a16="http://schemas.microsoft.com/office/drawing/2014/main" val="1038459517"/>
                    </a:ext>
                  </a:extLst>
                </a:gridCol>
                <a:gridCol w="2975635">
                  <a:extLst>
                    <a:ext uri="{9D8B030D-6E8A-4147-A177-3AD203B41FA5}">
                      <a16:colId xmlns:a16="http://schemas.microsoft.com/office/drawing/2014/main" val="3482642239"/>
                    </a:ext>
                  </a:extLst>
                </a:gridCol>
              </a:tblGrid>
              <a:tr h="304305">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ProductName</a:t>
                      </a: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Category</a:t>
                      </a:r>
                    </a:p>
                  </a:txBody>
                  <a:tcPr anchor="ctr"/>
                </a:tc>
                <a:extLst>
                  <a:ext uri="{0D108BD9-81ED-4DB2-BD59-A6C34878D82A}">
                    <a16:rowId xmlns:a16="http://schemas.microsoft.com/office/drawing/2014/main" val="4085239975"/>
                  </a:ext>
                </a:extLst>
              </a:tr>
              <a:tr h="385057">
                <a:tc>
                  <a:txBody>
                    <a:bodyPr/>
                    <a:lstStyle/>
                    <a:p>
                      <a:pPr algn="ctr"/>
                      <a:r>
                        <a:rPr lang="en-IN">
                          <a:solidFill>
                            <a:schemeClr val="bg1"/>
                          </a:solidFill>
                        </a:rPr>
                        <a:t>P1</a:t>
                      </a:r>
                    </a:p>
                  </a:txBody>
                  <a:tcPr anchor="ctr"/>
                </a:tc>
                <a:tc>
                  <a:txBody>
                    <a:bodyPr/>
                    <a:lstStyle/>
                    <a:p>
                      <a:pPr algn="ctr"/>
                      <a:r>
                        <a:rPr lang="en-IN">
                          <a:solidFill>
                            <a:schemeClr val="bg1"/>
                          </a:solidFill>
                        </a:rPr>
                        <a:t>Product A</a:t>
                      </a:r>
                    </a:p>
                  </a:txBody>
                  <a:tcPr anchor="ctr"/>
                </a:tc>
                <a:tc>
                  <a:txBody>
                    <a:bodyPr/>
                    <a:lstStyle/>
                    <a:p>
                      <a:pPr algn="ctr"/>
                      <a:r>
                        <a:rPr lang="en-IN" dirty="0">
                          <a:solidFill>
                            <a:schemeClr val="bg1"/>
                          </a:solidFill>
                        </a:rPr>
                        <a:t>Category 1</a:t>
                      </a:r>
                    </a:p>
                  </a:txBody>
                  <a:tcPr anchor="ctr"/>
                </a:tc>
                <a:extLst>
                  <a:ext uri="{0D108BD9-81ED-4DB2-BD59-A6C34878D82A}">
                    <a16:rowId xmlns:a16="http://schemas.microsoft.com/office/drawing/2014/main" val="1133526399"/>
                  </a:ext>
                </a:extLst>
              </a:tr>
              <a:tr h="385057">
                <a:tc>
                  <a:txBody>
                    <a:bodyPr/>
                    <a:lstStyle/>
                    <a:p>
                      <a:pPr algn="ctr"/>
                      <a:r>
                        <a:rPr lang="en-IN" dirty="0">
                          <a:solidFill>
                            <a:schemeClr val="bg1"/>
                          </a:solidFill>
                        </a:rPr>
                        <a:t>P2</a:t>
                      </a:r>
                    </a:p>
                  </a:txBody>
                  <a:tcPr anchor="ctr"/>
                </a:tc>
                <a:tc>
                  <a:txBody>
                    <a:bodyPr/>
                    <a:lstStyle/>
                    <a:p>
                      <a:pPr algn="ctr"/>
                      <a:r>
                        <a:rPr lang="en-IN" dirty="0">
                          <a:solidFill>
                            <a:schemeClr val="bg1"/>
                          </a:solidFill>
                        </a:rPr>
                        <a:t>Product B</a:t>
                      </a:r>
                    </a:p>
                  </a:txBody>
                  <a:tcPr anchor="ctr"/>
                </a:tc>
                <a:tc>
                  <a:txBody>
                    <a:bodyPr/>
                    <a:lstStyle/>
                    <a:p>
                      <a:pPr algn="ctr"/>
                      <a:r>
                        <a:rPr lang="en-IN" dirty="0">
                          <a:solidFill>
                            <a:schemeClr val="bg1"/>
                          </a:solidFill>
                        </a:rPr>
                        <a:t>Category 2</a:t>
                      </a:r>
                    </a:p>
                  </a:txBody>
                  <a:tcPr anchor="ctr"/>
                </a:tc>
                <a:extLst>
                  <a:ext uri="{0D108BD9-81ED-4DB2-BD59-A6C34878D82A}">
                    <a16:rowId xmlns:a16="http://schemas.microsoft.com/office/drawing/2014/main" val="2352400143"/>
                  </a:ext>
                </a:extLst>
              </a:tr>
            </a:tbl>
          </a:graphicData>
        </a:graphic>
      </p:graphicFrame>
    </p:spTree>
    <p:extLst>
      <p:ext uri="{BB962C8B-B14F-4D97-AF65-F5344CB8AC3E}">
        <p14:creationId xmlns:p14="http://schemas.microsoft.com/office/powerpoint/2010/main" val="300123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MERGING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550888" y="4468355"/>
            <a:ext cx="10523687" cy="1815882"/>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Merge these tables on </a:t>
            </a:r>
            <a:r>
              <a:rPr lang="en-US" sz="2800" dirty="0" err="1">
                <a:solidFill>
                  <a:schemeClr val="bg1"/>
                </a:solidFill>
                <a:latin typeface="Times New Roman" panose="02020603050405020304" pitchFamily="18" charset="0"/>
                <a:cs typeface="Times New Roman" panose="02020603050405020304" pitchFamily="18" charset="0"/>
              </a:rPr>
              <a:t>ProductID</a:t>
            </a:r>
            <a:r>
              <a:rPr lang="en-US" sz="2800" dirty="0">
                <a:solidFill>
                  <a:schemeClr val="bg1"/>
                </a:solidFill>
                <a:latin typeface="Times New Roman" panose="02020603050405020304" pitchFamily="18" charset="0"/>
                <a:cs typeface="Times New Roman" panose="02020603050405020304" pitchFamily="18" charset="0"/>
              </a:rPr>
              <a:t> using a Left Outer Join:</a:t>
            </a:r>
          </a:p>
          <a:p>
            <a:pPr algn="just"/>
            <a:endParaRPr lang="en-US" sz="2800" dirty="0">
              <a:solidFill>
                <a:schemeClr val="bg1"/>
              </a:solidFill>
              <a:latin typeface="Times New Roman" panose="02020603050405020304" pitchFamily="18" charset="0"/>
              <a:cs typeface="Times New Roman" panose="02020603050405020304" pitchFamily="18" charset="0"/>
            </a:endParaRPr>
          </a:p>
          <a:p>
            <a:pPr algn="just"/>
            <a:r>
              <a:rPr lang="en-US" sz="2800" dirty="0">
                <a:solidFill>
                  <a:schemeClr val="bg1"/>
                </a:solidFill>
                <a:latin typeface="Times New Roman" panose="02020603050405020304" pitchFamily="18" charset="0"/>
                <a:cs typeface="Times New Roman" panose="02020603050405020304" pitchFamily="18" charset="0"/>
              </a:rPr>
              <a:t>The resulting table would include all columns from the Sales Table and matching columns from the Products Table.</a:t>
            </a:r>
          </a:p>
        </p:txBody>
      </p:sp>
      <p:sp>
        <p:nvSpPr>
          <p:cNvPr id="2" name="TextBox 1">
            <a:extLst>
              <a:ext uri="{FF2B5EF4-FFF2-40B4-BE49-F238E27FC236}">
                <a16:creationId xmlns:a16="http://schemas.microsoft.com/office/drawing/2014/main" id="{74437E2A-1181-5F74-554E-AE14ABE406E0}"/>
              </a:ext>
            </a:extLst>
          </p:cNvPr>
          <p:cNvSpPr txBox="1"/>
          <p:nvPr/>
        </p:nvSpPr>
        <p:spPr>
          <a:xfrm>
            <a:off x="550886" y="6525887"/>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MERGED</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5B4DF96-1C74-2133-E1ED-BB5C4EB08461}"/>
              </a:ext>
            </a:extLst>
          </p:cNvPr>
          <p:cNvSpPr txBox="1"/>
          <p:nvPr/>
        </p:nvSpPr>
        <p:spPr>
          <a:xfrm>
            <a:off x="352768" y="3855653"/>
            <a:ext cx="2567065"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Example:</a:t>
            </a:r>
          </a:p>
        </p:txBody>
      </p:sp>
      <p:graphicFrame>
        <p:nvGraphicFramePr>
          <p:cNvPr id="7" name="Table 6">
            <a:extLst>
              <a:ext uri="{FF2B5EF4-FFF2-40B4-BE49-F238E27FC236}">
                <a16:creationId xmlns:a16="http://schemas.microsoft.com/office/drawing/2014/main" id="{7E21A003-B3F6-CB17-B340-CCDA1DA793BF}"/>
              </a:ext>
            </a:extLst>
          </p:cNvPr>
          <p:cNvGraphicFramePr>
            <a:graphicFrameLocks noGrp="1"/>
          </p:cNvGraphicFramePr>
          <p:nvPr>
            <p:extLst>
              <p:ext uri="{D42A27DB-BD31-4B8C-83A1-F6EECF244321}">
                <p14:modId xmlns:p14="http://schemas.microsoft.com/office/powerpoint/2010/main" val="3525254302"/>
              </p:ext>
            </p:extLst>
          </p:nvPr>
        </p:nvGraphicFramePr>
        <p:xfrm>
          <a:off x="550886" y="7307866"/>
          <a:ext cx="10523689" cy="1264920"/>
        </p:xfrm>
        <a:graphic>
          <a:graphicData uri="http://schemas.openxmlformats.org/drawingml/2006/table">
            <a:tbl>
              <a:tblPr>
                <a:tableStyleId>{5DA37D80-6434-44D0-A028-1B22A696006F}</a:tableStyleId>
              </a:tblPr>
              <a:tblGrid>
                <a:gridCol w="1262673">
                  <a:extLst>
                    <a:ext uri="{9D8B030D-6E8A-4147-A177-3AD203B41FA5}">
                      <a16:colId xmlns:a16="http://schemas.microsoft.com/office/drawing/2014/main" val="313070911"/>
                    </a:ext>
                  </a:extLst>
                </a:gridCol>
                <a:gridCol w="1539240">
                  <a:extLst>
                    <a:ext uri="{9D8B030D-6E8A-4147-A177-3AD203B41FA5}">
                      <a16:colId xmlns:a16="http://schemas.microsoft.com/office/drawing/2014/main" val="1038459517"/>
                    </a:ext>
                  </a:extLst>
                </a:gridCol>
                <a:gridCol w="1645597">
                  <a:extLst>
                    <a:ext uri="{9D8B030D-6E8A-4147-A177-3AD203B41FA5}">
                      <a16:colId xmlns:a16="http://schemas.microsoft.com/office/drawing/2014/main" val="3482642239"/>
                    </a:ext>
                  </a:extLst>
                </a:gridCol>
                <a:gridCol w="2149163">
                  <a:extLst>
                    <a:ext uri="{9D8B030D-6E8A-4147-A177-3AD203B41FA5}">
                      <a16:colId xmlns:a16="http://schemas.microsoft.com/office/drawing/2014/main" val="3897533355"/>
                    </a:ext>
                  </a:extLst>
                </a:gridCol>
                <a:gridCol w="1901623">
                  <a:extLst>
                    <a:ext uri="{9D8B030D-6E8A-4147-A177-3AD203B41FA5}">
                      <a16:colId xmlns:a16="http://schemas.microsoft.com/office/drawing/2014/main" val="942485991"/>
                    </a:ext>
                  </a:extLst>
                </a:gridCol>
                <a:gridCol w="2025393">
                  <a:extLst>
                    <a:ext uri="{9D8B030D-6E8A-4147-A177-3AD203B41FA5}">
                      <a16:colId xmlns:a16="http://schemas.microsoft.com/office/drawing/2014/main" val="2626741835"/>
                    </a:ext>
                  </a:extLst>
                </a:gridCol>
              </a:tblGrid>
              <a:tr h="385057">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OrderID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Quantity</a:t>
                      </a: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SalesAmount</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ProductName</a:t>
                      </a: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Category</a:t>
                      </a:r>
                    </a:p>
                  </a:txBody>
                  <a:tcPr anchor="ctr"/>
                </a:tc>
                <a:extLst>
                  <a:ext uri="{0D108BD9-81ED-4DB2-BD59-A6C34878D82A}">
                    <a16:rowId xmlns:a16="http://schemas.microsoft.com/office/drawing/2014/main" val="4085239975"/>
                  </a:ext>
                </a:extLst>
              </a:tr>
              <a:tr h="385057">
                <a:tc>
                  <a:txBody>
                    <a:bodyPr/>
                    <a:lstStyle/>
                    <a:p>
                      <a:pPr algn="ctr"/>
                      <a:r>
                        <a:rPr lang="en-IN">
                          <a:solidFill>
                            <a:schemeClr val="bg1"/>
                          </a:solidFill>
                        </a:rPr>
                        <a:t>1</a:t>
                      </a:r>
                    </a:p>
                  </a:txBody>
                  <a:tcPr anchor="ctr"/>
                </a:tc>
                <a:tc>
                  <a:txBody>
                    <a:bodyPr/>
                    <a:lstStyle/>
                    <a:p>
                      <a:pPr algn="ctr"/>
                      <a:r>
                        <a:rPr lang="en-IN">
                          <a:solidFill>
                            <a:schemeClr val="bg1"/>
                          </a:solidFill>
                        </a:rPr>
                        <a:t>P1</a:t>
                      </a:r>
                    </a:p>
                  </a:txBody>
                  <a:tcPr anchor="ctr"/>
                </a:tc>
                <a:tc>
                  <a:txBody>
                    <a:bodyPr/>
                    <a:lstStyle/>
                    <a:p>
                      <a:pPr algn="ctr"/>
                      <a:r>
                        <a:rPr lang="en-IN">
                          <a:solidFill>
                            <a:schemeClr val="bg1"/>
                          </a:solidFill>
                        </a:rPr>
                        <a:t>10</a:t>
                      </a:r>
                    </a:p>
                  </a:txBody>
                  <a:tcPr anchor="ctr"/>
                </a:tc>
                <a:tc>
                  <a:txBody>
                    <a:bodyPr/>
                    <a:lstStyle/>
                    <a:p>
                      <a:pPr algn="ctr"/>
                      <a:r>
                        <a:rPr lang="en-IN">
                          <a:solidFill>
                            <a:schemeClr val="bg1"/>
                          </a:solidFill>
                        </a:rPr>
                        <a:t>100</a:t>
                      </a:r>
                    </a:p>
                  </a:txBody>
                  <a:tcPr anchor="ctr"/>
                </a:tc>
                <a:tc>
                  <a:txBody>
                    <a:bodyPr/>
                    <a:lstStyle/>
                    <a:p>
                      <a:pPr algn="ctr"/>
                      <a:r>
                        <a:rPr lang="en-IN">
                          <a:solidFill>
                            <a:schemeClr val="bg1"/>
                          </a:solidFill>
                        </a:rPr>
                        <a:t>Product A</a:t>
                      </a:r>
                    </a:p>
                  </a:txBody>
                  <a:tcPr anchor="ctr"/>
                </a:tc>
                <a:tc>
                  <a:txBody>
                    <a:bodyPr/>
                    <a:lstStyle/>
                    <a:p>
                      <a:pPr algn="ctr"/>
                      <a:r>
                        <a:rPr lang="en-IN" dirty="0">
                          <a:solidFill>
                            <a:schemeClr val="bg1"/>
                          </a:solidFill>
                        </a:rPr>
                        <a:t>Category 1</a:t>
                      </a:r>
                    </a:p>
                  </a:txBody>
                  <a:tcPr anchor="ctr"/>
                </a:tc>
                <a:extLst>
                  <a:ext uri="{0D108BD9-81ED-4DB2-BD59-A6C34878D82A}">
                    <a16:rowId xmlns:a16="http://schemas.microsoft.com/office/drawing/2014/main" val="1133526399"/>
                  </a:ext>
                </a:extLst>
              </a:tr>
              <a:tr h="385057">
                <a:tc>
                  <a:txBody>
                    <a:bodyPr/>
                    <a:lstStyle/>
                    <a:p>
                      <a:pPr algn="ctr"/>
                      <a:r>
                        <a:rPr lang="en-IN">
                          <a:solidFill>
                            <a:schemeClr val="bg1"/>
                          </a:solidFill>
                        </a:rPr>
                        <a:t>2</a:t>
                      </a:r>
                    </a:p>
                  </a:txBody>
                  <a:tcPr anchor="ctr"/>
                </a:tc>
                <a:tc>
                  <a:txBody>
                    <a:bodyPr/>
                    <a:lstStyle/>
                    <a:p>
                      <a:pPr algn="ctr"/>
                      <a:r>
                        <a:rPr lang="en-IN">
                          <a:solidFill>
                            <a:schemeClr val="bg1"/>
                          </a:solidFill>
                        </a:rPr>
                        <a:t>P2</a:t>
                      </a:r>
                    </a:p>
                  </a:txBody>
                  <a:tcPr anchor="ctr"/>
                </a:tc>
                <a:tc>
                  <a:txBody>
                    <a:bodyPr/>
                    <a:lstStyle/>
                    <a:p>
                      <a:pPr algn="ctr"/>
                      <a:r>
                        <a:rPr lang="en-IN" dirty="0">
                          <a:solidFill>
                            <a:schemeClr val="bg1"/>
                          </a:solidFill>
                        </a:rPr>
                        <a:t>5</a:t>
                      </a:r>
                    </a:p>
                  </a:txBody>
                  <a:tcPr anchor="ctr"/>
                </a:tc>
                <a:tc>
                  <a:txBody>
                    <a:bodyPr/>
                    <a:lstStyle/>
                    <a:p>
                      <a:pPr algn="ctr"/>
                      <a:r>
                        <a:rPr lang="en-IN" dirty="0">
                          <a:solidFill>
                            <a:schemeClr val="bg1"/>
                          </a:solidFill>
                        </a:rPr>
                        <a:t>50</a:t>
                      </a:r>
                    </a:p>
                  </a:txBody>
                  <a:tcPr anchor="ctr"/>
                </a:tc>
                <a:tc>
                  <a:txBody>
                    <a:bodyPr/>
                    <a:lstStyle/>
                    <a:p>
                      <a:pPr algn="ctr"/>
                      <a:r>
                        <a:rPr lang="en-IN" dirty="0">
                          <a:solidFill>
                            <a:schemeClr val="bg1"/>
                          </a:solidFill>
                        </a:rPr>
                        <a:t>Product B</a:t>
                      </a:r>
                    </a:p>
                  </a:txBody>
                  <a:tcPr anchor="ctr"/>
                </a:tc>
                <a:tc>
                  <a:txBody>
                    <a:bodyPr/>
                    <a:lstStyle/>
                    <a:p>
                      <a:pPr algn="ctr"/>
                      <a:r>
                        <a:rPr lang="en-IN" dirty="0">
                          <a:solidFill>
                            <a:schemeClr val="bg1"/>
                          </a:solidFill>
                        </a:rPr>
                        <a:t>Category 2</a:t>
                      </a:r>
                    </a:p>
                  </a:txBody>
                  <a:tcPr anchor="ctr"/>
                </a:tc>
                <a:extLst>
                  <a:ext uri="{0D108BD9-81ED-4DB2-BD59-A6C34878D82A}">
                    <a16:rowId xmlns:a16="http://schemas.microsoft.com/office/drawing/2014/main" val="2352400143"/>
                  </a:ext>
                </a:extLst>
              </a:tr>
            </a:tbl>
          </a:graphicData>
        </a:graphic>
      </p:graphicFrame>
    </p:spTree>
    <p:extLst>
      <p:ext uri="{BB962C8B-B14F-4D97-AF65-F5344CB8AC3E}">
        <p14:creationId xmlns:p14="http://schemas.microsoft.com/office/powerpoint/2010/main" val="43612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APPENDING </a:t>
            </a:r>
          </a:p>
        </p:txBody>
      </p:sp>
      <p:sp>
        <p:nvSpPr>
          <p:cNvPr id="30" name="TextBox 29">
            <a:extLst>
              <a:ext uri="{FF2B5EF4-FFF2-40B4-BE49-F238E27FC236}">
                <a16:creationId xmlns:a16="http://schemas.microsoft.com/office/drawing/2014/main" id="{4AD69373-E5CE-0FA6-0B66-2601E88676FE}"/>
              </a:ext>
            </a:extLst>
          </p:cNvPr>
          <p:cNvSpPr txBox="1"/>
          <p:nvPr/>
        </p:nvSpPr>
        <p:spPr>
          <a:xfrm>
            <a:off x="453157" y="3899118"/>
            <a:ext cx="10523687" cy="1384995"/>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Stacks data from two or more tables on top of each other. It is useful when you have similar datasets, such as monthly sales data, and want to combine them into a single table.</a:t>
            </a:r>
          </a:p>
        </p:txBody>
      </p:sp>
      <p:sp>
        <p:nvSpPr>
          <p:cNvPr id="3" name="TextBox 2">
            <a:extLst>
              <a:ext uri="{FF2B5EF4-FFF2-40B4-BE49-F238E27FC236}">
                <a16:creationId xmlns:a16="http://schemas.microsoft.com/office/drawing/2014/main" id="{F417D747-C077-4B7E-1432-40F627BBF0DC}"/>
              </a:ext>
            </a:extLst>
          </p:cNvPr>
          <p:cNvSpPr txBox="1"/>
          <p:nvPr/>
        </p:nvSpPr>
        <p:spPr>
          <a:xfrm>
            <a:off x="502022" y="6145888"/>
            <a:ext cx="10425956" cy="4734629"/>
          </a:xfrm>
          <a:prstGeom prst="rect">
            <a:avLst/>
          </a:prstGeom>
          <a:noFill/>
        </p:spPr>
        <p:txBody>
          <a:bodyPr wrap="square">
            <a:spAutoFit/>
          </a:bodyPr>
          <a:lstStyle>
            <a:defPPr>
              <a:defRPr lang="en-US"/>
            </a:defPPr>
            <a:lvl1pPr algn="just">
              <a:defRPr sz="3000" i="1">
                <a:solidFill>
                  <a:schemeClr val="bg1"/>
                </a:solidFill>
                <a:latin typeface="Times New Roman" panose="02020603050405020304" pitchFamily="18" charset="0"/>
                <a:cs typeface="Times New Roman" panose="02020603050405020304" pitchFamily="18" charset="0"/>
              </a:defRPr>
            </a:lvl1pPr>
          </a:lstStyle>
          <a:p>
            <a:pPr>
              <a:spcAft>
                <a:spcPts val="1900"/>
              </a:spcAft>
            </a:pPr>
            <a:r>
              <a:rPr lang="en-US" sz="2800" b="1" i="0" dirty="0">
                <a:solidFill>
                  <a:srgbClr val="FFFF00"/>
                </a:solidFill>
              </a:rPr>
              <a:t>Combine Similar Data: </a:t>
            </a:r>
            <a:r>
              <a:rPr lang="en-US" sz="2600" i="0" dirty="0"/>
              <a:t>Use appending when you have tables with identical structures (same columns) and you want to stack the rows vertically. For example, appending monthly sales data tables to create a consolidated yearly sales dataset.</a:t>
            </a:r>
          </a:p>
          <a:p>
            <a:pPr>
              <a:spcAft>
                <a:spcPts val="1900"/>
              </a:spcAft>
            </a:pPr>
            <a:r>
              <a:rPr lang="en-US" sz="2800" b="1" i="0" dirty="0">
                <a:solidFill>
                  <a:srgbClr val="FFFF00"/>
                </a:solidFill>
              </a:rPr>
              <a:t>Union Operations: </a:t>
            </a:r>
            <a:r>
              <a:rPr lang="en-US" sz="2600" i="0" dirty="0"/>
              <a:t>When you need to consolidate data from multiple periods (like months or quarters) or sources into a single dataset without altering the structure or relationships, appending is the appropriate choice.</a:t>
            </a:r>
          </a:p>
          <a:p>
            <a:pPr>
              <a:spcAft>
                <a:spcPts val="1900"/>
              </a:spcAft>
            </a:pPr>
            <a:r>
              <a:rPr lang="en-US" sz="2800" b="1" i="0" dirty="0">
                <a:solidFill>
                  <a:srgbClr val="FFFF00"/>
                </a:solidFill>
              </a:rPr>
              <a:t>Incremental Loading: </a:t>
            </a:r>
            <a:r>
              <a:rPr lang="en-US" sz="2600" i="0" dirty="0"/>
              <a:t>Appending is also useful in scenarios where you are incrementally loading data from similar sources into a single data model over time.</a:t>
            </a:r>
          </a:p>
        </p:txBody>
      </p:sp>
      <p:sp>
        <p:nvSpPr>
          <p:cNvPr id="2" name="TextBox 1">
            <a:extLst>
              <a:ext uri="{FF2B5EF4-FFF2-40B4-BE49-F238E27FC236}">
                <a16:creationId xmlns:a16="http://schemas.microsoft.com/office/drawing/2014/main" id="{74437E2A-1181-5F74-554E-AE14ABE406E0}"/>
              </a:ext>
            </a:extLst>
          </p:cNvPr>
          <p:cNvSpPr txBox="1"/>
          <p:nvPr/>
        </p:nvSpPr>
        <p:spPr>
          <a:xfrm>
            <a:off x="453157" y="5467126"/>
            <a:ext cx="5062877"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When to Use Appending:</a:t>
            </a:r>
          </a:p>
        </p:txBody>
      </p:sp>
    </p:spTree>
    <p:extLst>
      <p:ext uri="{BB962C8B-B14F-4D97-AF65-F5344CB8AC3E}">
        <p14:creationId xmlns:p14="http://schemas.microsoft.com/office/powerpoint/2010/main" val="5734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APPENDING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550888" y="4468355"/>
            <a:ext cx="10523687" cy="523220"/>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Imagine you have two tables with the same structure:</a:t>
            </a:r>
          </a:p>
        </p:txBody>
      </p:sp>
      <p:sp>
        <p:nvSpPr>
          <p:cNvPr id="2" name="TextBox 1">
            <a:extLst>
              <a:ext uri="{FF2B5EF4-FFF2-40B4-BE49-F238E27FC236}">
                <a16:creationId xmlns:a16="http://schemas.microsoft.com/office/drawing/2014/main" id="{74437E2A-1181-5F74-554E-AE14ABE406E0}"/>
              </a:ext>
            </a:extLst>
          </p:cNvPr>
          <p:cNvSpPr txBox="1"/>
          <p:nvPr/>
        </p:nvSpPr>
        <p:spPr>
          <a:xfrm>
            <a:off x="550888" y="5263568"/>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SALES JAN</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5B4DF96-1C74-2133-E1ED-BB5C4EB08461}"/>
              </a:ext>
            </a:extLst>
          </p:cNvPr>
          <p:cNvSpPr txBox="1"/>
          <p:nvPr/>
        </p:nvSpPr>
        <p:spPr>
          <a:xfrm>
            <a:off x="550888" y="3857674"/>
            <a:ext cx="2567065"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Example:</a:t>
            </a:r>
          </a:p>
        </p:txBody>
      </p:sp>
      <p:graphicFrame>
        <p:nvGraphicFramePr>
          <p:cNvPr id="7" name="Table 6">
            <a:extLst>
              <a:ext uri="{FF2B5EF4-FFF2-40B4-BE49-F238E27FC236}">
                <a16:creationId xmlns:a16="http://schemas.microsoft.com/office/drawing/2014/main" id="{7E21A003-B3F6-CB17-B340-CCDA1DA793BF}"/>
              </a:ext>
            </a:extLst>
          </p:cNvPr>
          <p:cNvGraphicFramePr>
            <a:graphicFrameLocks noGrp="1"/>
          </p:cNvGraphicFramePr>
          <p:nvPr/>
        </p:nvGraphicFramePr>
        <p:xfrm>
          <a:off x="807721" y="5921026"/>
          <a:ext cx="9509760" cy="1264920"/>
        </p:xfrm>
        <a:graphic>
          <a:graphicData uri="http://schemas.openxmlformats.org/drawingml/2006/table">
            <a:tbl>
              <a:tblPr>
                <a:tableStyleId>{5DA37D80-6434-44D0-A028-1B22A696006F}</a:tableStyleId>
              </a:tblPr>
              <a:tblGrid>
                <a:gridCol w="1564509">
                  <a:extLst>
                    <a:ext uri="{9D8B030D-6E8A-4147-A177-3AD203B41FA5}">
                      <a16:colId xmlns:a16="http://schemas.microsoft.com/office/drawing/2014/main" val="313070911"/>
                    </a:ext>
                  </a:extLst>
                </a:gridCol>
                <a:gridCol w="1993981">
                  <a:extLst>
                    <a:ext uri="{9D8B030D-6E8A-4147-A177-3AD203B41FA5}">
                      <a16:colId xmlns:a16="http://schemas.microsoft.com/office/drawing/2014/main" val="1038459517"/>
                    </a:ext>
                  </a:extLst>
                </a:gridCol>
                <a:gridCol w="2975635">
                  <a:extLst>
                    <a:ext uri="{9D8B030D-6E8A-4147-A177-3AD203B41FA5}">
                      <a16:colId xmlns:a16="http://schemas.microsoft.com/office/drawing/2014/main" val="3482642239"/>
                    </a:ext>
                  </a:extLst>
                </a:gridCol>
                <a:gridCol w="2975635">
                  <a:extLst>
                    <a:ext uri="{9D8B030D-6E8A-4147-A177-3AD203B41FA5}">
                      <a16:colId xmlns:a16="http://schemas.microsoft.com/office/drawing/2014/main" val="3897533355"/>
                    </a:ext>
                  </a:extLst>
                </a:gridCol>
              </a:tblGrid>
              <a:tr h="385057">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OrderID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Quantity</a:t>
                      </a: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SalesAmount</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85239975"/>
                  </a:ext>
                </a:extLst>
              </a:tr>
              <a:tr h="385057">
                <a:tc>
                  <a:txBody>
                    <a:bodyPr/>
                    <a:lstStyle/>
                    <a:p>
                      <a:pPr algn="ctr"/>
                      <a:r>
                        <a:rPr lang="en-IN">
                          <a:solidFill>
                            <a:schemeClr val="bg1"/>
                          </a:solidFill>
                        </a:rPr>
                        <a:t>1</a:t>
                      </a:r>
                    </a:p>
                  </a:txBody>
                  <a:tcPr anchor="ctr"/>
                </a:tc>
                <a:tc>
                  <a:txBody>
                    <a:bodyPr/>
                    <a:lstStyle/>
                    <a:p>
                      <a:pPr algn="ctr"/>
                      <a:r>
                        <a:rPr lang="en-IN">
                          <a:solidFill>
                            <a:schemeClr val="bg1"/>
                          </a:solidFill>
                        </a:rPr>
                        <a:t>P1</a:t>
                      </a:r>
                    </a:p>
                  </a:txBody>
                  <a:tcPr anchor="ctr"/>
                </a:tc>
                <a:tc>
                  <a:txBody>
                    <a:bodyPr/>
                    <a:lstStyle/>
                    <a:p>
                      <a:pPr algn="ctr"/>
                      <a:r>
                        <a:rPr lang="en-IN">
                          <a:solidFill>
                            <a:schemeClr val="bg1"/>
                          </a:solidFill>
                        </a:rPr>
                        <a:t>10</a:t>
                      </a:r>
                    </a:p>
                  </a:txBody>
                  <a:tcPr anchor="ctr"/>
                </a:tc>
                <a:tc>
                  <a:txBody>
                    <a:bodyPr/>
                    <a:lstStyle/>
                    <a:p>
                      <a:pPr algn="ctr"/>
                      <a:r>
                        <a:rPr lang="en-IN">
                          <a:solidFill>
                            <a:schemeClr val="bg1"/>
                          </a:solidFill>
                        </a:rPr>
                        <a:t>100</a:t>
                      </a:r>
                    </a:p>
                  </a:txBody>
                  <a:tcPr anchor="ctr"/>
                </a:tc>
                <a:extLst>
                  <a:ext uri="{0D108BD9-81ED-4DB2-BD59-A6C34878D82A}">
                    <a16:rowId xmlns:a16="http://schemas.microsoft.com/office/drawing/2014/main" val="1133526399"/>
                  </a:ext>
                </a:extLst>
              </a:tr>
              <a:tr h="385057">
                <a:tc>
                  <a:txBody>
                    <a:bodyPr/>
                    <a:lstStyle/>
                    <a:p>
                      <a:pPr algn="ctr"/>
                      <a:r>
                        <a:rPr lang="en-IN">
                          <a:solidFill>
                            <a:schemeClr val="bg1"/>
                          </a:solidFill>
                        </a:rPr>
                        <a:t>2</a:t>
                      </a:r>
                    </a:p>
                  </a:txBody>
                  <a:tcPr anchor="ctr"/>
                </a:tc>
                <a:tc>
                  <a:txBody>
                    <a:bodyPr/>
                    <a:lstStyle/>
                    <a:p>
                      <a:pPr algn="ctr"/>
                      <a:r>
                        <a:rPr lang="en-IN">
                          <a:solidFill>
                            <a:schemeClr val="bg1"/>
                          </a:solidFill>
                        </a:rPr>
                        <a:t>P2</a:t>
                      </a:r>
                    </a:p>
                  </a:txBody>
                  <a:tcPr anchor="ctr"/>
                </a:tc>
                <a:tc>
                  <a:txBody>
                    <a:bodyPr/>
                    <a:lstStyle/>
                    <a:p>
                      <a:pPr algn="ctr"/>
                      <a:r>
                        <a:rPr lang="en-IN" dirty="0">
                          <a:solidFill>
                            <a:schemeClr val="bg1"/>
                          </a:solidFill>
                        </a:rPr>
                        <a:t>5</a:t>
                      </a:r>
                    </a:p>
                  </a:txBody>
                  <a:tcPr anchor="ctr"/>
                </a:tc>
                <a:tc>
                  <a:txBody>
                    <a:bodyPr/>
                    <a:lstStyle/>
                    <a:p>
                      <a:pPr algn="ctr"/>
                      <a:r>
                        <a:rPr lang="en-IN" dirty="0">
                          <a:solidFill>
                            <a:schemeClr val="bg1"/>
                          </a:solidFill>
                        </a:rPr>
                        <a:t>50</a:t>
                      </a:r>
                    </a:p>
                  </a:txBody>
                  <a:tcPr anchor="ctr"/>
                </a:tc>
                <a:extLst>
                  <a:ext uri="{0D108BD9-81ED-4DB2-BD59-A6C34878D82A}">
                    <a16:rowId xmlns:a16="http://schemas.microsoft.com/office/drawing/2014/main" val="2352400143"/>
                  </a:ext>
                </a:extLst>
              </a:tr>
            </a:tbl>
          </a:graphicData>
        </a:graphic>
      </p:graphicFrame>
      <p:sp>
        <p:nvSpPr>
          <p:cNvPr id="3" name="TextBox 2">
            <a:extLst>
              <a:ext uri="{FF2B5EF4-FFF2-40B4-BE49-F238E27FC236}">
                <a16:creationId xmlns:a16="http://schemas.microsoft.com/office/drawing/2014/main" id="{6A235159-9761-7056-1EA3-B69FB85B0868}"/>
              </a:ext>
            </a:extLst>
          </p:cNvPr>
          <p:cNvSpPr txBox="1"/>
          <p:nvPr/>
        </p:nvSpPr>
        <p:spPr>
          <a:xfrm>
            <a:off x="550888" y="7884564"/>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SALES FEB</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graphicFrame>
        <p:nvGraphicFramePr>
          <p:cNvPr id="5" name="Table 4">
            <a:extLst>
              <a:ext uri="{FF2B5EF4-FFF2-40B4-BE49-F238E27FC236}">
                <a16:creationId xmlns:a16="http://schemas.microsoft.com/office/drawing/2014/main" id="{9B587A70-AF12-CBD9-8486-E8DB98DA5C0C}"/>
              </a:ext>
            </a:extLst>
          </p:cNvPr>
          <p:cNvGraphicFramePr>
            <a:graphicFrameLocks noGrp="1"/>
          </p:cNvGraphicFramePr>
          <p:nvPr>
            <p:extLst>
              <p:ext uri="{D42A27DB-BD31-4B8C-83A1-F6EECF244321}">
                <p14:modId xmlns:p14="http://schemas.microsoft.com/office/powerpoint/2010/main" val="659757699"/>
              </p:ext>
            </p:extLst>
          </p:nvPr>
        </p:nvGraphicFramePr>
        <p:xfrm>
          <a:off x="807721" y="8557546"/>
          <a:ext cx="9509760" cy="1264920"/>
        </p:xfrm>
        <a:graphic>
          <a:graphicData uri="http://schemas.openxmlformats.org/drawingml/2006/table">
            <a:tbl>
              <a:tblPr>
                <a:tableStyleId>{5DA37D80-6434-44D0-A028-1B22A696006F}</a:tableStyleId>
              </a:tblPr>
              <a:tblGrid>
                <a:gridCol w="1564509">
                  <a:extLst>
                    <a:ext uri="{9D8B030D-6E8A-4147-A177-3AD203B41FA5}">
                      <a16:colId xmlns:a16="http://schemas.microsoft.com/office/drawing/2014/main" val="313070911"/>
                    </a:ext>
                  </a:extLst>
                </a:gridCol>
                <a:gridCol w="1993981">
                  <a:extLst>
                    <a:ext uri="{9D8B030D-6E8A-4147-A177-3AD203B41FA5}">
                      <a16:colId xmlns:a16="http://schemas.microsoft.com/office/drawing/2014/main" val="1038459517"/>
                    </a:ext>
                  </a:extLst>
                </a:gridCol>
                <a:gridCol w="2975635">
                  <a:extLst>
                    <a:ext uri="{9D8B030D-6E8A-4147-A177-3AD203B41FA5}">
                      <a16:colId xmlns:a16="http://schemas.microsoft.com/office/drawing/2014/main" val="3482642239"/>
                    </a:ext>
                  </a:extLst>
                </a:gridCol>
                <a:gridCol w="2975635">
                  <a:extLst>
                    <a:ext uri="{9D8B030D-6E8A-4147-A177-3AD203B41FA5}">
                      <a16:colId xmlns:a16="http://schemas.microsoft.com/office/drawing/2014/main" val="3897533355"/>
                    </a:ext>
                  </a:extLst>
                </a:gridCol>
              </a:tblGrid>
              <a:tr h="385057">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OrderID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Quantity</a:t>
                      </a: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SalesAmount</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85239975"/>
                  </a:ext>
                </a:extLst>
              </a:tr>
              <a:tr h="385057">
                <a:tc>
                  <a:txBody>
                    <a:bodyPr/>
                    <a:lstStyle/>
                    <a:p>
                      <a:pPr algn="ctr"/>
                      <a:r>
                        <a:rPr lang="en-IN" dirty="0">
                          <a:solidFill>
                            <a:schemeClr val="bg1"/>
                          </a:solidFill>
                        </a:rPr>
                        <a:t>3</a:t>
                      </a:r>
                    </a:p>
                  </a:txBody>
                  <a:tcPr anchor="ctr"/>
                </a:tc>
                <a:tc>
                  <a:txBody>
                    <a:bodyPr/>
                    <a:lstStyle/>
                    <a:p>
                      <a:pPr algn="ctr"/>
                      <a:r>
                        <a:rPr lang="en-IN" dirty="0">
                          <a:solidFill>
                            <a:schemeClr val="bg1"/>
                          </a:solidFill>
                        </a:rPr>
                        <a:t>P1</a:t>
                      </a:r>
                    </a:p>
                  </a:txBody>
                  <a:tcPr anchor="ctr"/>
                </a:tc>
                <a:tc>
                  <a:txBody>
                    <a:bodyPr/>
                    <a:lstStyle/>
                    <a:p>
                      <a:pPr algn="ctr"/>
                      <a:r>
                        <a:rPr lang="en-IN" dirty="0">
                          <a:solidFill>
                            <a:schemeClr val="bg1"/>
                          </a:solidFill>
                        </a:rPr>
                        <a:t>7</a:t>
                      </a:r>
                    </a:p>
                  </a:txBody>
                  <a:tcPr anchor="ctr"/>
                </a:tc>
                <a:tc>
                  <a:txBody>
                    <a:bodyPr/>
                    <a:lstStyle/>
                    <a:p>
                      <a:pPr algn="ctr"/>
                      <a:r>
                        <a:rPr lang="en-IN">
                          <a:solidFill>
                            <a:schemeClr val="bg1"/>
                          </a:solidFill>
                        </a:rPr>
                        <a:t>70</a:t>
                      </a:r>
                    </a:p>
                  </a:txBody>
                  <a:tcPr anchor="ctr"/>
                </a:tc>
                <a:extLst>
                  <a:ext uri="{0D108BD9-81ED-4DB2-BD59-A6C34878D82A}">
                    <a16:rowId xmlns:a16="http://schemas.microsoft.com/office/drawing/2014/main" val="1133526399"/>
                  </a:ext>
                </a:extLst>
              </a:tr>
              <a:tr h="385057">
                <a:tc>
                  <a:txBody>
                    <a:bodyPr/>
                    <a:lstStyle/>
                    <a:p>
                      <a:pPr algn="ctr"/>
                      <a:r>
                        <a:rPr lang="en-IN" dirty="0">
                          <a:solidFill>
                            <a:schemeClr val="bg1"/>
                          </a:solidFill>
                        </a:rPr>
                        <a:t>4</a:t>
                      </a:r>
                    </a:p>
                  </a:txBody>
                  <a:tcPr anchor="ctr"/>
                </a:tc>
                <a:tc>
                  <a:txBody>
                    <a:bodyPr/>
                    <a:lstStyle/>
                    <a:p>
                      <a:pPr algn="ctr"/>
                      <a:r>
                        <a:rPr lang="en-IN" dirty="0">
                          <a:solidFill>
                            <a:schemeClr val="bg1"/>
                          </a:solidFill>
                        </a:rPr>
                        <a:t>P3</a:t>
                      </a:r>
                    </a:p>
                  </a:txBody>
                  <a:tcPr anchor="ctr"/>
                </a:tc>
                <a:tc>
                  <a:txBody>
                    <a:bodyPr/>
                    <a:lstStyle/>
                    <a:p>
                      <a:pPr algn="ctr"/>
                      <a:r>
                        <a:rPr lang="en-IN" dirty="0">
                          <a:solidFill>
                            <a:schemeClr val="bg1"/>
                          </a:solidFill>
                        </a:rPr>
                        <a:t>3</a:t>
                      </a:r>
                    </a:p>
                  </a:txBody>
                  <a:tcPr anchor="ctr"/>
                </a:tc>
                <a:tc>
                  <a:txBody>
                    <a:bodyPr/>
                    <a:lstStyle/>
                    <a:p>
                      <a:pPr algn="ctr"/>
                      <a:r>
                        <a:rPr lang="en-IN" dirty="0">
                          <a:solidFill>
                            <a:schemeClr val="bg1"/>
                          </a:solidFill>
                        </a:rPr>
                        <a:t>30</a:t>
                      </a:r>
                    </a:p>
                  </a:txBody>
                  <a:tcPr anchor="ctr"/>
                </a:tc>
                <a:extLst>
                  <a:ext uri="{0D108BD9-81ED-4DB2-BD59-A6C34878D82A}">
                    <a16:rowId xmlns:a16="http://schemas.microsoft.com/office/drawing/2014/main" val="2352400143"/>
                  </a:ext>
                </a:extLst>
              </a:tr>
            </a:tbl>
          </a:graphicData>
        </a:graphic>
      </p:graphicFrame>
    </p:spTree>
    <p:extLst>
      <p:ext uri="{BB962C8B-B14F-4D97-AF65-F5344CB8AC3E}">
        <p14:creationId xmlns:p14="http://schemas.microsoft.com/office/powerpoint/2010/main" val="197592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3728210" y="3051476"/>
            <a:ext cx="3973580" cy="769441"/>
          </a:xfrm>
          <a:prstGeom prst="rect">
            <a:avLst/>
          </a:prstGeom>
          <a:noFill/>
        </p:spPr>
        <p:txBody>
          <a:bodyPr wrap="square">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APPENDING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550888" y="4468355"/>
            <a:ext cx="10523687" cy="492443"/>
          </a:xfrm>
          <a:prstGeom prst="rect">
            <a:avLst/>
          </a:prstGeom>
          <a:noFill/>
        </p:spPr>
        <p:txBody>
          <a:bodyPr wrap="square">
            <a:spAutoFit/>
          </a:bodyPr>
          <a:lstStyle/>
          <a:p>
            <a:pPr algn="just"/>
            <a:r>
              <a:rPr lang="en-US" sz="2600" dirty="0">
                <a:solidFill>
                  <a:schemeClr val="bg1"/>
                </a:solidFill>
                <a:latin typeface="Times New Roman" panose="02020603050405020304" pitchFamily="18" charset="0"/>
                <a:cs typeface="Times New Roman" panose="02020603050405020304" pitchFamily="18" charset="0"/>
              </a:rPr>
              <a:t>After Appending the resulting table will include all rows from both tables.</a:t>
            </a:r>
          </a:p>
        </p:txBody>
      </p:sp>
      <p:sp>
        <p:nvSpPr>
          <p:cNvPr id="2" name="TextBox 1">
            <a:extLst>
              <a:ext uri="{FF2B5EF4-FFF2-40B4-BE49-F238E27FC236}">
                <a16:creationId xmlns:a16="http://schemas.microsoft.com/office/drawing/2014/main" id="{74437E2A-1181-5F74-554E-AE14ABE406E0}"/>
              </a:ext>
            </a:extLst>
          </p:cNvPr>
          <p:cNvSpPr txBox="1"/>
          <p:nvPr/>
        </p:nvSpPr>
        <p:spPr>
          <a:xfrm>
            <a:off x="550888" y="5133878"/>
            <a:ext cx="4331357" cy="461665"/>
          </a:xfrm>
          <a:prstGeom prst="rect">
            <a:avLst/>
          </a:prstGeom>
          <a:noFill/>
        </p:spPr>
        <p:txBody>
          <a:bodyPr wrap="square">
            <a:spAutoFit/>
          </a:bodyPr>
          <a:lstStyle/>
          <a:p>
            <a:r>
              <a:rPr lang="en-US" sz="2400" b="1" dirty="0">
                <a:solidFill>
                  <a:srgbClr val="FFFF00"/>
                </a:solidFill>
                <a:latin typeface="Times New Roman" panose="02020603050405020304" pitchFamily="18" charset="0"/>
                <a:cs typeface="Times New Roman" panose="02020603050405020304" pitchFamily="18" charset="0"/>
              </a:rPr>
              <a:t>APPENDED</a:t>
            </a:r>
            <a:r>
              <a:rPr lang="en-US" sz="2000" b="1" dirty="0">
                <a:solidFill>
                  <a:srgbClr val="FFFF00"/>
                </a:solidFill>
                <a:latin typeface="Times New Roman" panose="02020603050405020304" pitchFamily="18" charset="0"/>
                <a:cs typeface="Times New Roman" panose="02020603050405020304" pitchFamily="18" charset="0"/>
              </a:rPr>
              <a:t> </a:t>
            </a:r>
            <a:r>
              <a:rPr lang="en-US" sz="2400" b="1" dirty="0">
                <a:solidFill>
                  <a:srgbClr val="FFFF00"/>
                </a:solidFill>
                <a:latin typeface="Times New Roman" panose="02020603050405020304" pitchFamily="18" charset="0"/>
                <a:cs typeface="Times New Roman" panose="02020603050405020304" pitchFamily="18" charset="0"/>
              </a:rPr>
              <a:t>TABLE</a:t>
            </a:r>
            <a:r>
              <a:rPr lang="en-US" sz="2000" b="1" dirty="0">
                <a:solidFill>
                  <a:srgbClr val="FFFF00"/>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55B4DF96-1C74-2133-E1ED-BB5C4EB08461}"/>
              </a:ext>
            </a:extLst>
          </p:cNvPr>
          <p:cNvSpPr txBox="1"/>
          <p:nvPr/>
        </p:nvSpPr>
        <p:spPr>
          <a:xfrm>
            <a:off x="355426" y="3862655"/>
            <a:ext cx="2567065"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Example:</a:t>
            </a:r>
          </a:p>
        </p:txBody>
      </p:sp>
      <p:graphicFrame>
        <p:nvGraphicFramePr>
          <p:cNvPr id="3" name="Table 2">
            <a:extLst>
              <a:ext uri="{FF2B5EF4-FFF2-40B4-BE49-F238E27FC236}">
                <a16:creationId xmlns:a16="http://schemas.microsoft.com/office/drawing/2014/main" id="{198B1B15-61CB-C5E1-DC4A-6A9BA5E517C6}"/>
              </a:ext>
            </a:extLst>
          </p:cNvPr>
          <p:cNvGraphicFramePr>
            <a:graphicFrameLocks noGrp="1"/>
          </p:cNvGraphicFramePr>
          <p:nvPr>
            <p:extLst>
              <p:ext uri="{D42A27DB-BD31-4B8C-83A1-F6EECF244321}">
                <p14:modId xmlns:p14="http://schemas.microsoft.com/office/powerpoint/2010/main" val="1161469334"/>
              </p:ext>
            </p:extLst>
          </p:nvPr>
        </p:nvGraphicFramePr>
        <p:xfrm>
          <a:off x="822961" y="5748919"/>
          <a:ext cx="9509760" cy="2133600"/>
        </p:xfrm>
        <a:graphic>
          <a:graphicData uri="http://schemas.openxmlformats.org/drawingml/2006/table">
            <a:tbl>
              <a:tblPr>
                <a:tableStyleId>{5DA37D80-6434-44D0-A028-1B22A696006F}</a:tableStyleId>
              </a:tblPr>
              <a:tblGrid>
                <a:gridCol w="1564509">
                  <a:extLst>
                    <a:ext uri="{9D8B030D-6E8A-4147-A177-3AD203B41FA5}">
                      <a16:colId xmlns:a16="http://schemas.microsoft.com/office/drawing/2014/main" val="313070911"/>
                    </a:ext>
                  </a:extLst>
                </a:gridCol>
                <a:gridCol w="1993981">
                  <a:extLst>
                    <a:ext uri="{9D8B030D-6E8A-4147-A177-3AD203B41FA5}">
                      <a16:colId xmlns:a16="http://schemas.microsoft.com/office/drawing/2014/main" val="1038459517"/>
                    </a:ext>
                  </a:extLst>
                </a:gridCol>
                <a:gridCol w="2975635">
                  <a:extLst>
                    <a:ext uri="{9D8B030D-6E8A-4147-A177-3AD203B41FA5}">
                      <a16:colId xmlns:a16="http://schemas.microsoft.com/office/drawing/2014/main" val="3482642239"/>
                    </a:ext>
                  </a:extLst>
                </a:gridCol>
                <a:gridCol w="2975635">
                  <a:extLst>
                    <a:ext uri="{9D8B030D-6E8A-4147-A177-3AD203B41FA5}">
                      <a16:colId xmlns:a16="http://schemas.microsoft.com/office/drawing/2014/main" val="3897533355"/>
                    </a:ext>
                  </a:extLst>
                </a:gridCol>
              </a:tblGrid>
              <a:tr h="385057">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OrderID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ProductID</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rPr>
                        <a:t>Quantity</a:t>
                      </a:r>
                    </a:p>
                  </a:txBody>
                  <a:tcPr anchor="ctr"/>
                </a:tc>
                <a:tc>
                  <a:txBody>
                    <a:bodyPr/>
                    <a:lstStyle/>
                    <a:p>
                      <a:pPr algn="ctr"/>
                      <a:r>
                        <a:rPr lang="en-IN" sz="2000" b="1" u="none" strike="noStrike" kern="1200" dirty="0" err="1">
                          <a:solidFill>
                            <a:schemeClr val="bg1"/>
                          </a:solidFill>
                          <a:effectLst/>
                          <a:latin typeface="Times New Roman" panose="02020603050405020304" pitchFamily="18" charset="0"/>
                          <a:ea typeface="+mn-ea"/>
                          <a:cs typeface="Times New Roman" panose="02020603050405020304" pitchFamily="18" charset="0"/>
                        </a:rPr>
                        <a:t>SalesAmount</a:t>
                      </a:r>
                      <a:endParaRPr lang="en-IN" sz="2000" b="1" u="none" strike="noStrike" kern="1200" dirty="0">
                        <a:solidFill>
                          <a:schemeClr val="bg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85239975"/>
                  </a:ext>
                </a:extLst>
              </a:tr>
              <a:tr h="385057">
                <a:tc>
                  <a:txBody>
                    <a:bodyPr/>
                    <a:lstStyle/>
                    <a:p>
                      <a:pPr algn="ctr"/>
                      <a:r>
                        <a:rPr lang="en-IN">
                          <a:solidFill>
                            <a:schemeClr val="bg1"/>
                          </a:solidFill>
                        </a:rPr>
                        <a:t>1</a:t>
                      </a:r>
                    </a:p>
                  </a:txBody>
                  <a:tcPr anchor="ctr"/>
                </a:tc>
                <a:tc>
                  <a:txBody>
                    <a:bodyPr/>
                    <a:lstStyle/>
                    <a:p>
                      <a:pPr algn="ctr"/>
                      <a:r>
                        <a:rPr lang="en-IN">
                          <a:solidFill>
                            <a:schemeClr val="bg1"/>
                          </a:solidFill>
                        </a:rPr>
                        <a:t>P1</a:t>
                      </a:r>
                    </a:p>
                  </a:txBody>
                  <a:tcPr anchor="ctr"/>
                </a:tc>
                <a:tc>
                  <a:txBody>
                    <a:bodyPr/>
                    <a:lstStyle/>
                    <a:p>
                      <a:pPr algn="ctr"/>
                      <a:r>
                        <a:rPr lang="en-IN">
                          <a:solidFill>
                            <a:schemeClr val="bg1"/>
                          </a:solidFill>
                        </a:rPr>
                        <a:t>10</a:t>
                      </a:r>
                    </a:p>
                  </a:txBody>
                  <a:tcPr anchor="ctr"/>
                </a:tc>
                <a:tc>
                  <a:txBody>
                    <a:bodyPr/>
                    <a:lstStyle/>
                    <a:p>
                      <a:pPr algn="ctr"/>
                      <a:r>
                        <a:rPr lang="en-IN" dirty="0">
                          <a:solidFill>
                            <a:schemeClr val="bg1"/>
                          </a:solidFill>
                        </a:rPr>
                        <a:t>100</a:t>
                      </a:r>
                    </a:p>
                  </a:txBody>
                  <a:tcPr anchor="ctr"/>
                </a:tc>
                <a:extLst>
                  <a:ext uri="{0D108BD9-81ED-4DB2-BD59-A6C34878D82A}">
                    <a16:rowId xmlns:a16="http://schemas.microsoft.com/office/drawing/2014/main" val="1133526399"/>
                  </a:ext>
                </a:extLst>
              </a:tr>
              <a:tr h="385057">
                <a:tc>
                  <a:txBody>
                    <a:bodyPr/>
                    <a:lstStyle/>
                    <a:p>
                      <a:pPr algn="ctr"/>
                      <a:r>
                        <a:rPr lang="en-IN">
                          <a:solidFill>
                            <a:schemeClr val="bg1"/>
                          </a:solidFill>
                        </a:rPr>
                        <a:t>2</a:t>
                      </a:r>
                    </a:p>
                  </a:txBody>
                  <a:tcPr anchor="ctr"/>
                </a:tc>
                <a:tc>
                  <a:txBody>
                    <a:bodyPr/>
                    <a:lstStyle/>
                    <a:p>
                      <a:pPr algn="ctr"/>
                      <a:r>
                        <a:rPr lang="en-IN">
                          <a:solidFill>
                            <a:schemeClr val="bg1"/>
                          </a:solidFill>
                        </a:rPr>
                        <a:t>P2</a:t>
                      </a:r>
                    </a:p>
                  </a:txBody>
                  <a:tcPr anchor="ctr"/>
                </a:tc>
                <a:tc>
                  <a:txBody>
                    <a:bodyPr/>
                    <a:lstStyle/>
                    <a:p>
                      <a:pPr algn="ctr"/>
                      <a:r>
                        <a:rPr lang="en-IN" dirty="0">
                          <a:solidFill>
                            <a:schemeClr val="bg1"/>
                          </a:solidFill>
                        </a:rPr>
                        <a:t>5</a:t>
                      </a:r>
                    </a:p>
                  </a:txBody>
                  <a:tcPr anchor="ctr"/>
                </a:tc>
                <a:tc>
                  <a:txBody>
                    <a:bodyPr/>
                    <a:lstStyle/>
                    <a:p>
                      <a:pPr algn="ctr"/>
                      <a:r>
                        <a:rPr lang="en-IN" dirty="0">
                          <a:solidFill>
                            <a:schemeClr val="bg1"/>
                          </a:solidFill>
                        </a:rPr>
                        <a:t>50</a:t>
                      </a:r>
                    </a:p>
                  </a:txBody>
                  <a:tcPr anchor="ctr"/>
                </a:tc>
                <a:extLst>
                  <a:ext uri="{0D108BD9-81ED-4DB2-BD59-A6C34878D82A}">
                    <a16:rowId xmlns:a16="http://schemas.microsoft.com/office/drawing/2014/main" val="2352400143"/>
                  </a:ext>
                </a:extLst>
              </a:tr>
              <a:tr h="385057">
                <a:tc>
                  <a:txBody>
                    <a:bodyPr/>
                    <a:lstStyle/>
                    <a:p>
                      <a:pPr algn="ctr"/>
                      <a:r>
                        <a:rPr lang="en-IN" dirty="0">
                          <a:solidFill>
                            <a:schemeClr val="bg1"/>
                          </a:solidFill>
                        </a:rPr>
                        <a:t>3</a:t>
                      </a:r>
                    </a:p>
                  </a:txBody>
                  <a:tcPr anchor="ctr"/>
                </a:tc>
                <a:tc>
                  <a:txBody>
                    <a:bodyPr/>
                    <a:lstStyle/>
                    <a:p>
                      <a:pPr algn="ctr"/>
                      <a:r>
                        <a:rPr lang="en-IN" dirty="0">
                          <a:solidFill>
                            <a:schemeClr val="bg1"/>
                          </a:solidFill>
                        </a:rPr>
                        <a:t>P1</a:t>
                      </a:r>
                    </a:p>
                  </a:txBody>
                  <a:tcPr anchor="ctr"/>
                </a:tc>
                <a:tc>
                  <a:txBody>
                    <a:bodyPr/>
                    <a:lstStyle/>
                    <a:p>
                      <a:pPr algn="ctr"/>
                      <a:r>
                        <a:rPr lang="en-IN" dirty="0">
                          <a:solidFill>
                            <a:schemeClr val="bg1"/>
                          </a:solidFill>
                        </a:rPr>
                        <a:t>7</a:t>
                      </a:r>
                    </a:p>
                  </a:txBody>
                  <a:tcPr anchor="ctr"/>
                </a:tc>
                <a:tc>
                  <a:txBody>
                    <a:bodyPr/>
                    <a:lstStyle/>
                    <a:p>
                      <a:pPr algn="ctr"/>
                      <a:r>
                        <a:rPr lang="en-IN">
                          <a:solidFill>
                            <a:schemeClr val="bg1"/>
                          </a:solidFill>
                        </a:rPr>
                        <a:t>70</a:t>
                      </a:r>
                    </a:p>
                  </a:txBody>
                  <a:tcPr anchor="ctr"/>
                </a:tc>
                <a:extLst>
                  <a:ext uri="{0D108BD9-81ED-4DB2-BD59-A6C34878D82A}">
                    <a16:rowId xmlns:a16="http://schemas.microsoft.com/office/drawing/2014/main" val="2742037506"/>
                  </a:ext>
                </a:extLst>
              </a:tr>
              <a:tr h="385057">
                <a:tc>
                  <a:txBody>
                    <a:bodyPr/>
                    <a:lstStyle/>
                    <a:p>
                      <a:pPr algn="ctr"/>
                      <a:r>
                        <a:rPr lang="en-IN" dirty="0">
                          <a:solidFill>
                            <a:schemeClr val="bg1"/>
                          </a:solidFill>
                        </a:rPr>
                        <a:t>4</a:t>
                      </a:r>
                    </a:p>
                  </a:txBody>
                  <a:tcPr anchor="ctr"/>
                </a:tc>
                <a:tc>
                  <a:txBody>
                    <a:bodyPr/>
                    <a:lstStyle/>
                    <a:p>
                      <a:pPr algn="ctr"/>
                      <a:r>
                        <a:rPr lang="en-IN" dirty="0">
                          <a:solidFill>
                            <a:schemeClr val="bg1"/>
                          </a:solidFill>
                        </a:rPr>
                        <a:t>P3</a:t>
                      </a:r>
                    </a:p>
                  </a:txBody>
                  <a:tcPr anchor="ctr"/>
                </a:tc>
                <a:tc>
                  <a:txBody>
                    <a:bodyPr/>
                    <a:lstStyle/>
                    <a:p>
                      <a:pPr algn="ctr"/>
                      <a:r>
                        <a:rPr lang="en-IN" dirty="0">
                          <a:solidFill>
                            <a:schemeClr val="bg1"/>
                          </a:solidFill>
                        </a:rPr>
                        <a:t>3</a:t>
                      </a:r>
                    </a:p>
                  </a:txBody>
                  <a:tcPr anchor="ctr"/>
                </a:tc>
                <a:tc>
                  <a:txBody>
                    <a:bodyPr/>
                    <a:lstStyle/>
                    <a:p>
                      <a:pPr algn="ctr"/>
                      <a:r>
                        <a:rPr lang="en-IN" dirty="0">
                          <a:solidFill>
                            <a:schemeClr val="bg1"/>
                          </a:solidFill>
                        </a:rPr>
                        <a:t>30</a:t>
                      </a:r>
                    </a:p>
                  </a:txBody>
                  <a:tcPr anchor="ctr"/>
                </a:tc>
                <a:extLst>
                  <a:ext uri="{0D108BD9-81ED-4DB2-BD59-A6C34878D82A}">
                    <a16:rowId xmlns:a16="http://schemas.microsoft.com/office/drawing/2014/main" val="2059042166"/>
                  </a:ext>
                </a:extLst>
              </a:tr>
            </a:tbl>
          </a:graphicData>
        </a:graphic>
      </p:graphicFrame>
      <p:sp>
        <p:nvSpPr>
          <p:cNvPr id="5" name="TextBox 4">
            <a:extLst>
              <a:ext uri="{FF2B5EF4-FFF2-40B4-BE49-F238E27FC236}">
                <a16:creationId xmlns:a16="http://schemas.microsoft.com/office/drawing/2014/main" id="{4A7CC2E6-F204-0B0C-0890-B5B3743D8007}"/>
              </a:ext>
            </a:extLst>
          </p:cNvPr>
          <p:cNvSpPr txBox="1"/>
          <p:nvPr/>
        </p:nvSpPr>
        <p:spPr>
          <a:xfrm>
            <a:off x="550887" y="8855682"/>
            <a:ext cx="10523687" cy="2308324"/>
          </a:xfrm>
          <a:prstGeom prst="rect">
            <a:avLst/>
          </a:prstGeom>
          <a:noFill/>
        </p:spPr>
        <p:txBody>
          <a:bodyPr wrap="square">
            <a:spAutoFit/>
          </a:bodyPr>
          <a:lstStyle/>
          <a:p>
            <a:pPr algn="just"/>
            <a:r>
              <a:rPr lang="en-US" sz="2400" b="1" dirty="0">
                <a:solidFill>
                  <a:srgbClr val="FFFF00"/>
                </a:solidFill>
                <a:latin typeface="Times New Roman" panose="02020603050405020304" pitchFamily="18" charset="0"/>
                <a:cs typeface="Times New Roman" panose="02020603050405020304" pitchFamily="18" charset="0"/>
              </a:rPr>
              <a:t>Column Names: </a:t>
            </a:r>
            <a:r>
              <a:rPr lang="en-US" sz="2400" dirty="0">
                <a:solidFill>
                  <a:schemeClr val="bg1"/>
                </a:solidFill>
                <a:latin typeface="Times New Roman" panose="02020603050405020304" pitchFamily="18" charset="0"/>
                <a:cs typeface="Times New Roman" panose="02020603050405020304" pitchFamily="18" charset="0"/>
              </a:rPr>
              <a:t>For a successful append, tables should have the same column names. If the columns don't match, Power BI will create new columns for mismatched names.</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b="1" dirty="0">
                <a:solidFill>
                  <a:srgbClr val="FFFF00"/>
                </a:solidFill>
                <a:latin typeface="Times New Roman" panose="02020603050405020304" pitchFamily="18" charset="0"/>
                <a:cs typeface="Times New Roman" panose="02020603050405020304" pitchFamily="18" charset="0"/>
              </a:rPr>
              <a:t>Data Types: </a:t>
            </a:r>
            <a:r>
              <a:rPr lang="en-US" sz="2400" dirty="0">
                <a:solidFill>
                  <a:schemeClr val="bg1"/>
                </a:solidFill>
                <a:latin typeface="Times New Roman" panose="02020603050405020304" pitchFamily="18" charset="0"/>
                <a:cs typeface="Times New Roman" panose="02020603050405020304" pitchFamily="18" charset="0"/>
              </a:rPr>
              <a:t>Ensure the columns to be appended have the same data types to avoid errors and inconsistencies.</a:t>
            </a:r>
          </a:p>
        </p:txBody>
      </p:sp>
      <p:sp>
        <p:nvSpPr>
          <p:cNvPr id="6" name="TextBox 5">
            <a:extLst>
              <a:ext uri="{FF2B5EF4-FFF2-40B4-BE49-F238E27FC236}">
                <a16:creationId xmlns:a16="http://schemas.microsoft.com/office/drawing/2014/main" id="{698A0B48-EA3F-BC24-EC3C-3EB3769D676C}"/>
              </a:ext>
            </a:extLst>
          </p:cNvPr>
          <p:cNvSpPr txBox="1"/>
          <p:nvPr/>
        </p:nvSpPr>
        <p:spPr>
          <a:xfrm>
            <a:off x="355426" y="8332462"/>
            <a:ext cx="4331355" cy="523220"/>
          </a:xfrm>
          <a:prstGeom prst="rect">
            <a:avLst/>
          </a:prstGeom>
          <a:noFill/>
        </p:spPr>
        <p:txBody>
          <a:bodyPr wrap="square">
            <a:spAutoFit/>
          </a:bodyPr>
          <a:lstStyle/>
          <a:p>
            <a:r>
              <a:rPr lang="en-US" sz="2800" b="1" dirty="0">
                <a:solidFill>
                  <a:srgbClr val="FFFF00"/>
                </a:solidFill>
                <a:latin typeface="Times New Roman" panose="02020603050405020304" pitchFamily="18" charset="0"/>
                <a:cs typeface="Times New Roman" panose="02020603050405020304" pitchFamily="18" charset="0"/>
              </a:rPr>
              <a:t>Things to note:</a:t>
            </a:r>
          </a:p>
        </p:txBody>
      </p:sp>
    </p:spTree>
    <p:extLst>
      <p:ext uri="{BB962C8B-B14F-4D97-AF65-F5344CB8AC3E}">
        <p14:creationId xmlns:p14="http://schemas.microsoft.com/office/powerpoint/2010/main" val="2626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403860" y="3341036"/>
            <a:ext cx="10622280" cy="615553"/>
          </a:xfrm>
          <a:prstGeom prst="rect">
            <a:avLst/>
          </a:prstGeom>
          <a:noFill/>
        </p:spPr>
        <p:txBody>
          <a:bodyPr wrap="square">
            <a:spAutoFit/>
          </a:bodyPr>
          <a:lstStyle/>
          <a:p>
            <a:pPr algn="ctr"/>
            <a:r>
              <a:rPr lang="en-US" sz="3400" b="1" dirty="0">
                <a:solidFill>
                  <a:schemeClr val="bg1"/>
                </a:solidFill>
                <a:latin typeface="Times New Roman" panose="02020603050405020304" pitchFamily="18" charset="0"/>
                <a:cs typeface="Times New Roman" panose="02020603050405020304" pitchFamily="18" charset="0"/>
              </a:rPr>
              <a:t>CHOOSING BETWEEN MERGING &amp; APPENDING</a:t>
            </a:r>
          </a:p>
        </p:txBody>
      </p:sp>
      <p:sp>
        <p:nvSpPr>
          <p:cNvPr id="30" name="TextBox 29">
            <a:extLst>
              <a:ext uri="{FF2B5EF4-FFF2-40B4-BE49-F238E27FC236}">
                <a16:creationId xmlns:a16="http://schemas.microsoft.com/office/drawing/2014/main" id="{4AD69373-E5CE-0FA6-0B66-2601E88676FE}"/>
              </a:ext>
            </a:extLst>
          </p:cNvPr>
          <p:cNvSpPr txBox="1"/>
          <p:nvPr/>
        </p:nvSpPr>
        <p:spPr>
          <a:xfrm>
            <a:off x="453156" y="4160728"/>
            <a:ext cx="10523687" cy="3046988"/>
          </a:xfrm>
          <a:prstGeom prst="rect">
            <a:avLst/>
          </a:prstGeom>
          <a:noFill/>
        </p:spPr>
        <p:txBody>
          <a:bodyPr wrap="square">
            <a:spAutoFit/>
          </a:bodyPr>
          <a:lstStyle/>
          <a:p>
            <a:pPr algn="just"/>
            <a:r>
              <a:rPr lang="en-US" sz="2800" b="1" dirty="0">
                <a:solidFill>
                  <a:srgbClr val="FFFF00"/>
                </a:solidFill>
                <a:latin typeface="Times New Roman" panose="02020603050405020304" pitchFamily="18" charset="0"/>
                <a:cs typeface="Times New Roman" panose="02020603050405020304" pitchFamily="18" charset="0"/>
              </a:rPr>
              <a:t>Data Structure: </a:t>
            </a:r>
            <a:r>
              <a:rPr lang="en-US" sz="2600" dirty="0">
                <a:solidFill>
                  <a:schemeClr val="bg1"/>
                </a:solidFill>
                <a:latin typeface="Times New Roman" panose="02020603050405020304" pitchFamily="18" charset="0"/>
                <a:cs typeface="Times New Roman" panose="02020603050405020304" pitchFamily="18" charset="0"/>
              </a:rPr>
              <a:t>Choose merging when you need to combine different attributes (columns) from related tables. Choose appending when you need to combine rows from tables with identical structures.</a:t>
            </a:r>
          </a:p>
          <a:p>
            <a:pPr algn="just"/>
            <a:endParaRPr lang="en-US" sz="2800" b="1" dirty="0">
              <a:solidFill>
                <a:srgbClr val="FFFF00"/>
              </a:solidFill>
              <a:latin typeface="Times New Roman" panose="02020603050405020304" pitchFamily="18" charset="0"/>
              <a:cs typeface="Times New Roman" panose="02020603050405020304" pitchFamily="18" charset="0"/>
            </a:endParaRPr>
          </a:p>
          <a:p>
            <a:pPr algn="just"/>
            <a:r>
              <a:rPr lang="en-US" sz="2800" b="1" dirty="0">
                <a:solidFill>
                  <a:srgbClr val="FFFF00"/>
                </a:solidFill>
                <a:latin typeface="Times New Roman" panose="02020603050405020304" pitchFamily="18" charset="0"/>
                <a:cs typeface="Times New Roman" panose="02020603050405020304" pitchFamily="18" charset="0"/>
              </a:rPr>
              <a:t>Integration Needs: </a:t>
            </a:r>
            <a:r>
              <a:rPr lang="en-US" sz="2600" dirty="0">
                <a:solidFill>
                  <a:schemeClr val="bg1"/>
                </a:solidFill>
                <a:latin typeface="Times New Roman" panose="02020603050405020304" pitchFamily="18" charset="0"/>
                <a:cs typeface="Times New Roman" panose="02020603050405020304" pitchFamily="18" charset="0"/>
              </a:rPr>
              <a:t>Merging is ideal for integrating related but different datasets. Appending is suitable for combining data from similar sources or periods.</a:t>
            </a:r>
          </a:p>
        </p:txBody>
      </p:sp>
    </p:spTree>
    <p:extLst>
      <p:ext uri="{BB962C8B-B14F-4D97-AF65-F5344CB8AC3E}">
        <p14:creationId xmlns:p14="http://schemas.microsoft.com/office/powerpoint/2010/main" val="50314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8DF9A03-1E1E-AA47-CCBE-5C70DF23749B}"/>
              </a:ext>
            </a:extLst>
          </p:cNvPr>
          <p:cNvSpPr txBox="1"/>
          <p:nvPr/>
        </p:nvSpPr>
        <p:spPr>
          <a:xfrm>
            <a:off x="403860" y="3341036"/>
            <a:ext cx="10622280" cy="615553"/>
          </a:xfrm>
          <a:prstGeom prst="rect">
            <a:avLst/>
          </a:prstGeom>
          <a:noFill/>
        </p:spPr>
        <p:txBody>
          <a:bodyPr wrap="square">
            <a:spAutoFit/>
          </a:bodyPr>
          <a:lstStyle/>
          <a:p>
            <a:pPr algn="ctr"/>
            <a:r>
              <a:rPr lang="en-US" sz="3400" b="1" dirty="0">
                <a:solidFill>
                  <a:schemeClr val="bg1"/>
                </a:solidFill>
                <a:latin typeface="Times New Roman" panose="02020603050405020304" pitchFamily="18" charset="0"/>
                <a:cs typeface="Times New Roman" panose="02020603050405020304" pitchFamily="18" charset="0"/>
              </a:rPr>
              <a:t>PRACTICAL USE CASES</a:t>
            </a:r>
          </a:p>
        </p:txBody>
      </p:sp>
      <p:sp>
        <p:nvSpPr>
          <p:cNvPr id="3" name="TextBox 2">
            <a:extLst>
              <a:ext uri="{FF2B5EF4-FFF2-40B4-BE49-F238E27FC236}">
                <a16:creationId xmlns:a16="http://schemas.microsoft.com/office/drawing/2014/main" id="{A613F131-DEA5-8759-F79A-049FC350A66C}"/>
              </a:ext>
            </a:extLst>
          </p:cNvPr>
          <p:cNvSpPr txBox="1"/>
          <p:nvPr/>
        </p:nvSpPr>
        <p:spPr>
          <a:xfrm>
            <a:off x="502453" y="4133292"/>
            <a:ext cx="10523687" cy="5786199"/>
          </a:xfrm>
          <a:prstGeom prst="rect">
            <a:avLst/>
          </a:prstGeom>
          <a:noFill/>
        </p:spPr>
        <p:txBody>
          <a:bodyPr wrap="square">
            <a:spAutoFit/>
          </a:bodyPr>
          <a:lstStyle/>
          <a:p>
            <a:pPr algn="just"/>
            <a:r>
              <a:rPr lang="en-US" sz="2800" b="1" dirty="0">
                <a:solidFill>
                  <a:srgbClr val="FFFF00"/>
                </a:solidFill>
                <a:latin typeface="Times New Roman" panose="02020603050405020304" pitchFamily="18" charset="0"/>
                <a:cs typeface="Times New Roman" panose="02020603050405020304" pitchFamily="18" charset="0"/>
              </a:rPr>
              <a:t>Merging: </a:t>
            </a:r>
          </a:p>
          <a:p>
            <a:pPr algn="just"/>
            <a:endParaRPr lang="en-US" sz="2800" b="1" dirty="0">
              <a:solidFill>
                <a:srgbClr val="FFFF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Combining customer information from two different databases using customer IDs.</a:t>
            </a:r>
          </a:p>
          <a:p>
            <a:pPr marL="342900" indent="-342900" algn="just">
              <a:buFont typeface="Arial" panose="020B0604020202020204" pitchFamily="34" charset="0"/>
              <a:buChar char="•"/>
            </a:pPr>
            <a:endParaRPr lang="en-US" sz="26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Enriching sales data with product details from a product table. </a:t>
            </a: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800" b="1" dirty="0">
                <a:solidFill>
                  <a:srgbClr val="FFFF00"/>
                </a:solidFill>
                <a:latin typeface="Times New Roman" panose="02020603050405020304" pitchFamily="18" charset="0"/>
                <a:cs typeface="Times New Roman" panose="02020603050405020304" pitchFamily="18" charset="0"/>
              </a:rPr>
              <a:t>Appending: </a:t>
            </a:r>
          </a:p>
          <a:p>
            <a:pPr algn="just"/>
            <a:endParaRPr lang="en-US" sz="2800" b="1" dirty="0">
              <a:solidFill>
                <a:srgbClr val="FFFF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Combining monthly or quarterly sales data into a single table for yearly analysis.</a:t>
            </a:r>
          </a:p>
          <a:p>
            <a:pPr marL="342900" indent="-342900" algn="just">
              <a:buFont typeface="Arial" panose="020B0604020202020204" pitchFamily="34" charset="0"/>
              <a:buChar char="•"/>
            </a:pPr>
            <a:endParaRPr lang="en-US" sz="26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dirty="0">
                <a:solidFill>
                  <a:schemeClr val="bg1"/>
                </a:solidFill>
                <a:latin typeface="Times New Roman" panose="02020603050405020304" pitchFamily="18" charset="0"/>
                <a:cs typeface="Times New Roman" panose="02020603050405020304" pitchFamily="18" charset="0"/>
              </a:rPr>
              <a:t>Merging datasets from different regions or branches into a single comprehensive dataset.</a:t>
            </a:r>
          </a:p>
        </p:txBody>
      </p:sp>
    </p:spTree>
    <p:extLst>
      <p:ext uri="{BB962C8B-B14F-4D97-AF65-F5344CB8AC3E}">
        <p14:creationId xmlns:p14="http://schemas.microsoft.com/office/powerpoint/2010/main" val="35877049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6091</TotalTime>
  <Words>649</Words>
  <Application>Microsoft Office PowerPoint</Application>
  <PresentationFormat>Custom</PresentationFormat>
  <Paragraphs>138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L19</dc:creator>
  <cp:lastModifiedBy>Nandini Gupta</cp:lastModifiedBy>
  <cp:revision>65</cp:revision>
  <dcterms:created xsi:type="dcterms:W3CDTF">2024-01-09T17:56:24Z</dcterms:created>
  <dcterms:modified xsi:type="dcterms:W3CDTF">2024-07-14T21:28:42Z</dcterms:modified>
</cp:coreProperties>
</file>