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5"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AAD347D-5ACD-4C99-B74B-A9C85AD731AF}" type="datetimeFigureOut">
              <a:rPr lang="en-US" smtClean="0"/>
              <a:t>2/7/2025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27600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349341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66123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145385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367049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163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2/7/2025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435705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09A250-FF31-4206-8172-F9D3106AACB1}" type="datetimeFigureOut">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7985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09A250-FF31-4206-8172-F9D3106AACB1}" type="datetimeFigureOut">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7923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76137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7926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3768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8800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41645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55963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4239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8016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AAD347D-5ACD-4C99-B74B-A9C85AD731AF}" type="datetimeFigureOut">
              <a:rPr lang="en-US" smtClean="0"/>
              <a:t>2/7/2025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79231029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05600" y="1263470"/>
            <a:ext cx="4881852" cy="4870630"/>
          </a:xfrm>
          <a:prstGeom prst="rect">
            <a:avLst/>
          </a:prstGeom>
        </p:spPr>
      </p:pic>
      <p:sp>
        <p:nvSpPr>
          <p:cNvPr id="2" name="Title 1"/>
          <p:cNvSpPr>
            <a:spLocks noGrp="1"/>
          </p:cNvSpPr>
          <p:nvPr>
            <p:ph type="ctrTitle"/>
          </p:nvPr>
        </p:nvSpPr>
        <p:spPr>
          <a:xfrm>
            <a:off x="978743" y="590549"/>
            <a:ext cx="9713070" cy="2041435"/>
          </a:xfrm>
        </p:spPr>
        <p:txBody>
          <a:bodyPr>
            <a:noAutofit/>
          </a:bodyPr>
          <a:lstStyle/>
          <a:p>
            <a:r>
              <a:rPr lang="en-US" sz="4000" b="1" dirty="0" smtClean="0"/>
              <a:t>	</a:t>
            </a:r>
            <a:r>
              <a:rPr lang="en-US" sz="4000" b="1" dirty="0"/>
              <a:t>  </a:t>
            </a:r>
            <a:r>
              <a:rPr lang="en-US" sz="4000" b="1" dirty="0" smtClean="0"/>
              <a:t>          </a:t>
            </a:r>
            <a:r>
              <a:rPr lang="en-US" sz="4000" b="1" u="sng" dirty="0" smtClean="0"/>
              <a:t>DEVELOPATHON : 2025</a:t>
            </a:r>
            <a:r>
              <a:rPr lang="en-US" sz="4000" b="1" dirty="0" smtClean="0"/>
              <a:t> </a:t>
            </a:r>
            <a:br>
              <a:rPr lang="en-US" sz="4000" b="1" dirty="0" smtClean="0"/>
            </a:br>
            <a:r>
              <a:rPr lang="en-US" sz="2800" b="1" dirty="0" smtClean="0"/>
              <a:t/>
            </a:r>
            <a:br>
              <a:rPr lang="en-US" sz="2800" b="1" dirty="0" smtClean="0"/>
            </a:br>
            <a:r>
              <a:rPr lang="en-US" sz="4000" b="1" dirty="0" smtClean="0">
                <a:solidFill>
                  <a:srgbClr val="92D050"/>
                </a:solidFill>
                <a:latin typeface="Cooper Black" panose="0208090404030B020404" pitchFamily="18" charset="0"/>
                <a:ea typeface="Cambria Math" panose="02040503050406030204" pitchFamily="18" charset="0"/>
              </a:rPr>
              <a:t>SMART SHIELD</a:t>
            </a:r>
            <a:r>
              <a:rPr lang="en-US" sz="4000" b="1" dirty="0" smtClean="0"/>
              <a:t/>
            </a:r>
            <a:br>
              <a:rPr lang="en-US" sz="4000" b="1" dirty="0" smtClean="0"/>
            </a:br>
            <a:r>
              <a:rPr lang="en-US" sz="1800" b="1" i="1" dirty="0" smtClean="0">
                <a:solidFill>
                  <a:schemeClr val="bg2">
                    <a:lumMod val="50000"/>
                  </a:schemeClr>
                </a:solidFill>
                <a:latin typeface="Comic Sans MS" panose="030F0702030302020204" pitchFamily="66" charset="0"/>
              </a:rPr>
              <a:t>YOUR SAFETY ONE TAP AWAY!</a:t>
            </a:r>
            <a:endParaRPr lang="en-US" sz="3600" b="1" i="1" dirty="0">
              <a:solidFill>
                <a:schemeClr val="bg2">
                  <a:lumMod val="50000"/>
                </a:schemeClr>
              </a:solidFill>
              <a:latin typeface="Comic Sans MS" panose="030F0702030302020204" pitchFamily="66" charset="0"/>
            </a:endParaRPr>
          </a:p>
        </p:txBody>
      </p:sp>
      <p:sp>
        <p:nvSpPr>
          <p:cNvPr id="3" name="Subtitle 2"/>
          <p:cNvSpPr>
            <a:spLocks noGrp="1"/>
          </p:cNvSpPr>
          <p:nvPr>
            <p:ph type="subTitle" idx="1"/>
          </p:nvPr>
        </p:nvSpPr>
        <p:spPr>
          <a:xfrm>
            <a:off x="854918" y="2838450"/>
            <a:ext cx="5383957" cy="1838325"/>
          </a:xfrm>
        </p:spPr>
        <p:txBody>
          <a:bodyPr>
            <a:noAutofit/>
          </a:bodyPr>
          <a:lstStyle/>
          <a:p>
            <a:r>
              <a:rPr lang="en-US" dirty="0" smtClean="0">
                <a:solidFill>
                  <a:schemeClr val="accent2">
                    <a:lumMod val="60000"/>
                    <a:lumOff val="40000"/>
                  </a:schemeClr>
                </a:solidFill>
                <a:latin typeface="Times New Roman" panose="02020603050405020304" pitchFamily="18" charset="0"/>
                <a:cs typeface="Times New Roman" panose="02020603050405020304" pitchFamily="18" charset="0"/>
              </a:rPr>
              <a:t>Empowering individuals with real-time safety solutions through a user-friendly mobile app, Designed to leverage environmental and behavioral data for personalized risk detection, ensuring peace of mind in a world that's constantly changing.</a:t>
            </a: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900362" y="4964549"/>
            <a:ext cx="3571875" cy="1169551"/>
          </a:xfrm>
          <a:prstGeom prst="rect">
            <a:avLst/>
          </a:prstGeom>
          <a:noFill/>
        </p:spPr>
        <p:txBody>
          <a:bodyPr wrap="square" rtlCol="0">
            <a:spAutoFit/>
          </a:bodyPr>
          <a:lstStyle/>
          <a:p>
            <a:pPr algn="r"/>
            <a:r>
              <a:rPr lang="en-US" sz="1400" dirty="0" smtClean="0">
                <a:solidFill>
                  <a:schemeClr val="accent6">
                    <a:lumMod val="20000"/>
                    <a:lumOff val="80000"/>
                  </a:schemeClr>
                </a:solidFill>
                <a:latin typeface="Maiandra GD" panose="020E0502030308020204" pitchFamily="34" charset="0"/>
              </a:rPr>
              <a:t>BY - Team TECH TRIBES</a:t>
            </a:r>
          </a:p>
          <a:p>
            <a:pPr algn="r"/>
            <a:r>
              <a:rPr lang="en-US" sz="1400" dirty="0" smtClean="0">
                <a:solidFill>
                  <a:schemeClr val="accent6">
                    <a:lumMod val="20000"/>
                    <a:lumOff val="80000"/>
                  </a:schemeClr>
                </a:solidFill>
                <a:latin typeface="Maiandra GD" panose="020E0502030308020204" pitchFamily="34" charset="0"/>
              </a:rPr>
              <a:t>RITIKA MEHRA</a:t>
            </a:r>
          </a:p>
          <a:p>
            <a:pPr algn="r"/>
            <a:r>
              <a:rPr lang="en-US" sz="1400" dirty="0" smtClean="0">
                <a:solidFill>
                  <a:schemeClr val="accent6">
                    <a:lumMod val="20000"/>
                    <a:lumOff val="80000"/>
                  </a:schemeClr>
                </a:solidFill>
                <a:latin typeface="Maiandra GD" panose="020E0502030308020204" pitchFamily="34" charset="0"/>
              </a:rPr>
              <a:t>MANAN SINGH BHANDARI </a:t>
            </a:r>
          </a:p>
          <a:p>
            <a:pPr algn="r"/>
            <a:r>
              <a:rPr lang="en-US" sz="1400" dirty="0" smtClean="0">
                <a:solidFill>
                  <a:schemeClr val="accent6">
                    <a:lumMod val="20000"/>
                    <a:lumOff val="80000"/>
                  </a:schemeClr>
                </a:solidFill>
                <a:latin typeface="Maiandra GD" panose="020E0502030308020204" pitchFamily="34" charset="0"/>
              </a:rPr>
              <a:t>ANKIT KUMAR PANDIT</a:t>
            </a:r>
          </a:p>
          <a:p>
            <a:pPr algn="r"/>
            <a:r>
              <a:rPr lang="en-US" sz="1400" dirty="0" smtClean="0">
                <a:solidFill>
                  <a:schemeClr val="accent6">
                    <a:lumMod val="20000"/>
                    <a:lumOff val="80000"/>
                  </a:schemeClr>
                </a:solidFill>
                <a:latin typeface="Maiandra GD" panose="020E0502030308020204" pitchFamily="34" charset="0"/>
              </a:rPr>
              <a:t>TANISHQ SINGH</a:t>
            </a:r>
            <a:endParaRPr lang="en-US" sz="1400" dirty="0">
              <a:solidFill>
                <a:schemeClr val="accent6">
                  <a:lumMod val="20000"/>
                  <a:lumOff val="80000"/>
                </a:schemeClr>
              </a:solidFill>
              <a:latin typeface="Maiandra GD" panose="020E0502030308020204" pitchFamily="34" charset="0"/>
            </a:endParaRPr>
          </a:p>
        </p:txBody>
      </p:sp>
      <p:sp>
        <p:nvSpPr>
          <p:cNvPr id="6" name="TextBox 5"/>
          <p:cNvSpPr txBox="1"/>
          <p:nvPr/>
        </p:nvSpPr>
        <p:spPr>
          <a:xfrm>
            <a:off x="1123950" y="5524500"/>
            <a:ext cx="2199641" cy="369332"/>
          </a:xfrm>
          <a:prstGeom prst="rect">
            <a:avLst/>
          </a:prstGeom>
          <a:noFill/>
        </p:spPr>
        <p:txBody>
          <a:bodyPr wrap="none" rtlCol="0">
            <a:spAutoFit/>
          </a:bodyPr>
          <a:lstStyle/>
          <a:p>
            <a:r>
              <a:rPr lang="en-US" dirty="0" smtClean="0">
                <a:solidFill>
                  <a:schemeClr val="accent6">
                    <a:lumMod val="20000"/>
                    <a:lumOff val="80000"/>
                  </a:schemeClr>
                </a:solidFill>
                <a:latin typeface="Sitka Text" panose="02000505000000020004" pitchFamily="2" charset="0"/>
              </a:rPr>
              <a:t>TEAM ID: DTD004</a:t>
            </a:r>
            <a:endParaRPr lang="en-US" dirty="0">
              <a:solidFill>
                <a:schemeClr val="accent6">
                  <a:lumMod val="20000"/>
                  <a:lumOff val="80000"/>
                </a:schemeClr>
              </a:solidFill>
              <a:latin typeface="Sitka Text" panose="02000505000000020004" pitchFamily="2" charset="0"/>
            </a:endParaRPr>
          </a:p>
        </p:txBody>
      </p:sp>
    </p:spTree>
    <p:extLst>
      <p:ext uri="{BB962C8B-B14F-4D97-AF65-F5344CB8AC3E}">
        <p14:creationId xmlns:p14="http://schemas.microsoft.com/office/powerpoint/2010/main" val="1167376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6" y="533399"/>
            <a:ext cx="10086974" cy="1304925"/>
          </a:xfrm>
        </p:spPr>
        <p:txBody>
          <a:bodyPr/>
          <a:lstStyle/>
          <a:p>
            <a:r>
              <a:rPr lang="en-US" sz="1800" b="1" dirty="0">
                <a:solidFill>
                  <a:schemeClr val="bg1"/>
                </a:solidFill>
                <a:latin typeface="Comic Sans MS" panose="030F0702030302020204" pitchFamily="66" charset="0"/>
              </a:rPr>
              <a:t>Smart Shield App keeps you safe by analyzing your environment and behaviour to detect threats. It sends </a:t>
            </a:r>
            <a:r>
              <a:rPr lang="en-US" sz="1800" b="1" dirty="0" smtClean="0">
                <a:solidFill>
                  <a:schemeClr val="bg1"/>
                </a:solidFill>
                <a:latin typeface="Comic Sans MS" panose="030F0702030302020204" pitchFamily="66" charset="0"/>
              </a:rPr>
              <a:t>immediate </a:t>
            </a:r>
            <a:r>
              <a:rPr lang="en-US" sz="1800" b="1" dirty="0">
                <a:solidFill>
                  <a:schemeClr val="bg1"/>
                </a:solidFill>
                <a:latin typeface="Comic Sans MS" panose="030F0702030302020204" pitchFamily="66" charset="0"/>
              </a:rPr>
              <a:t>alerts and potential information to your contacts and authorities, ensuring you're always protected. Stay secure and connected with Smart Shield App.</a:t>
            </a:r>
            <a:endParaRPr lang="en-US" sz="1800"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657226" y="2536825"/>
            <a:ext cx="8825659" cy="3416300"/>
          </a:xfrm>
        </p:spPr>
        <p:txBody>
          <a:bodyPr>
            <a:noAutofit/>
          </a:bodyPr>
          <a:lstStyle/>
          <a:p>
            <a:pPr>
              <a:buFont typeface="Wingdings" panose="05000000000000000000" pitchFamily="2" charset="2"/>
              <a:buChar char="v"/>
            </a:pPr>
            <a:r>
              <a:rPr lang="en-US" sz="2000" b="1" dirty="0">
                <a:solidFill>
                  <a:schemeClr val="tx2">
                    <a:lumMod val="75000"/>
                  </a:schemeClr>
                </a:solidFill>
                <a:latin typeface="Arial Black" panose="020B0A04020102020204" pitchFamily="34" charset="0"/>
              </a:rPr>
              <a:t>Problem</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ndividuals</a:t>
            </a:r>
            <a:r>
              <a:rPr lang="en-US" sz="2000" dirty="0">
                <a:latin typeface="Times New Roman" panose="02020603050405020304" pitchFamily="18" charset="0"/>
                <a:cs typeface="Times New Roman" panose="02020603050405020304" pitchFamily="18" charset="0"/>
              </a:rPr>
              <a:t>, especially women, students, and people working alone, are increasingly vulnerable to various threats in everyday situations. Current safety solutions are primarily reactive, failing to provide real-time, proactive protection that can swiftly detect and respond to emerging </a:t>
            </a:r>
            <a:r>
              <a:rPr lang="en-US" sz="2000" dirty="0" smtClean="0">
                <a:latin typeface="Times New Roman" panose="02020603050405020304" pitchFamily="18" charset="0"/>
                <a:cs typeface="Times New Roman" panose="02020603050405020304" pitchFamily="18" charset="0"/>
              </a:rPr>
              <a:t>dangers</a:t>
            </a:r>
          </a:p>
          <a:p>
            <a:pPr>
              <a:buFont typeface="Wingdings" panose="05000000000000000000" pitchFamily="2" charset="2"/>
              <a:buChar char="v"/>
            </a:pPr>
            <a:r>
              <a:rPr lang="en-US" sz="2000" b="1" dirty="0" smtClean="0">
                <a:solidFill>
                  <a:schemeClr val="tx2">
                    <a:lumMod val="75000"/>
                  </a:schemeClr>
                </a:solidFill>
                <a:latin typeface="Arial Black" panose="020B0A04020102020204" pitchFamily="34" charset="0"/>
              </a:rPr>
              <a:t>Solution</a:t>
            </a:r>
            <a:endParaRPr lang="en-US" sz="2000" b="1" dirty="0">
              <a:solidFill>
                <a:schemeClr val="tx2">
                  <a:lumMod val="75000"/>
                </a:schemeClr>
              </a:solidFill>
              <a:latin typeface="Arial Black" panose="020B0A04020102020204" pitchFamily="34" charset="0"/>
            </a:endParaRPr>
          </a:p>
          <a:p>
            <a:pPr lvl="1">
              <a:buFont typeface="Wingdings" panose="05000000000000000000" pitchFamily="2" charset="2"/>
              <a:buChar char="Ø"/>
            </a:pPr>
            <a:r>
              <a:rPr lang="en-US" sz="2000" dirty="0">
                <a:solidFill>
                  <a:schemeClr val="tx2">
                    <a:lumMod val="75000"/>
                  </a:schemeClr>
                </a:solidFill>
                <a:latin typeface="Times New Roman" panose="02020603050405020304" pitchFamily="18" charset="0"/>
                <a:cs typeface="Times New Roman" panose="02020603050405020304" pitchFamily="18" charset="0"/>
              </a:rPr>
              <a:t>This app aims to empower individuals by providing immediate alerts to trusted contacts, utilizing a multi-layered approach that combines real-time environmental detection, user behavior analysis, and customizable safety features</a:t>
            </a:r>
            <a:r>
              <a:rPr lang="en-US" sz="2000" dirty="0" smtClean="0">
                <a:solidFill>
                  <a:schemeClr val="tx2">
                    <a:lumMod val="75000"/>
                  </a:schemeClr>
                </a:solidFill>
              </a:rPr>
              <a:t>.</a:t>
            </a:r>
            <a:endParaRPr lang="en-US" sz="2000" dirty="0">
              <a:solidFill>
                <a:schemeClr val="tx2">
                  <a:lumMod val="75000"/>
                </a:schemeClr>
              </a:solidFill>
            </a:endParaRPr>
          </a:p>
        </p:txBody>
      </p:sp>
    </p:spTree>
    <p:extLst>
      <p:ext uri="{BB962C8B-B14F-4D97-AF65-F5344CB8AC3E}">
        <p14:creationId xmlns:p14="http://schemas.microsoft.com/office/powerpoint/2010/main" val="1028180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1"/>
                </a:solidFill>
                <a:latin typeface="Comic Sans MS" panose="030F0702030302020204" pitchFamily="66" charset="0"/>
                <a:cs typeface="Times New Roman" panose="02020603050405020304" pitchFamily="18" charset="0"/>
              </a:rPr>
              <a:t>Leveraging Technology for </a:t>
            </a:r>
            <a:r>
              <a:rPr lang="en-US" b="1" dirty="0" smtClean="0">
                <a:solidFill>
                  <a:schemeClr val="bg1"/>
                </a:solidFill>
                <a:latin typeface="Comic Sans MS" panose="030F0702030302020204" pitchFamily="66" charset="0"/>
                <a:cs typeface="Times New Roman" panose="02020603050405020304" pitchFamily="18" charset="0"/>
              </a:rPr>
              <a:t>Proactive Safety</a:t>
            </a:r>
            <a:endParaRPr lang="en-US" dirty="0">
              <a:solidFill>
                <a:schemeClr val="bg1"/>
              </a:solidFill>
              <a:latin typeface="Comic Sans MS" panose="030F0702030302020204" pitchFamily="66"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000" b="1" dirty="0" smtClean="0">
                <a:solidFill>
                  <a:schemeClr val="tx2">
                    <a:lumMod val="75000"/>
                  </a:schemeClr>
                </a:solidFill>
                <a:latin typeface="Arial Black" panose="020B0A04020102020204" pitchFamily="34" charset="0"/>
              </a:rPr>
              <a:t>Behaviour </a:t>
            </a:r>
            <a:r>
              <a:rPr lang="en-US" sz="2000" b="1" dirty="0">
                <a:solidFill>
                  <a:schemeClr val="tx2">
                    <a:lumMod val="75000"/>
                  </a:schemeClr>
                </a:solidFill>
                <a:latin typeface="Arial Black" panose="020B0A04020102020204" pitchFamily="34" charset="0"/>
              </a:rPr>
              <a:t>Monitoring</a:t>
            </a:r>
          </a:p>
          <a:p>
            <a:pPr lvl="1">
              <a:buFont typeface="Wingdings" panose="05000000000000000000" pitchFamily="2" charset="2"/>
              <a:buChar char="Ø"/>
            </a:pPr>
            <a:r>
              <a:rPr lang="en-US" sz="1800" dirty="0">
                <a:solidFill>
                  <a:schemeClr val="tx2">
                    <a:lumMod val="75000"/>
                  </a:schemeClr>
                </a:solidFill>
                <a:latin typeface="Times New Roman" panose="02020603050405020304" pitchFamily="18" charset="0"/>
                <a:cs typeface="Times New Roman" panose="02020603050405020304" pitchFamily="18" charset="0"/>
              </a:rPr>
              <a:t>Detects sudden changes in movement patterns, like rapid running or entering unsafe areas, triggering immediate alerts to predefined </a:t>
            </a:r>
            <a:r>
              <a:rPr lang="en-US" sz="1800" dirty="0" smtClean="0">
                <a:solidFill>
                  <a:schemeClr val="tx2">
                    <a:lumMod val="75000"/>
                  </a:schemeClr>
                </a:solidFill>
                <a:latin typeface="Times New Roman" panose="02020603050405020304" pitchFamily="18" charset="0"/>
                <a:cs typeface="Times New Roman" panose="02020603050405020304" pitchFamily="18" charset="0"/>
              </a:rPr>
              <a:t>contacts.</a:t>
            </a:r>
          </a:p>
          <a:p>
            <a:pPr>
              <a:buFont typeface="Wingdings" panose="05000000000000000000" pitchFamily="2" charset="2"/>
              <a:buChar char="v"/>
            </a:pPr>
            <a:r>
              <a:rPr lang="en-US" sz="2000" b="1" dirty="0" smtClean="0">
                <a:solidFill>
                  <a:schemeClr val="tx2">
                    <a:lumMod val="75000"/>
                  </a:schemeClr>
                </a:solidFill>
                <a:latin typeface="Arial Black" panose="020B0A04020102020204" pitchFamily="34" charset="0"/>
              </a:rPr>
              <a:t>Automatic </a:t>
            </a:r>
            <a:r>
              <a:rPr lang="en-US" sz="2000" b="1" dirty="0">
                <a:solidFill>
                  <a:schemeClr val="tx2">
                    <a:lumMod val="75000"/>
                  </a:schemeClr>
                </a:solidFill>
                <a:latin typeface="Arial Black" panose="020B0A04020102020204" pitchFamily="34" charset="0"/>
              </a:rPr>
              <a:t>Alerts</a:t>
            </a:r>
          </a:p>
          <a:p>
            <a:pPr lvl="1">
              <a:buFont typeface="Wingdings" panose="05000000000000000000" pitchFamily="2" charset="2"/>
              <a:buChar char="Ø"/>
            </a:pPr>
            <a:r>
              <a:rPr lang="en-US" sz="1800" dirty="0">
                <a:solidFill>
                  <a:schemeClr val="tx2">
                    <a:lumMod val="75000"/>
                  </a:schemeClr>
                </a:solidFill>
                <a:latin typeface="Times New Roman" panose="02020603050405020304" pitchFamily="18" charset="0"/>
                <a:cs typeface="Times New Roman" panose="02020603050405020304" pitchFamily="18" charset="0"/>
              </a:rPr>
              <a:t>Sends real-time location-based emergency notifications when potential threats are detected, based on user behavior and environmental analysis.</a:t>
            </a:r>
          </a:p>
          <a:p>
            <a:pPr>
              <a:buFont typeface="Wingdings" panose="05000000000000000000" pitchFamily="2" charset="2"/>
              <a:buChar char="v"/>
            </a:pPr>
            <a:r>
              <a:rPr lang="en-US" sz="2000" b="1" dirty="0">
                <a:solidFill>
                  <a:schemeClr val="tx2">
                    <a:lumMod val="75000"/>
                  </a:schemeClr>
                </a:solidFill>
                <a:latin typeface="Arial Black" panose="020B0A04020102020204" pitchFamily="34" charset="0"/>
              </a:rPr>
              <a:t>Geo-fencing</a:t>
            </a:r>
          </a:p>
          <a:p>
            <a:pPr lvl="1">
              <a:buFont typeface="Wingdings" panose="05000000000000000000" pitchFamily="2" charset="2"/>
              <a:buChar char="Ø"/>
            </a:pPr>
            <a:r>
              <a:rPr lang="en-US" sz="1800" dirty="0">
                <a:solidFill>
                  <a:schemeClr val="tx2">
                    <a:lumMod val="75000"/>
                  </a:schemeClr>
                </a:solidFill>
                <a:latin typeface="Times New Roman" panose="02020603050405020304" pitchFamily="18" charset="0"/>
                <a:cs typeface="Times New Roman" panose="02020603050405020304" pitchFamily="18" charset="0"/>
              </a:rPr>
              <a:t>Sets pre-defined safe zones and alerts contacts if the user unexpectedly leaves these zones, providing an additional layer of protection</a:t>
            </a:r>
            <a:r>
              <a:rPr lang="en-US" sz="1800" dirty="0" smtClean="0">
                <a:solidFill>
                  <a:schemeClr val="tx2">
                    <a:lumMod val="75000"/>
                  </a:schemeClr>
                </a:solidFill>
                <a:latin typeface="Times New Roman" panose="02020603050405020304" pitchFamily="18" charset="0"/>
                <a:cs typeface="Times New Roman" panose="02020603050405020304" pitchFamily="18" charset="0"/>
              </a:rPr>
              <a:t>.</a:t>
            </a:r>
            <a:endParaRPr lang="en-US" sz="18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693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1636" t="2095" r="24136"/>
          <a:stretch/>
        </p:blipFill>
        <p:spPr>
          <a:xfrm>
            <a:off x="8315325" y="3305175"/>
            <a:ext cx="3571875" cy="2407374"/>
          </a:xfrm>
          <a:prstGeom prst="rect">
            <a:avLst/>
          </a:prstGeom>
        </p:spPr>
      </p:pic>
      <p:sp>
        <p:nvSpPr>
          <p:cNvPr id="2" name="Title 1"/>
          <p:cNvSpPr>
            <a:spLocks noGrp="1"/>
          </p:cNvSpPr>
          <p:nvPr>
            <p:ph type="title"/>
          </p:nvPr>
        </p:nvSpPr>
        <p:spPr/>
        <p:txBody>
          <a:bodyPr>
            <a:normAutofit fontScale="90000"/>
          </a:bodyPr>
          <a:lstStyle/>
          <a:p>
            <a:r>
              <a:rPr lang="en-US" b="1" dirty="0">
                <a:solidFill>
                  <a:schemeClr val="bg1"/>
                </a:solidFill>
                <a:latin typeface="Comic Sans MS" panose="030F0702030302020204" pitchFamily="66" charset="0"/>
              </a:rPr>
              <a:t>Empowering Users with Control and </a:t>
            </a:r>
            <a:r>
              <a:rPr lang="en-US" b="1" dirty="0" smtClean="0">
                <a:solidFill>
                  <a:schemeClr val="bg1"/>
                </a:solidFill>
                <a:latin typeface="Comic Sans MS" panose="030F0702030302020204" pitchFamily="66" charset="0"/>
              </a:rPr>
              <a:t>Choice</a:t>
            </a:r>
            <a:endParaRPr lang="en-US"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592979" y="2603500"/>
            <a:ext cx="8825659" cy="3416300"/>
          </a:xfrm>
        </p:spPr>
        <p:txBody>
          <a:bodyPr>
            <a:normAutofit lnSpcReduction="10000"/>
          </a:bodyPr>
          <a:lstStyle/>
          <a:p>
            <a:pPr>
              <a:buFont typeface="Wingdings" panose="05000000000000000000" pitchFamily="2" charset="2"/>
              <a:buChar char="v"/>
            </a:pPr>
            <a:r>
              <a:rPr lang="en-US" sz="2000" b="1" dirty="0">
                <a:solidFill>
                  <a:schemeClr val="tx2">
                    <a:lumMod val="75000"/>
                  </a:schemeClr>
                </a:solidFill>
                <a:latin typeface="Arial Black" panose="020B0A04020102020204" pitchFamily="34" charset="0"/>
              </a:rPr>
              <a:t>Panic Button</a:t>
            </a:r>
          </a:p>
          <a:p>
            <a:pPr lvl="1">
              <a:buFont typeface="Wingdings" panose="05000000000000000000" pitchFamily="2" charset="2"/>
              <a:buChar char="Ø"/>
            </a:pPr>
            <a:r>
              <a:rPr lang="en-US" sz="1800" dirty="0">
                <a:solidFill>
                  <a:schemeClr val="tx2">
                    <a:lumMod val="75000"/>
                  </a:schemeClr>
                </a:solidFill>
                <a:latin typeface="Times New Roman" panose="02020603050405020304" pitchFamily="18" charset="0"/>
                <a:cs typeface="Times New Roman" panose="02020603050405020304" pitchFamily="18" charset="0"/>
              </a:rPr>
              <a:t>Provides a direct, manual trigger for sending emergency alerts to contacts, </a:t>
            </a:r>
          </a:p>
          <a:p>
            <a:pPr marL="457200" lvl="1" indent="0">
              <a:buNone/>
            </a:pPr>
            <a:r>
              <a:rPr lang="en-US" sz="1800" dirty="0" smtClean="0">
                <a:solidFill>
                  <a:schemeClr val="tx2">
                    <a:lumMod val="75000"/>
                  </a:schemeClr>
                </a:solidFill>
                <a:latin typeface="Times New Roman" panose="02020603050405020304" pitchFamily="18" charset="0"/>
                <a:cs typeface="Times New Roman" panose="02020603050405020304" pitchFamily="18" charset="0"/>
              </a:rPr>
              <a:t>     giving </a:t>
            </a:r>
            <a:r>
              <a:rPr lang="en-US" sz="1800" dirty="0">
                <a:solidFill>
                  <a:schemeClr val="tx2">
                    <a:lumMod val="75000"/>
                  </a:schemeClr>
                </a:solidFill>
                <a:latin typeface="Times New Roman" panose="02020603050405020304" pitchFamily="18" charset="0"/>
                <a:cs typeface="Times New Roman" panose="02020603050405020304" pitchFamily="18" charset="0"/>
              </a:rPr>
              <a:t>users instant control in urgent situations.</a:t>
            </a:r>
          </a:p>
          <a:p>
            <a:pPr>
              <a:buFont typeface="Wingdings" panose="05000000000000000000" pitchFamily="2" charset="2"/>
              <a:buChar char="v"/>
            </a:pPr>
            <a:r>
              <a:rPr lang="en-US" sz="2000" b="1" dirty="0">
                <a:solidFill>
                  <a:schemeClr val="tx2">
                    <a:lumMod val="75000"/>
                  </a:schemeClr>
                </a:solidFill>
                <a:latin typeface="Arial Black" panose="020B0A04020102020204" pitchFamily="34" charset="0"/>
              </a:rPr>
              <a:t>Voice Activation</a:t>
            </a:r>
          </a:p>
          <a:p>
            <a:pPr lvl="1">
              <a:buFont typeface="Wingdings" panose="05000000000000000000" pitchFamily="2" charset="2"/>
              <a:buChar char="Ø"/>
            </a:pPr>
            <a:r>
              <a:rPr lang="en-US" sz="1800" dirty="0">
                <a:solidFill>
                  <a:schemeClr val="tx2">
                    <a:lumMod val="75000"/>
                  </a:schemeClr>
                </a:solidFill>
                <a:latin typeface="Times New Roman" panose="02020603050405020304" pitchFamily="18" charset="0"/>
                <a:cs typeface="Times New Roman" panose="02020603050405020304" pitchFamily="18" charset="0"/>
              </a:rPr>
              <a:t>Responds to simple voice commands, such as "Help me," to activate </a:t>
            </a:r>
            <a:endParaRPr lang="en-US" sz="1800" dirty="0" smtClean="0">
              <a:solidFill>
                <a:schemeClr val="tx2">
                  <a:lumMod val="75000"/>
                </a:schemeClr>
              </a:solidFill>
              <a:latin typeface="Times New Roman" panose="02020603050405020304" pitchFamily="18" charset="0"/>
              <a:cs typeface="Times New Roman" panose="02020603050405020304" pitchFamily="18" charset="0"/>
            </a:endParaRPr>
          </a:p>
          <a:p>
            <a:pPr marL="457200" lvl="1" indent="0">
              <a:buNone/>
            </a:pPr>
            <a:r>
              <a:rPr lang="en-US" sz="1800" dirty="0">
                <a:solidFill>
                  <a:schemeClr val="tx2">
                    <a:lumMod val="75000"/>
                  </a:schemeClr>
                </a:solidFill>
                <a:latin typeface="Times New Roman" panose="02020603050405020304" pitchFamily="18" charset="0"/>
                <a:cs typeface="Times New Roman" panose="02020603050405020304" pitchFamily="18" charset="0"/>
              </a:rPr>
              <a:t> </a:t>
            </a:r>
            <a:r>
              <a:rPr lang="en-US" sz="1800" dirty="0" smtClean="0">
                <a:solidFill>
                  <a:schemeClr val="tx2">
                    <a:lumMod val="75000"/>
                  </a:schemeClr>
                </a:solidFill>
                <a:latin typeface="Times New Roman" panose="02020603050405020304" pitchFamily="18" charset="0"/>
                <a:cs typeface="Times New Roman" panose="02020603050405020304" pitchFamily="18" charset="0"/>
              </a:rPr>
              <a:t>    emergency </a:t>
            </a:r>
            <a:r>
              <a:rPr lang="en-US" sz="1800" dirty="0">
                <a:solidFill>
                  <a:schemeClr val="tx2">
                    <a:lumMod val="75000"/>
                  </a:schemeClr>
                </a:solidFill>
                <a:latin typeface="Times New Roman" panose="02020603050405020304" pitchFamily="18" charset="0"/>
                <a:cs typeface="Times New Roman" panose="02020603050405020304" pitchFamily="18" charset="0"/>
              </a:rPr>
              <a:t>actions like sending alerts or sharing location details.</a:t>
            </a:r>
          </a:p>
          <a:p>
            <a:pPr>
              <a:buFont typeface="Wingdings" panose="05000000000000000000" pitchFamily="2" charset="2"/>
              <a:buChar char="v"/>
            </a:pPr>
            <a:r>
              <a:rPr lang="en-US" sz="2000" b="1" dirty="0">
                <a:solidFill>
                  <a:schemeClr val="tx2">
                    <a:lumMod val="75000"/>
                  </a:schemeClr>
                </a:solidFill>
                <a:latin typeface="Arial Black" panose="020B0A04020102020204" pitchFamily="34" charset="0"/>
              </a:rPr>
              <a:t>Live Location Sharing</a:t>
            </a:r>
          </a:p>
          <a:p>
            <a:pPr lvl="1">
              <a:buFont typeface="Wingdings" panose="05000000000000000000" pitchFamily="2" charset="2"/>
              <a:buChar char="Ø"/>
            </a:pPr>
            <a:r>
              <a:rPr lang="en-US" sz="1800" dirty="0">
                <a:solidFill>
                  <a:schemeClr val="tx2">
                    <a:lumMod val="75000"/>
                  </a:schemeClr>
                </a:solidFill>
                <a:latin typeface="Times New Roman" panose="02020603050405020304" pitchFamily="18" charset="0"/>
                <a:cs typeface="Times New Roman" panose="02020603050405020304" pitchFamily="18" charset="0"/>
              </a:rPr>
              <a:t>Enables users to share their real-time GPS location with selected </a:t>
            </a:r>
            <a:endParaRPr lang="en-US" sz="1800" dirty="0" smtClean="0">
              <a:solidFill>
                <a:schemeClr val="tx2">
                  <a:lumMod val="75000"/>
                </a:schemeClr>
              </a:solidFill>
              <a:latin typeface="Times New Roman" panose="02020603050405020304" pitchFamily="18" charset="0"/>
              <a:cs typeface="Times New Roman" panose="02020603050405020304" pitchFamily="18" charset="0"/>
            </a:endParaRPr>
          </a:p>
          <a:p>
            <a:pPr marL="457200" lvl="1" indent="0">
              <a:buNone/>
            </a:pPr>
            <a:r>
              <a:rPr lang="en-US" sz="1800" dirty="0" smtClean="0">
                <a:solidFill>
                  <a:schemeClr val="tx2">
                    <a:lumMod val="75000"/>
                  </a:schemeClr>
                </a:solidFill>
                <a:latin typeface="Times New Roman" panose="02020603050405020304" pitchFamily="18" charset="0"/>
                <a:cs typeface="Times New Roman" panose="02020603050405020304" pitchFamily="18" charset="0"/>
              </a:rPr>
              <a:t>     contacts </a:t>
            </a:r>
            <a:r>
              <a:rPr lang="en-US" sz="1800" dirty="0">
                <a:solidFill>
                  <a:schemeClr val="tx2">
                    <a:lumMod val="75000"/>
                  </a:schemeClr>
                </a:solidFill>
                <a:latin typeface="Times New Roman" panose="02020603050405020304" pitchFamily="18" charset="0"/>
                <a:cs typeface="Times New Roman" panose="02020603050405020304" pitchFamily="18" charset="0"/>
              </a:rPr>
              <a:t>or authorities, providing critical information during an emergency</a:t>
            </a:r>
            <a:r>
              <a:rPr lang="en-US" sz="1800" dirty="0" smtClean="0">
                <a:solidFill>
                  <a:schemeClr val="tx2">
                    <a:lumMod val="75000"/>
                  </a:schemeClr>
                </a:solidFill>
                <a:latin typeface="Times New Roman" panose="02020603050405020304" pitchFamily="18" charset="0"/>
                <a:cs typeface="Times New Roman" panose="02020603050405020304" pitchFamily="18" charset="0"/>
              </a:rPr>
              <a:t>.</a:t>
            </a:r>
            <a:endParaRPr lang="en-US" sz="18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79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056688" y="2471178"/>
            <a:ext cx="2620962" cy="3955711"/>
          </a:xfrm>
          <a:prstGeom prst="rect">
            <a:avLst/>
          </a:prstGeom>
        </p:spPr>
      </p:pic>
      <p:sp>
        <p:nvSpPr>
          <p:cNvPr id="2" name="Title 1"/>
          <p:cNvSpPr>
            <a:spLocks noGrp="1"/>
          </p:cNvSpPr>
          <p:nvPr>
            <p:ph type="title"/>
          </p:nvPr>
        </p:nvSpPr>
        <p:spPr/>
        <p:txBody>
          <a:bodyPr>
            <a:normAutofit fontScale="90000"/>
          </a:bodyPr>
          <a:lstStyle/>
          <a:p>
            <a:r>
              <a:rPr lang="en-US" b="1" dirty="0" smtClean="0">
                <a:solidFill>
                  <a:schemeClr val="bg1"/>
                </a:solidFill>
                <a:latin typeface="Comic Sans MS" panose="030F0702030302020204" pitchFamily="66" charset="0"/>
              </a:rPr>
              <a:t>Building a Future of Safer Communities</a:t>
            </a:r>
            <a:endParaRPr lang="en-US" dirty="0">
              <a:solidFill>
                <a:schemeClr val="bg1"/>
              </a:solidFill>
              <a:latin typeface="Comic Sans MS" panose="030F0702030302020204" pitchFamily="66" charset="0"/>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2000" b="1" dirty="0" smtClean="0">
                <a:solidFill>
                  <a:schemeClr val="tx2">
                    <a:lumMod val="75000"/>
                  </a:schemeClr>
                </a:solidFill>
                <a:latin typeface="Arial Black" panose="020B0A04020102020204" pitchFamily="34" charset="0"/>
              </a:rPr>
              <a:t>User-Centric </a:t>
            </a:r>
            <a:r>
              <a:rPr lang="en-US" sz="2000" b="1" dirty="0">
                <a:solidFill>
                  <a:schemeClr val="tx2">
                    <a:lumMod val="75000"/>
                  </a:schemeClr>
                </a:solidFill>
                <a:latin typeface="Arial Black" panose="020B0A04020102020204" pitchFamily="34" charset="0"/>
              </a:rPr>
              <a:t>Design</a:t>
            </a:r>
          </a:p>
          <a:p>
            <a:pPr lvl="1">
              <a:buFont typeface="Wingdings" panose="05000000000000000000" pitchFamily="2" charset="2"/>
              <a:buChar char="Ø"/>
            </a:pPr>
            <a:r>
              <a:rPr lang="en-US" sz="1800" dirty="0" smtClean="0">
                <a:solidFill>
                  <a:schemeClr val="tx2">
                    <a:lumMod val="75000"/>
                  </a:schemeClr>
                </a:solidFill>
                <a:latin typeface="Times New Roman" panose="02020603050405020304" pitchFamily="18" charset="0"/>
                <a:cs typeface="Times New Roman" panose="02020603050405020304" pitchFamily="18" charset="0"/>
              </a:rPr>
              <a:t>Focusing </a:t>
            </a:r>
            <a:r>
              <a:rPr lang="en-US" sz="1800" dirty="0">
                <a:solidFill>
                  <a:schemeClr val="tx2">
                    <a:lumMod val="75000"/>
                  </a:schemeClr>
                </a:solidFill>
                <a:latin typeface="Times New Roman" panose="02020603050405020304" pitchFamily="18" charset="0"/>
                <a:cs typeface="Times New Roman" panose="02020603050405020304" pitchFamily="18" charset="0"/>
              </a:rPr>
              <a:t>on creating a user-friendly, intuitive, and accessible app that </a:t>
            </a:r>
            <a:endParaRPr lang="en-US" sz="1800" dirty="0" smtClean="0">
              <a:solidFill>
                <a:schemeClr val="tx2">
                  <a:lumMod val="75000"/>
                </a:schemeClr>
              </a:solidFill>
              <a:latin typeface="Times New Roman" panose="02020603050405020304" pitchFamily="18" charset="0"/>
              <a:cs typeface="Times New Roman" panose="02020603050405020304" pitchFamily="18" charset="0"/>
            </a:endParaRPr>
          </a:p>
          <a:p>
            <a:pPr marL="457200" lvl="1" indent="0">
              <a:buNone/>
            </a:pPr>
            <a:r>
              <a:rPr lang="en-US" sz="1800" dirty="0">
                <a:solidFill>
                  <a:schemeClr val="tx2">
                    <a:lumMod val="75000"/>
                  </a:schemeClr>
                </a:solidFill>
                <a:latin typeface="Times New Roman" panose="02020603050405020304" pitchFamily="18" charset="0"/>
                <a:cs typeface="Times New Roman" panose="02020603050405020304" pitchFamily="18" charset="0"/>
              </a:rPr>
              <a:t> </a:t>
            </a:r>
            <a:r>
              <a:rPr lang="en-US" sz="1800" dirty="0" smtClean="0">
                <a:solidFill>
                  <a:schemeClr val="tx2">
                    <a:lumMod val="75000"/>
                  </a:schemeClr>
                </a:solidFill>
                <a:latin typeface="Times New Roman" panose="02020603050405020304" pitchFamily="18" charset="0"/>
                <a:cs typeface="Times New Roman" panose="02020603050405020304" pitchFamily="18" charset="0"/>
              </a:rPr>
              <a:t>    empowers </a:t>
            </a:r>
            <a:r>
              <a:rPr lang="en-US" sz="1800" dirty="0">
                <a:solidFill>
                  <a:schemeClr val="tx2">
                    <a:lumMod val="75000"/>
                  </a:schemeClr>
                </a:solidFill>
                <a:latin typeface="Times New Roman" panose="02020603050405020304" pitchFamily="18" charset="0"/>
                <a:cs typeface="Times New Roman" panose="02020603050405020304" pitchFamily="18" charset="0"/>
              </a:rPr>
              <a:t>individuals to take control of their safety.</a:t>
            </a:r>
          </a:p>
          <a:p>
            <a:pPr>
              <a:buFont typeface="Wingdings" panose="05000000000000000000" pitchFamily="2" charset="2"/>
              <a:buChar char="v"/>
            </a:pPr>
            <a:r>
              <a:rPr lang="en-US" sz="2000" b="1" dirty="0">
                <a:solidFill>
                  <a:schemeClr val="tx2">
                    <a:lumMod val="75000"/>
                  </a:schemeClr>
                </a:solidFill>
                <a:latin typeface="Arial Black" panose="020B0A04020102020204" pitchFamily="34" charset="0"/>
              </a:rPr>
              <a:t>Data Security and Privacy</a:t>
            </a:r>
          </a:p>
          <a:p>
            <a:pPr lvl="1">
              <a:buFont typeface="Wingdings" panose="05000000000000000000" pitchFamily="2" charset="2"/>
              <a:buChar char="Ø"/>
            </a:pPr>
            <a:r>
              <a:rPr lang="en-US" sz="1800" dirty="0">
                <a:solidFill>
                  <a:schemeClr val="tx2">
                    <a:lumMod val="75000"/>
                  </a:schemeClr>
                </a:solidFill>
                <a:latin typeface="Times New Roman" panose="02020603050405020304" pitchFamily="18" charset="0"/>
                <a:cs typeface="Times New Roman" panose="02020603050405020304" pitchFamily="18" charset="0"/>
              </a:rPr>
              <a:t>Implementing robust measures to protect user data and ensure privacy, </a:t>
            </a:r>
            <a:endParaRPr lang="en-US" sz="1800" dirty="0" smtClean="0">
              <a:solidFill>
                <a:schemeClr val="tx2">
                  <a:lumMod val="75000"/>
                </a:schemeClr>
              </a:solidFill>
              <a:latin typeface="Times New Roman" panose="02020603050405020304" pitchFamily="18" charset="0"/>
              <a:cs typeface="Times New Roman" panose="02020603050405020304" pitchFamily="18" charset="0"/>
            </a:endParaRPr>
          </a:p>
          <a:p>
            <a:pPr marL="457200" lvl="1" indent="0">
              <a:buNone/>
            </a:pPr>
            <a:r>
              <a:rPr lang="en-US" sz="1800" dirty="0">
                <a:solidFill>
                  <a:schemeClr val="tx2">
                    <a:lumMod val="75000"/>
                  </a:schemeClr>
                </a:solidFill>
                <a:latin typeface="Times New Roman" panose="02020603050405020304" pitchFamily="18" charset="0"/>
                <a:cs typeface="Times New Roman" panose="02020603050405020304" pitchFamily="18" charset="0"/>
              </a:rPr>
              <a:t> </a:t>
            </a:r>
            <a:r>
              <a:rPr lang="en-US" sz="1800" dirty="0" smtClean="0">
                <a:solidFill>
                  <a:schemeClr val="tx2">
                    <a:lumMod val="75000"/>
                  </a:schemeClr>
                </a:solidFill>
                <a:latin typeface="Times New Roman" panose="02020603050405020304" pitchFamily="18" charset="0"/>
                <a:cs typeface="Times New Roman" panose="02020603050405020304" pitchFamily="18" charset="0"/>
              </a:rPr>
              <a:t>    learning </a:t>
            </a:r>
            <a:r>
              <a:rPr lang="en-US" sz="1800" dirty="0">
                <a:solidFill>
                  <a:schemeClr val="tx2">
                    <a:lumMod val="75000"/>
                  </a:schemeClr>
                </a:solidFill>
                <a:latin typeface="Times New Roman" panose="02020603050405020304" pitchFamily="18" charset="0"/>
                <a:cs typeface="Times New Roman" panose="02020603050405020304" pitchFamily="18" charset="0"/>
              </a:rPr>
              <a:t>user trust and fostering a sense of security.</a:t>
            </a:r>
          </a:p>
          <a:p>
            <a:pPr>
              <a:buFont typeface="Wingdings" panose="05000000000000000000" pitchFamily="2" charset="2"/>
              <a:buChar char="v"/>
            </a:pPr>
            <a:r>
              <a:rPr lang="en-US" sz="2000" b="1" dirty="0">
                <a:solidFill>
                  <a:schemeClr val="tx2">
                    <a:lumMod val="75000"/>
                  </a:schemeClr>
                </a:solidFill>
                <a:latin typeface="Arial Black" panose="020B0A04020102020204" pitchFamily="34" charset="0"/>
              </a:rPr>
              <a:t>Community Engagement</a:t>
            </a:r>
          </a:p>
          <a:p>
            <a:pPr lvl="1">
              <a:buFont typeface="Wingdings" panose="05000000000000000000" pitchFamily="2" charset="2"/>
              <a:buChar char="Ø"/>
            </a:pPr>
            <a:r>
              <a:rPr lang="en-US" sz="1800" dirty="0">
                <a:solidFill>
                  <a:schemeClr val="tx2">
                    <a:lumMod val="75000"/>
                  </a:schemeClr>
                </a:solidFill>
                <a:latin typeface="Times New Roman" panose="02020603050405020304" pitchFamily="18" charset="0"/>
                <a:cs typeface="Times New Roman" panose="02020603050405020304" pitchFamily="18" charset="0"/>
              </a:rPr>
              <a:t>Collaborating with local communities, organizations, and authorities to raise awareness and integrate the app into existing safety initiatives.</a:t>
            </a:r>
          </a:p>
        </p:txBody>
      </p:sp>
    </p:spTree>
    <p:extLst>
      <p:ext uri="{BB962C8B-B14F-4D97-AF65-F5344CB8AC3E}">
        <p14:creationId xmlns:p14="http://schemas.microsoft.com/office/powerpoint/2010/main" val="3301525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912265" y="1219200"/>
            <a:ext cx="9938844" cy="4903788"/>
          </a:xfrm>
          <a:prstGeom prst="rect">
            <a:avLst/>
          </a:prstGeom>
        </p:spPr>
      </p:pic>
      <p:sp>
        <p:nvSpPr>
          <p:cNvPr id="7" name="TextBox 6"/>
          <p:cNvSpPr txBox="1"/>
          <p:nvPr/>
        </p:nvSpPr>
        <p:spPr>
          <a:xfrm>
            <a:off x="8688337" y="5476657"/>
            <a:ext cx="2579738" cy="646331"/>
          </a:xfrm>
          <a:prstGeom prst="rect">
            <a:avLst/>
          </a:prstGeom>
          <a:noFill/>
        </p:spPr>
        <p:txBody>
          <a:bodyPr wrap="square" rtlCol="0">
            <a:spAutoFit/>
          </a:bodyPr>
          <a:lstStyle/>
          <a:p>
            <a:r>
              <a:rPr lang="en-US" b="1" dirty="0" smtClean="0"/>
              <a:t>BY- </a:t>
            </a:r>
          </a:p>
          <a:p>
            <a:r>
              <a:rPr lang="en-US" b="1" dirty="0" smtClean="0"/>
              <a:t>Team TECH TRIBES</a:t>
            </a:r>
            <a:endParaRPr lang="en-US" b="1" dirty="0"/>
          </a:p>
        </p:txBody>
      </p:sp>
    </p:spTree>
    <p:extLst>
      <p:ext uri="{BB962C8B-B14F-4D97-AF65-F5344CB8AC3E}">
        <p14:creationId xmlns:p14="http://schemas.microsoft.com/office/powerpoint/2010/main" val="1096187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72</TotalTime>
  <Words>415</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vt:i4>
      </vt:variant>
    </vt:vector>
  </HeadingPairs>
  <TitlesOfParts>
    <vt:vector size="18" baseType="lpstr">
      <vt:lpstr>Arial</vt:lpstr>
      <vt:lpstr>Arial Black</vt:lpstr>
      <vt:lpstr>Cambria Math</vt:lpstr>
      <vt:lpstr>Century Gothic</vt:lpstr>
      <vt:lpstr>Comic Sans MS</vt:lpstr>
      <vt:lpstr>Cooper Black</vt:lpstr>
      <vt:lpstr>Maiandra GD</vt:lpstr>
      <vt:lpstr>Sitka Text</vt:lpstr>
      <vt:lpstr>Times New Roman</vt:lpstr>
      <vt:lpstr>Wingdings</vt:lpstr>
      <vt:lpstr>Wingdings 3</vt:lpstr>
      <vt:lpstr>Ion Boardroom</vt:lpstr>
      <vt:lpstr>             DEVELOPATHON : 2025   SMART SHIELD YOUR SAFETY ONE TAP AWAY!</vt:lpstr>
      <vt:lpstr>Smart Shield App keeps you safe by analyzing your environment and behaviour to detect threats. It sends immediate alerts and potential information to your contacts and authorities, ensuring you're always protected. Stay secure and connected with Smart Shield App.</vt:lpstr>
      <vt:lpstr>Leveraging Technology for Proactive Safety</vt:lpstr>
      <vt:lpstr>Empowering Users with Control and Choice</vt:lpstr>
      <vt:lpstr>Building a Future of Safer Communities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DEVELPATHON: 2025 SMART SHIELD: Reimagine Personal Security </dc:title>
  <dc:creator>DBUU</dc:creator>
  <cp:lastModifiedBy>DBUU</cp:lastModifiedBy>
  <cp:revision>6</cp:revision>
  <dcterms:created xsi:type="dcterms:W3CDTF">2025-02-07T08:39:46Z</dcterms:created>
  <dcterms:modified xsi:type="dcterms:W3CDTF">2025-02-07T09:52:43Z</dcterms:modified>
</cp:coreProperties>
</file>