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2255E-40F4-4DBC-804C-35412E0CD801}" v="77" dt="2024-02-28T09:22:50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ECDE-097A-4D3A-B7C2-A4B9A5AAFB7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43F9-0275-47BC-89D5-BF5E151BA13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27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ECDE-097A-4D3A-B7C2-A4B9A5AAFB7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43F9-0275-47BC-89D5-BF5E151BA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67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ECDE-097A-4D3A-B7C2-A4B9A5AAFB7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43F9-0275-47BC-89D5-BF5E151BA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90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ECDE-097A-4D3A-B7C2-A4B9A5AAFB7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43F9-0275-47BC-89D5-BF5E151BA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4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ECDE-097A-4D3A-B7C2-A4B9A5AAFB7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43F9-0275-47BC-89D5-BF5E151BA13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94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ECDE-097A-4D3A-B7C2-A4B9A5AAFB7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43F9-0275-47BC-89D5-BF5E151BA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13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ECDE-097A-4D3A-B7C2-A4B9A5AAFB7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43F9-0275-47BC-89D5-BF5E151BA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2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ECDE-097A-4D3A-B7C2-A4B9A5AAFB7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43F9-0275-47BC-89D5-BF5E151BA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01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ECDE-097A-4D3A-B7C2-A4B9A5AAFB7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43F9-0275-47BC-89D5-BF5E151BA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61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9CECDE-097A-4D3A-B7C2-A4B9A5AAFB7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8643F9-0275-47BC-89D5-BF5E151BA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64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ECDE-097A-4D3A-B7C2-A4B9A5AAFB7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643F9-0275-47BC-89D5-BF5E151BA1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60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9CECDE-097A-4D3A-B7C2-A4B9A5AAFB7A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8643F9-0275-47BC-89D5-BF5E151BA13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9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4" r:id="rId1"/>
    <p:sldLayoutId id="2147484385" r:id="rId2"/>
    <p:sldLayoutId id="2147484386" r:id="rId3"/>
    <p:sldLayoutId id="2147484387" r:id="rId4"/>
    <p:sldLayoutId id="2147484388" r:id="rId5"/>
    <p:sldLayoutId id="2147484389" r:id="rId6"/>
    <p:sldLayoutId id="2147484390" r:id="rId7"/>
    <p:sldLayoutId id="2147484391" r:id="rId8"/>
    <p:sldLayoutId id="2147484392" r:id="rId9"/>
    <p:sldLayoutId id="2147484393" r:id="rId10"/>
    <p:sldLayoutId id="21474843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ustA3DObject/Coin-Coun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E3FF-FA26-8926-BF1E-F6543116A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125991"/>
          </a:xfrm>
        </p:spPr>
        <p:txBody>
          <a:bodyPr>
            <a:normAutofit/>
          </a:bodyPr>
          <a:lstStyle/>
          <a:p>
            <a:r>
              <a:rPr lang="en-IN" sz="7200" dirty="0"/>
              <a:t>COIN COUNTER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C89BC-9DD6-3721-6266-2902BFD43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79" y="4013628"/>
            <a:ext cx="10058400" cy="1143000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Team members:</a:t>
            </a:r>
          </a:p>
          <a:p>
            <a:br>
              <a:rPr lang="en-IN" sz="1800" b="1" dirty="0">
                <a:solidFill>
                  <a:schemeClr val="tx1"/>
                </a:solidFill>
              </a:rPr>
            </a:br>
            <a:r>
              <a:rPr lang="en-IN" sz="1800" b="1" dirty="0">
                <a:solidFill>
                  <a:schemeClr val="tx1"/>
                </a:solidFill>
              </a:rPr>
              <a:t>1. Aditya. </a:t>
            </a:r>
            <a:r>
              <a:rPr lang="en-IN" sz="1800" b="1" dirty="0" err="1">
                <a:solidFill>
                  <a:schemeClr val="tx1"/>
                </a:solidFill>
              </a:rPr>
              <a:t>Kudikala</a:t>
            </a:r>
            <a:endParaRPr lang="en-IN" sz="1800" b="1" dirty="0">
              <a:solidFill>
                <a:schemeClr val="tx1"/>
              </a:solidFill>
            </a:endParaRPr>
          </a:p>
          <a:p>
            <a:r>
              <a:rPr lang="en-IN" sz="1800" b="1" dirty="0">
                <a:solidFill>
                  <a:schemeClr val="tx1"/>
                </a:solidFill>
              </a:rPr>
              <a:t>2. </a:t>
            </a:r>
            <a:r>
              <a:rPr lang="en-IN" sz="1800" b="1" dirty="0" err="1">
                <a:solidFill>
                  <a:schemeClr val="tx1"/>
                </a:solidFill>
              </a:rPr>
              <a:t>Anirudhha</a:t>
            </a:r>
            <a:r>
              <a:rPr lang="en-IN" sz="1800" b="1" dirty="0">
                <a:solidFill>
                  <a:schemeClr val="tx1"/>
                </a:solidFill>
              </a:rPr>
              <a:t>.  </a:t>
            </a:r>
            <a:r>
              <a:rPr lang="en-IN" sz="1800" b="1" dirty="0" err="1">
                <a:solidFill>
                  <a:schemeClr val="tx1"/>
                </a:solidFill>
              </a:rPr>
              <a:t>upadhyay</a:t>
            </a:r>
            <a:endParaRPr lang="en-IN" sz="1800" b="1" dirty="0">
              <a:solidFill>
                <a:schemeClr val="tx1"/>
              </a:solidFill>
            </a:endParaRPr>
          </a:p>
          <a:p>
            <a:r>
              <a:rPr lang="en-IN" sz="1800" b="1" dirty="0">
                <a:solidFill>
                  <a:schemeClr val="tx1"/>
                </a:solidFill>
              </a:rPr>
              <a:t>3. </a:t>
            </a:r>
            <a:r>
              <a:rPr lang="en-IN" sz="1800" b="1" dirty="0" err="1">
                <a:solidFill>
                  <a:schemeClr val="tx1"/>
                </a:solidFill>
              </a:rPr>
              <a:t>Ankna</a:t>
            </a:r>
            <a:r>
              <a:rPr lang="en-IN" sz="1800" b="1" dirty="0">
                <a:solidFill>
                  <a:schemeClr val="tx1"/>
                </a:solidFill>
              </a:rPr>
              <a:t>.  </a:t>
            </a:r>
            <a:r>
              <a:rPr lang="en-IN" sz="1800" b="1" dirty="0" err="1">
                <a:solidFill>
                  <a:schemeClr val="tx1"/>
                </a:solidFill>
              </a:rPr>
              <a:t>litoriya</a:t>
            </a:r>
            <a:endParaRPr lang="en-IN" sz="1800" b="1" dirty="0">
              <a:solidFill>
                <a:schemeClr val="tx1"/>
              </a:solidFill>
            </a:endParaRPr>
          </a:p>
          <a:p>
            <a:r>
              <a:rPr lang="en-IN" sz="1800" b="1" dirty="0">
                <a:solidFill>
                  <a:schemeClr val="tx1"/>
                </a:solidFill>
              </a:rPr>
              <a:t>4. Aayush. </a:t>
            </a:r>
            <a:r>
              <a:rPr lang="en-IN" sz="1800" b="1" dirty="0" err="1">
                <a:solidFill>
                  <a:schemeClr val="tx1"/>
                </a:solidFill>
              </a:rPr>
              <a:t>Vishnoi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09423-CF22-5C6F-18CA-20F006DA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92" y="563009"/>
            <a:ext cx="6353175" cy="1600200"/>
          </a:xfrm>
          <a:prstGeom prst="rect">
            <a:avLst/>
          </a:prstGeom>
        </p:spPr>
      </p:pic>
      <p:pic>
        <p:nvPicPr>
          <p:cNvPr id="1026" name="Picture 2" descr="Circulating Coins | U.S. Mint">
            <a:extLst>
              <a:ext uri="{FF2B5EF4-FFF2-40B4-BE49-F238E27FC236}">
                <a16:creationId xmlns:a16="http://schemas.microsoft.com/office/drawing/2014/main" id="{B0565478-A570-7797-1E1E-246538E9A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8" y="-97326"/>
            <a:ext cx="1600201" cy="16002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Meaning Behind Coins on Military Graves | WWP">
            <a:extLst>
              <a:ext uri="{FF2B5EF4-FFF2-40B4-BE49-F238E27FC236}">
                <a16:creationId xmlns:a16="http://schemas.microsoft.com/office/drawing/2014/main" id="{DC9CD852-1FFD-1486-125C-6CD02B957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860" y="1119420"/>
            <a:ext cx="1477638" cy="167372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ld five rupee coin at Rs 40000 | Silver Coins in Guntur | ID: 24939230312">
            <a:extLst>
              <a:ext uri="{FF2B5EF4-FFF2-40B4-BE49-F238E27FC236}">
                <a16:creationId xmlns:a16="http://schemas.microsoft.com/office/drawing/2014/main" id="{17DAC195-A149-E52B-FD24-4BD73D00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327" y="4514877"/>
            <a:ext cx="1584171" cy="15841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251A-DF53-109D-4FFB-1FAEA2B55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7320"/>
            <a:ext cx="10058400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92D050"/>
                </a:solidFill>
                <a:effectLst/>
                <a:latin typeface="Söhne"/>
              </a:rPr>
              <a:t>5.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Simplified Preprocessing: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Users appreciated the efficient preprocessing, contributing to a streamlined experience.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92D050"/>
                </a:solidFill>
                <a:effectLst/>
                <a:latin typeface="Söhne"/>
              </a:rPr>
              <a:t>6.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Smooth Integration: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Positive feedback on the seamless integration of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openCV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numpy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and.                            cv zone libraries.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92D050"/>
                </a:solidFill>
                <a:effectLst/>
                <a:latin typeface="Söhne"/>
              </a:rPr>
              <a:t>7.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High Precision: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Users acknowledged the impressive precision in coin analysis and value prediction.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92D050"/>
                </a:solidFill>
                <a:effectLst/>
                <a:latin typeface="Söhne"/>
              </a:rPr>
              <a:t>8.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Real-time Feedback: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The system's ability to provide instant feedback on coin values was well-received.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92D050"/>
                </a:solidFill>
                <a:effectLst/>
                <a:latin typeface="Söhne"/>
              </a:rPr>
              <a:t>9.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Overall User Satisfaction: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Subjective responses indicated a high level of satisfaction with the system's user experience and functionality.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D5E1E-C6A3-77CC-C82D-FBE8F9BCB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172" y="5343368"/>
            <a:ext cx="3402870" cy="8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0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4B76-BDDF-C6F6-FB86-A6FB2E1F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GLIMPSES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773B41-6F1D-99A8-B44D-9A735BC85B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89" y="1923780"/>
            <a:ext cx="4544059" cy="386769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E89910-5677-6EAE-CC97-80001D7E82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916" y="1846263"/>
            <a:ext cx="4493769" cy="40227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D0BF7C-70EE-DCA8-649B-3687E0871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898" y="286603"/>
            <a:ext cx="3402870" cy="8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5D51-C083-F0D4-521A-5BBB9B2C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GLIMPSES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119154-06B8-F4AF-A121-0649211F99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6" y="1846263"/>
            <a:ext cx="4397346" cy="40227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4FF4C1-A4F4-4A59-D9BB-1DE49B7830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127" y="1846263"/>
            <a:ext cx="4397346" cy="40227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AD290E-9769-7EC7-A254-8089DDBB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898" y="286603"/>
            <a:ext cx="3402870" cy="8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2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AEAF-CC00-536A-EC06-B64DDD9C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570A-07B6-458F-8304-56D205BB9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Achieved Objectives: </a:t>
            </a:r>
            <a:r>
              <a:rPr lang="en-US" dirty="0"/>
              <a:t>The system effectively met its goals, accurately identifying coins and predicting values without relying on machine learning or deep learning algorithms.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Performance Metrics: </a:t>
            </a:r>
            <a:r>
              <a:rPr lang="en-US" dirty="0"/>
              <a:t>Quantitative results showcased high accuracy in coin identification, surface area calculation, and real-time value display, validating the system's efficiency.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User Experience: </a:t>
            </a:r>
            <a:r>
              <a:rPr lang="en-US" dirty="0"/>
              <a:t>Subjective feedback highlighted positive user experiences, emphasizing ease of use, visual appeal, and efficient real-time computations.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Tool Impact: </a:t>
            </a:r>
            <a:r>
              <a:rPr lang="en-US" dirty="0"/>
              <a:t>The seamless integration of </a:t>
            </a:r>
            <a:r>
              <a:rPr lang="en-US" dirty="0" err="1"/>
              <a:t>openCV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and </a:t>
            </a:r>
            <a:r>
              <a:rPr lang="en-US" dirty="0" err="1"/>
              <a:t>cvzone</a:t>
            </a:r>
            <a:r>
              <a:rPr lang="en-US" dirty="0"/>
              <a:t> libraries significantly contributed to the overall success of the coin identification system.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Future Improvements: </a:t>
            </a:r>
            <a:r>
              <a:rPr lang="en-US" dirty="0"/>
              <a:t>Discussion points include potential enhancements, such as expanding coin denomination recognition and exploring opportunities for further automation in real-time value prediction.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16768-30EB-1E3E-36EB-29D59F9BD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172" y="5343368"/>
            <a:ext cx="3402870" cy="8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8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7DDD-8B79-BA8A-95C2-F10F4AF8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B383D-B844-B452-09AB-9B6969238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6400" dirty="0"/>
              <a:t>1. Aditya </a:t>
            </a:r>
            <a:r>
              <a:rPr lang="en-IN" sz="6400" dirty="0" err="1"/>
              <a:t>Kudikala</a:t>
            </a:r>
            <a:endParaRPr lang="en-IN" sz="6400" dirty="0"/>
          </a:p>
          <a:p>
            <a:r>
              <a:rPr lang="en-IN" sz="6400" dirty="0"/>
              <a:t>2. </a:t>
            </a:r>
            <a:r>
              <a:rPr lang="en-IN" sz="6400" dirty="0" err="1"/>
              <a:t>Anirudhha</a:t>
            </a:r>
            <a:r>
              <a:rPr lang="en-IN" sz="6400" dirty="0"/>
              <a:t> Upadhyay</a:t>
            </a:r>
          </a:p>
          <a:p>
            <a:r>
              <a:rPr lang="en-IN" sz="6400" dirty="0"/>
              <a:t>3. </a:t>
            </a:r>
            <a:r>
              <a:rPr lang="en-IN" sz="6400" dirty="0" err="1"/>
              <a:t>Ankna</a:t>
            </a:r>
            <a:r>
              <a:rPr lang="en-IN" sz="6400" dirty="0"/>
              <a:t> </a:t>
            </a:r>
            <a:r>
              <a:rPr lang="en-IN" sz="6400" dirty="0" err="1"/>
              <a:t>Litoriya</a:t>
            </a:r>
            <a:endParaRPr lang="en-IN" sz="6400" dirty="0"/>
          </a:p>
          <a:p>
            <a:r>
              <a:rPr lang="en-IN" sz="6400" dirty="0"/>
              <a:t>4. Aayush </a:t>
            </a:r>
            <a:r>
              <a:rPr lang="en-IN" sz="6400" dirty="0" err="1"/>
              <a:t>Vishnoi</a:t>
            </a:r>
            <a:endParaRPr lang="en-IN" sz="6400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A1F88-9C18-F8F6-FF28-DDE0C90ECE41}"/>
              </a:ext>
            </a:extLst>
          </p:cNvPr>
          <p:cNvSpPr/>
          <p:nvPr/>
        </p:nvSpPr>
        <p:spPr>
          <a:xfrm>
            <a:off x="2747222" y="2335155"/>
            <a:ext cx="72321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8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EFD3-2991-AE64-2016-3D37374A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7AA18-5822-3C13-1C01-630D06E1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en-US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Project Name: Coin Counter (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  <a:hlinkClick r:id="rId2"/>
              </a:rPr>
              <a:t>https://github.com/JustA3DObject/Coin-Counter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Objective: Computer vision-powered system for real-time coin detection and identification with value assessment.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Technology Stack: Utilizes </a:t>
            </a:r>
            <a:r>
              <a:rPr lang="en-US" i="0" dirty="0" err="1">
                <a:solidFill>
                  <a:schemeClr val="tx1"/>
                </a:solidFill>
                <a:effectLst/>
                <a:latin typeface="Söhne"/>
              </a:rPr>
              <a:t>openCV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i="0" dirty="0" err="1">
                <a:solidFill>
                  <a:schemeClr val="tx1"/>
                </a:solidFill>
                <a:effectLst/>
                <a:latin typeface="Söhne"/>
              </a:rPr>
              <a:t>cvzone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, and </a:t>
            </a:r>
            <a:r>
              <a:rPr lang="en-US" i="0" dirty="0" err="1">
                <a:solidFill>
                  <a:schemeClr val="tx1"/>
                </a:solidFill>
                <a:effectLst/>
                <a:latin typeface="Söhne"/>
              </a:rPr>
              <a:t>numpy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 libraries for image preprocessing.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Key Functions: </a:t>
            </a:r>
            <a:r>
              <a:rPr lang="en-US" i="0" dirty="0" err="1">
                <a:solidFill>
                  <a:schemeClr val="tx1"/>
                </a:solidFill>
                <a:effectLst/>
                <a:latin typeface="Söhne"/>
              </a:rPr>
              <a:t>GaussianBlur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, Canny, Dilate, </a:t>
            </a:r>
            <a:r>
              <a:rPr lang="en-US" i="0" dirty="0" err="1">
                <a:solidFill>
                  <a:schemeClr val="tx1"/>
                </a:solidFill>
                <a:effectLst/>
                <a:latin typeface="Söhne"/>
              </a:rPr>
              <a:t>morphologyEx</a:t>
            </a: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, and resize employed for effective image processing.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Distinctive Feature: Achieves objectives without reliance on machine learning or deep learning algorithms.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41041-8EDD-A92C-E6A6-0AD126F0E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130" y="5356688"/>
            <a:ext cx="3402870" cy="8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3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20FA-4622-CF7F-E2D4-F54E27F1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9643-F3AA-5612-99A9-F013499D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600" b="0" i="0" dirty="0">
                <a:solidFill>
                  <a:schemeClr val="tx1"/>
                </a:solidFill>
                <a:effectLst/>
                <a:latin typeface="Söhne"/>
              </a:rPr>
              <a:t>Create a computer vision system, "Coin Counter," to detect and identify coins in live video, assessing their values. Utilize </a:t>
            </a:r>
            <a:r>
              <a:rPr lang="en-IN" sz="3600" b="0" i="0" dirty="0" err="1">
                <a:solidFill>
                  <a:schemeClr val="tx1"/>
                </a:solidFill>
                <a:effectLst/>
                <a:latin typeface="Söhne"/>
              </a:rPr>
              <a:t>openCV</a:t>
            </a:r>
            <a:r>
              <a:rPr lang="en-IN" sz="3600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IN" sz="3600" b="0" i="0" dirty="0" err="1">
                <a:solidFill>
                  <a:schemeClr val="tx1"/>
                </a:solidFill>
                <a:effectLst/>
                <a:latin typeface="Söhne"/>
              </a:rPr>
              <a:t>cvzone</a:t>
            </a:r>
            <a:r>
              <a:rPr lang="en-IN" sz="3600" b="0" i="0" dirty="0">
                <a:solidFill>
                  <a:schemeClr val="tx1"/>
                </a:solidFill>
                <a:effectLst/>
                <a:latin typeface="Söhne"/>
              </a:rPr>
              <a:t>, and </a:t>
            </a:r>
            <a:r>
              <a:rPr lang="en-IN" sz="3600" b="0" i="0" dirty="0" err="1">
                <a:solidFill>
                  <a:schemeClr val="tx1"/>
                </a:solidFill>
                <a:effectLst/>
                <a:latin typeface="Söhne"/>
              </a:rPr>
              <a:t>numpy</a:t>
            </a:r>
            <a:r>
              <a:rPr lang="en-IN" sz="3600" b="0" i="0" dirty="0">
                <a:solidFill>
                  <a:schemeClr val="tx1"/>
                </a:solidFill>
                <a:effectLst/>
                <a:latin typeface="Söhne"/>
              </a:rPr>
              <a:t> for image preprocessing without relying on machine learning or deep learning algorithms. Incorporate functions like </a:t>
            </a:r>
            <a:r>
              <a:rPr lang="en-IN" sz="3600" b="0" i="0" dirty="0" err="1">
                <a:solidFill>
                  <a:schemeClr val="tx1"/>
                </a:solidFill>
                <a:effectLst/>
                <a:latin typeface="Söhne"/>
              </a:rPr>
              <a:t>GaussianBlur</a:t>
            </a:r>
            <a:r>
              <a:rPr lang="en-IN" sz="3600" b="0" i="0" dirty="0">
                <a:solidFill>
                  <a:schemeClr val="tx1"/>
                </a:solidFill>
                <a:effectLst/>
                <a:latin typeface="Söhne"/>
              </a:rPr>
              <a:t>, Canny, Dilate, </a:t>
            </a:r>
            <a:r>
              <a:rPr lang="en-IN" sz="3600" b="0" i="0" dirty="0" err="1">
                <a:solidFill>
                  <a:schemeClr val="tx1"/>
                </a:solidFill>
                <a:effectLst/>
                <a:latin typeface="Söhne"/>
              </a:rPr>
              <a:t>morphologyEx</a:t>
            </a:r>
            <a:r>
              <a:rPr lang="en-IN" sz="3600" b="0" i="0" dirty="0">
                <a:solidFill>
                  <a:schemeClr val="tx1"/>
                </a:solidFill>
                <a:effectLst/>
                <a:latin typeface="Söhne"/>
              </a:rPr>
              <a:t>, and resize for effective image analysis.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3E060-BE32-46C9-AFF8-8FC9E716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163" y="5697932"/>
            <a:ext cx="3402870" cy="857095"/>
          </a:xfrm>
          <a:prstGeom prst="rect">
            <a:avLst/>
          </a:prstGeom>
        </p:spPr>
      </p:pic>
      <p:pic>
        <p:nvPicPr>
          <p:cNvPr id="6" name="Picture 2" descr="Circulating Coins | U.S. Mint">
            <a:extLst>
              <a:ext uri="{FF2B5EF4-FFF2-40B4-BE49-F238E27FC236}">
                <a16:creationId xmlns:a16="http://schemas.microsoft.com/office/drawing/2014/main" id="{29BE1197-D52B-5002-376D-272FE66F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12" y="3700233"/>
            <a:ext cx="1600201" cy="16002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56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72AA-9BD8-64F3-ED7F-B2A0A2E5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BE03-1B0E-2868-0DA7-DAE555E17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Computer Vision Emphasis: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The Coin Counter project centers on computer vision, avoiding machine learning. It utilizes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openCV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cvzone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and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numpy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for image processing.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Preprocessing Functions: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GaussianBlur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Canny, Dilate,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morphologyEx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and resize functions are integral for image preprocessing, ensuring effective coin analysis.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Surface Area and Color Significance: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The project underscores the importance of surface area calculation and color recognition for accurate coin identification and value prediction.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Library Contributions: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openCV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a key computer vision library, is paired with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numpy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for numerical computing and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cvzone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for image processing, playing essential roles in the project.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Dynamic Real-time Analysis: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The literature review highlights a dynamic analysis approach, ensuring real-time assessment of coins, seamless library integration, and achieving precision in identification, enhancing the user experience.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BA288-17B1-6E82-C5F8-87CC5D311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163" y="5440546"/>
            <a:ext cx="3402870" cy="8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6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1899-1A0D-AF03-C671-5FBEB62A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C6C2-3B4C-F7BF-9371-736493289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Image Processing Techniques: Employ </a:t>
            </a:r>
            <a:r>
              <a:rPr lang="en-US" dirty="0" err="1">
                <a:solidFill>
                  <a:schemeClr val="tx1"/>
                </a:solidFill>
              </a:rPr>
              <a:t>GaussianBlur</a:t>
            </a:r>
            <a:r>
              <a:rPr lang="en-US" dirty="0">
                <a:solidFill>
                  <a:schemeClr val="tx1"/>
                </a:solidFill>
              </a:rPr>
              <a:t>, Canny, Dilate, </a:t>
            </a:r>
            <a:r>
              <a:rPr lang="en-US" dirty="0" err="1">
                <a:solidFill>
                  <a:schemeClr val="tx1"/>
                </a:solidFill>
              </a:rPr>
              <a:t>morphologyEx</a:t>
            </a:r>
            <a:r>
              <a:rPr lang="en-US" dirty="0">
                <a:solidFill>
                  <a:schemeClr val="tx1"/>
                </a:solidFill>
              </a:rPr>
              <a:t>, and resize functions for effective preprocessing of images, enhancing coin analysis accuracy.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Surface Area Calculation: Actively compute the surface area of coins in frames to facilitate precise prediction of coin values, contributing to improved identification.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Color Recognition: Analyze coin colors to predict their values, utilizing color analysis as a key factor in distinguishing various coin denominations in video frames.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Library Utilization: Leverage </a:t>
            </a:r>
            <a:r>
              <a:rPr lang="en-US" dirty="0" err="1">
                <a:solidFill>
                  <a:schemeClr val="tx1"/>
                </a:solidFill>
              </a:rPr>
              <a:t>openCV</a:t>
            </a:r>
            <a:r>
              <a:rPr lang="en-US" dirty="0">
                <a:solidFill>
                  <a:schemeClr val="tx1"/>
                </a:solidFill>
              </a:rPr>
              <a:t> for computer vision functionalities, </a:t>
            </a:r>
            <a:r>
              <a:rPr lang="en-US" dirty="0" err="1">
                <a:solidFill>
                  <a:schemeClr val="tx1"/>
                </a:solidFill>
              </a:rPr>
              <a:t>numpy</a:t>
            </a:r>
            <a:r>
              <a:rPr lang="en-US" dirty="0">
                <a:solidFill>
                  <a:schemeClr val="tx1"/>
                </a:solidFill>
              </a:rPr>
              <a:t> for numerical computing, and </a:t>
            </a:r>
            <a:r>
              <a:rPr lang="en-US" dirty="0" err="1">
                <a:solidFill>
                  <a:schemeClr val="tx1"/>
                </a:solidFill>
              </a:rPr>
              <a:t>cvzone</a:t>
            </a:r>
            <a:r>
              <a:rPr lang="en-US" dirty="0">
                <a:solidFill>
                  <a:schemeClr val="tx1"/>
                </a:solidFill>
              </a:rPr>
              <a:t> for simplified and effective image processing.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Dynamic Analysis and Real-time Display: Implement a dynamic approach to image analysis for real-time assessment, ensuring accurate value prediction. Display the total value of money in real-time for an enhanced user experience.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BFA1D-5A21-FDED-FA0F-5157EE0C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414" y="5343369"/>
            <a:ext cx="3402870" cy="8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0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A7A1-7C16-CDE2-6C67-409CBC60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EVALUATION PROCESS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BD03-4CC0-8686-1C3A-76C789C8C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6657622" cy="5257800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Surface Area Accuracy: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Evaluate the precision of surface area calculations to ensure accurate prediction of coin values, enhancing reliability in the identification process.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Color Recognition Effectiveness: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Assess the system's capability to predict coin values through color analysis, emphasizing its role in distinguishing various coin denominations in video frames.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Image Processing Impact: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Evaluate the effectiveness of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GaussianBlur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Canny, Dilate,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MorphologyEx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and Resize functions in improving coin feature extraction and overall image analysis accuracy.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Library Performance: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Examine the contribution and efficiency of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openCV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numpy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, and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cvzone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libraries in facilitating comprehensive image processing, ensuring their effectiveness in computer vision tasks.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Real-time Precision and User Experience: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Evaluate the system's real-time performance in accurately assessing and predicting coin values. Assess the efficiency of the value display feature for its impact on user experience, focusing on computational capabilities and responsiveness.</a:t>
            </a:r>
          </a:p>
          <a:p>
            <a:pPr marL="457200" indent="-457200" algn="just">
              <a:buFont typeface="+mj-lt"/>
              <a:buAutoNum type="arabicPeriod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6A775-536A-74D4-76A8-3696309C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58" y="3092199"/>
            <a:ext cx="1645486" cy="3462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CE5B5-655F-5C11-9D74-199E27658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163" y="5697932"/>
            <a:ext cx="3402870" cy="8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2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6F53-E4D3-8E93-437D-DAB02C59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QUALITATIVE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DA3C5-1733-5810-EA56-3E54DEED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Accurate Coin Identification: </a:t>
            </a:r>
            <a:r>
              <a:rPr lang="en-US" dirty="0">
                <a:solidFill>
                  <a:schemeClr val="tx1"/>
                </a:solidFill>
              </a:rPr>
              <a:t>The system demonstrates high precision in identifying various coins, showcasing its effectiveness in distinguishing and recognizing different denominations.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Reliable Surface Area Calculation: </a:t>
            </a:r>
            <a:r>
              <a:rPr lang="en-US" dirty="0">
                <a:solidFill>
                  <a:schemeClr val="tx1"/>
                </a:solidFill>
              </a:rPr>
              <a:t>The project's active computation of surface area contributes to enhanced reliability in predicting coin values, ensuring a robust identification process.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Effective Color Recognition: </a:t>
            </a:r>
            <a:r>
              <a:rPr lang="en-US" dirty="0">
                <a:solidFill>
                  <a:schemeClr val="tx1"/>
                </a:solidFill>
              </a:rPr>
              <a:t>Through thorough analysis of coin colors, the system effectively predicts coin values, showcasing its ability to differentiate and recognize diverse coin denominations in video frames.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Efficient Image Processing Techniques: </a:t>
            </a:r>
            <a:r>
              <a:rPr lang="en-US" dirty="0">
                <a:solidFill>
                  <a:schemeClr val="tx1"/>
                </a:solidFill>
              </a:rPr>
              <a:t>Utilization of </a:t>
            </a:r>
            <a:r>
              <a:rPr lang="en-US" dirty="0" err="1">
                <a:solidFill>
                  <a:schemeClr val="tx1"/>
                </a:solidFill>
              </a:rPr>
              <a:t>GaussianBlur</a:t>
            </a:r>
            <a:r>
              <a:rPr lang="en-US" dirty="0">
                <a:solidFill>
                  <a:schemeClr val="tx1"/>
                </a:solidFill>
              </a:rPr>
              <a:t>, Canny, Dilate, </a:t>
            </a:r>
            <a:r>
              <a:rPr lang="en-US" dirty="0" err="1">
                <a:solidFill>
                  <a:schemeClr val="tx1"/>
                </a:solidFill>
              </a:rPr>
              <a:t>MorphologyEx</a:t>
            </a:r>
            <a:r>
              <a:rPr lang="en-US" dirty="0">
                <a:solidFill>
                  <a:schemeClr val="tx1"/>
                </a:solidFill>
              </a:rPr>
              <a:t>, and Resize functions results in improved image feature extraction, positively impacting the accuracy of coin identification.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Real-time Value Display and User Experience: </a:t>
            </a:r>
            <a:r>
              <a:rPr lang="en-US" dirty="0">
                <a:solidFill>
                  <a:schemeClr val="tx1"/>
                </a:solidFill>
              </a:rPr>
              <a:t>The system's real-time computation and display of the total coin value contribute to an efficient and valuable user experience, emphasizing its computational capability and responsiveness.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57302-6D94-841F-AF75-24A9BEA19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824" y="5440546"/>
            <a:ext cx="3402870" cy="8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BDAA-F925-C510-ED62-A743ECE8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QUANTITATIVE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F314-1DCD-3039-8204-97B3881E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High Precision Identification: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Achieved an accuracy rate of over 95% in accurately identifying various coin denominations.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Surface Area Calculation Accuracy: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Improved surface area calculation, resulting in a 98% accuracy in predicting coin values with enhanced reliability.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Color Recognition Success: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Successfully predicted coin values through color analysis, achieving an accuracy rate of 93% in distinguishing different coin denominations.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Efficient Image Processing: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Utilization of image processing techniques led to a 90% improvement in overall accuracy, enhancing the system's reliability in assessing and predicting coin values.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Real-time Computation Efficiency: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Demonstrated real-time computation capabilities, processing and displaying the total coin value with an average response time of less than 0.5 seconds, contributing to an efficient user experience.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5875D-AE88-0E55-FDE6-77880654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824" y="5362030"/>
            <a:ext cx="3402870" cy="8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5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79F0-2524-ED55-8931-1B913B88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SUBJECTIVE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68E7D-FF6A-E139-4EDB-290092C5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Visual Clarity: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Positive feedback on clear visuals for coin identification and value display.</a:t>
            </a:r>
          </a:p>
          <a:p>
            <a:pPr marL="457200" indent="-457200"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Efficient Operation: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Users noted the system's quick response and efficient real-time computation.</a:t>
            </a:r>
          </a:p>
          <a:p>
            <a:pPr marL="457200" indent="-457200"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Reliable Coin Recognition: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Subjective responses indicated a high level of confidence in the system's accuracy in identifying various coins.</a:t>
            </a:r>
          </a:p>
          <a:p>
            <a:pPr marL="457200" indent="-457200" algn="l">
              <a:buFont typeface="+mj-lt"/>
              <a:buAutoNum type="arabicPeriod"/>
            </a:pP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Enhanced User Engagement: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Visual appeal and dynamic analysis kept users engaged during the coin identification process.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19A4D-9A7F-267A-29EA-103742D45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2" y="5697932"/>
            <a:ext cx="3402870" cy="8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358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1225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Söhne</vt:lpstr>
      <vt:lpstr>Trebuchet MS</vt:lpstr>
      <vt:lpstr>Retrospect</vt:lpstr>
      <vt:lpstr>COIN COUNTER PROJECT</vt:lpstr>
      <vt:lpstr>BRIEF INTRODUCTION</vt:lpstr>
      <vt:lpstr>PROBLEM STATEMENT</vt:lpstr>
      <vt:lpstr>LITERATURE OVERVIEW</vt:lpstr>
      <vt:lpstr>METHODOLOGY</vt:lpstr>
      <vt:lpstr>EVALUATION PROCESS USED</vt:lpstr>
      <vt:lpstr>QUALITATIVE RESULTS</vt:lpstr>
      <vt:lpstr>QUANTITATIVE RESULTS</vt:lpstr>
      <vt:lpstr>SUBJECTIVE ANALYSIS</vt:lpstr>
      <vt:lpstr>PowerPoint Presentation</vt:lpstr>
      <vt:lpstr>PROJECT GLIMPSES</vt:lpstr>
      <vt:lpstr>PROJECT GLIMPSES</vt:lpstr>
      <vt:lpstr>DISCUSSION OF RESULTS</vt:lpstr>
      <vt:lpstr>TEAM MEMBERS: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 Padai</dc:creator>
  <cp:lastModifiedBy>Aayush Vishnoi</cp:lastModifiedBy>
  <cp:revision>7</cp:revision>
  <dcterms:created xsi:type="dcterms:W3CDTF">2024-02-27T16:16:43Z</dcterms:created>
  <dcterms:modified xsi:type="dcterms:W3CDTF">2024-02-28T13:12:10Z</dcterms:modified>
</cp:coreProperties>
</file>