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9" r:id="rId20"/>
    <p:sldId id="280" r:id="rId21"/>
    <p:sldId id="281" r:id="rId22"/>
    <p:sldId id="282" r:id="rId23"/>
    <p:sldId id="283" r:id="rId24"/>
    <p:sldId id="284" r:id="rId25"/>
    <p:sldId id="285" r:id="rId2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rgbClr val="585858"/>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585858"/>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7" name="Holder 7"/>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693613" y="176784"/>
            <a:ext cx="1177791" cy="1228332"/>
          </a:xfrm>
          <a:prstGeom prst="rect">
            <a:avLst/>
          </a:prstGeom>
        </p:spPr>
      </p:pic>
      <p:pic>
        <p:nvPicPr>
          <p:cNvPr id="17" name="bg object 17"/>
          <p:cNvPicPr/>
          <p:nvPr/>
        </p:nvPicPr>
        <p:blipFill>
          <a:blip r:embed="rId3" cstate="print"/>
          <a:stretch>
            <a:fillRect/>
          </a:stretch>
        </p:blipFill>
        <p:spPr>
          <a:xfrm>
            <a:off x="7595615" y="0"/>
            <a:ext cx="1548383" cy="1528572"/>
          </a:xfrm>
          <a:prstGeom prst="rect">
            <a:avLst/>
          </a:prstGeom>
        </p:spPr>
      </p:pic>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5" name="Holder 5"/>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4" name="Holder 4"/>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809437" y="71627"/>
            <a:ext cx="1177791" cy="1228332"/>
          </a:xfrm>
          <a:prstGeom prst="rect">
            <a:avLst/>
          </a:prstGeom>
        </p:spPr>
      </p:pic>
      <p:pic>
        <p:nvPicPr>
          <p:cNvPr id="17" name="bg object 17"/>
          <p:cNvPicPr/>
          <p:nvPr/>
        </p:nvPicPr>
        <p:blipFill>
          <a:blip r:embed="rId8" cstate="print"/>
          <a:stretch>
            <a:fillRect/>
          </a:stretch>
        </p:blipFill>
        <p:spPr>
          <a:xfrm>
            <a:off x="7711439" y="0"/>
            <a:ext cx="1432559" cy="1423415"/>
          </a:xfrm>
          <a:prstGeom prst="rect">
            <a:avLst/>
          </a:prstGeom>
        </p:spPr>
      </p:pic>
      <p:sp>
        <p:nvSpPr>
          <p:cNvPr id="2" name="Holder 2"/>
          <p:cNvSpPr>
            <a:spLocks noGrp="1"/>
          </p:cNvSpPr>
          <p:nvPr>
            <p:ph type="title"/>
          </p:nvPr>
        </p:nvSpPr>
        <p:spPr>
          <a:xfrm>
            <a:off x="390550" y="516381"/>
            <a:ext cx="5474335" cy="406400"/>
          </a:xfrm>
          <a:prstGeom prst="rect">
            <a:avLst/>
          </a:prstGeom>
        </p:spPr>
        <p:txBody>
          <a:bodyPr wrap="square" lIns="0" tIns="0" rIns="0" bIns="0">
            <a:spAutoFit/>
          </a:bodyPr>
          <a:lstStyle>
            <a:lvl1pPr>
              <a:defRPr sz="2500" b="0" i="0">
                <a:solidFill>
                  <a:schemeClr val="tx1"/>
                </a:solidFill>
                <a:latin typeface="Arial"/>
                <a:cs typeface="Arial"/>
              </a:defRPr>
            </a:lvl1pPr>
          </a:lstStyle>
          <a:p>
            <a:endParaRPr/>
          </a:p>
        </p:txBody>
      </p:sp>
      <p:sp>
        <p:nvSpPr>
          <p:cNvPr id="3" name="Holder 3"/>
          <p:cNvSpPr>
            <a:spLocks noGrp="1"/>
          </p:cNvSpPr>
          <p:nvPr>
            <p:ph type="body" idx="1"/>
          </p:nvPr>
        </p:nvSpPr>
        <p:spPr>
          <a:xfrm>
            <a:off x="504850" y="1187718"/>
            <a:ext cx="5685790" cy="3024504"/>
          </a:xfrm>
          <a:prstGeom prst="rect">
            <a:avLst/>
          </a:prstGeom>
        </p:spPr>
        <p:txBody>
          <a:bodyPr wrap="square" lIns="0" tIns="0" rIns="0" bIns="0">
            <a:spAutoFit/>
          </a:bodyPr>
          <a:lstStyle>
            <a:lvl1pPr>
              <a:defRPr sz="1800" b="0" i="0">
                <a:solidFill>
                  <a:srgbClr val="585858"/>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a:xfrm>
            <a:off x="8752585" y="4781594"/>
            <a:ext cx="229234" cy="167004"/>
          </a:xfrm>
          <a:prstGeom prst="rect">
            <a:avLst/>
          </a:prstGeom>
        </p:spPr>
        <p:txBody>
          <a:bodyPr wrap="square" lIns="0" tIns="0" rIns="0" bIns="0">
            <a:spAutoFit/>
          </a:bodyPr>
          <a:lstStyle>
            <a:lvl1pPr>
              <a:defRPr sz="1000" b="0" i="0">
                <a:solidFill>
                  <a:srgbClr val="585858"/>
                </a:solidFill>
                <a:latin typeface="Arial"/>
                <a:cs typeface="Arial"/>
              </a:defRPr>
            </a:lvl1pPr>
          </a:lstStyle>
          <a:p>
            <a:pPr marL="38100">
              <a:lnSpc>
                <a:spcPct val="1000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095" cy="1324610"/>
            <a:chOff x="0" y="0"/>
            <a:chExt cx="9142095" cy="1324610"/>
          </a:xfrm>
        </p:grpSpPr>
        <p:pic>
          <p:nvPicPr>
            <p:cNvPr id="3" name="object 3"/>
            <p:cNvPicPr/>
            <p:nvPr/>
          </p:nvPicPr>
          <p:blipFill>
            <a:blip r:embed="rId2" cstate="print"/>
            <a:stretch>
              <a:fillRect/>
            </a:stretch>
          </p:blipFill>
          <p:spPr>
            <a:xfrm>
              <a:off x="0" y="0"/>
              <a:ext cx="3617961" cy="1313246"/>
            </a:xfrm>
            <a:prstGeom prst="rect">
              <a:avLst/>
            </a:prstGeom>
          </p:spPr>
        </p:pic>
        <p:pic>
          <p:nvPicPr>
            <p:cNvPr id="4" name="object 4"/>
            <p:cNvPicPr/>
            <p:nvPr/>
          </p:nvPicPr>
          <p:blipFill>
            <a:blip r:embed="rId3" cstate="print"/>
            <a:stretch>
              <a:fillRect/>
            </a:stretch>
          </p:blipFill>
          <p:spPr>
            <a:xfrm>
              <a:off x="0" y="103631"/>
              <a:ext cx="3314699" cy="870203"/>
            </a:xfrm>
            <a:prstGeom prst="rect">
              <a:avLst/>
            </a:prstGeom>
          </p:spPr>
        </p:pic>
        <p:pic>
          <p:nvPicPr>
            <p:cNvPr id="5" name="object 5"/>
            <p:cNvPicPr/>
            <p:nvPr/>
          </p:nvPicPr>
          <p:blipFill>
            <a:blip r:embed="rId4" cstate="print"/>
            <a:stretch>
              <a:fillRect/>
            </a:stretch>
          </p:blipFill>
          <p:spPr>
            <a:xfrm>
              <a:off x="2881883" y="0"/>
              <a:ext cx="3884676" cy="1324228"/>
            </a:xfrm>
            <a:prstGeom prst="rect">
              <a:avLst/>
            </a:prstGeom>
          </p:spPr>
        </p:pic>
        <p:pic>
          <p:nvPicPr>
            <p:cNvPr id="6" name="object 6"/>
            <p:cNvPicPr/>
            <p:nvPr/>
          </p:nvPicPr>
          <p:blipFill>
            <a:blip r:embed="rId5" cstate="print"/>
            <a:stretch>
              <a:fillRect/>
            </a:stretch>
          </p:blipFill>
          <p:spPr>
            <a:xfrm>
              <a:off x="3076955" y="27432"/>
              <a:ext cx="3314700" cy="922019"/>
            </a:xfrm>
            <a:prstGeom prst="rect">
              <a:avLst/>
            </a:prstGeom>
          </p:spPr>
        </p:pic>
        <p:pic>
          <p:nvPicPr>
            <p:cNvPr id="7" name="object 7"/>
            <p:cNvPicPr/>
            <p:nvPr/>
          </p:nvPicPr>
          <p:blipFill>
            <a:blip r:embed="rId6" cstate="print"/>
            <a:stretch>
              <a:fillRect/>
            </a:stretch>
          </p:blipFill>
          <p:spPr>
            <a:xfrm>
              <a:off x="5943599" y="126492"/>
              <a:ext cx="3198113" cy="822198"/>
            </a:xfrm>
            <a:prstGeom prst="rect">
              <a:avLst/>
            </a:prstGeom>
          </p:spPr>
        </p:pic>
      </p:grpSp>
      <p:sp>
        <p:nvSpPr>
          <p:cNvPr id="8" name="object 8"/>
          <p:cNvSpPr txBox="1">
            <a:spLocks noGrp="1"/>
          </p:cNvSpPr>
          <p:nvPr>
            <p:ph type="title"/>
          </p:nvPr>
        </p:nvSpPr>
        <p:spPr>
          <a:xfrm>
            <a:off x="1320800" y="1060830"/>
            <a:ext cx="6502400" cy="474489"/>
          </a:xfrm>
          <a:prstGeom prst="rect">
            <a:avLst/>
          </a:prstGeom>
        </p:spPr>
        <p:txBody>
          <a:bodyPr vert="horz" wrap="square" lIns="0" tIns="12700" rIns="0" bIns="0" rtlCol="0">
            <a:spAutoFit/>
          </a:bodyPr>
          <a:lstStyle/>
          <a:p>
            <a:pPr marL="1579245" marR="5080" indent="-1567180">
              <a:lnSpc>
                <a:spcPct val="100000"/>
              </a:lnSpc>
              <a:spcBef>
                <a:spcPts val="100"/>
              </a:spcBef>
              <a:tabLst>
                <a:tab pos="4816475" algn="l"/>
              </a:tabLst>
            </a:pPr>
            <a:endParaRPr sz="3000" dirty="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a:t>
            </a:fld>
            <a:endParaRPr spc="-25" dirty="0"/>
          </a:p>
        </p:txBody>
      </p:sp>
      <p:sp>
        <p:nvSpPr>
          <p:cNvPr id="9" name="object 9"/>
          <p:cNvSpPr txBox="1"/>
          <p:nvPr/>
        </p:nvSpPr>
        <p:spPr>
          <a:xfrm>
            <a:off x="1904999" y="2257805"/>
            <a:ext cx="6277305" cy="382156"/>
          </a:xfrm>
          <a:prstGeom prst="rect">
            <a:avLst/>
          </a:prstGeom>
        </p:spPr>
        <p:txBody>
          <a:bodyPr vert="horz" wrap="square" lIns="0" tIns="12700" rIns="0" bIns="0" rtlCol="0">
            <a:spAutoFit/>
          </a:bodyPr>
          <a:lstStyle/>
          <a:p>
            <a:pPr marL="3016885" marR="5080" indent="-3004820">
              <a:lnSpc>
                <a:spcPct val="100000"/>
              </a:lnSpc>
              <a:spcBef>
                <a:spcPts val="100"/>
              </a:spcBef>
            </a:pPr>
            <a:r>
              <a:rPr sz="2400" b="1" dirty="0">
                <a:latin typeface="Arial"/>
                <a:cs typeface="Arial"/>
              </a:rPr>
              <a:t>Title:</a:t>
            </a:r>
            <a:r>
              <a:rPr lang="en-IN" sz="2400" b="1" dirty="0">
                <a:latin typeface="Arial"/>
                <a:cs typeface="Arial"/>
              </a:rPr>
              <a:t>House Price Prediction Model</a:t>
            </a:r>
            <a:endParaRPr sz="2400" dirty="0">
              <a:latin typeface="Arial"/>
              <a:cs typeface="Arial"/>
            </a:endParaRPr>
          </a:p>
        </p:txBody>
      </p:sp>
      <p:sp>
        <p:nvSpPr>
          <p:cNvPr id="10" name="object 10"/>
          <p:cNvSpPr txBox="1"/>
          <p:nvPr/>
        </p:nvSpPr>
        <p:spPr>
          <a:xfrm>
            <a:off x="3617962" y="2989579"/>
            <a:ext cx="2020838" cy="197490"/>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a:cs typeface="Arial"/>
              </a:rPr>
              <a:t>Date:</a:t>
            </a:r>
            <a:r>
              <a:rPr lang="en-IN" sz="1200" spc="-10" dirty="0">
                <a:latin typeface="Arial"/>
                <a:cs typeface="Arial"/>
              </a:rPr>
              <a:t> 01/03/2024</a:t>
            </a:r>
            <a:endParaRPr sz="1200" dirty="0">
              <a:latin typeface="Arial"/>
              <a:cs typeface="Arial"/>
            </a:endParaRPr>
          </a:p>
        </p:txBody>
      </p:sp>
      <p:sp>
        <p:nvSpPr>
          <p:cNvPr id="11" name="object 11"/>
          <p:cNvSpPr txBox="1"/>
          <p:nvPr/>
        </p:nvSpPr>
        <p:spPr>
          <a:xfrm>
            <a:off x="596900" y="3108147"/>
            <a:ext cx="3021061" cy="913712"/>
          </a:xfrm>
          <a:prstGeom prst="rect">
            <a:avLst/>
          </a:prstGeom>
        </p:spPr>
        <p:txBody>
          <a:bodyPr vert="horz" wrap="square" lIns="0" tIns="13335" rIns="0" bIns="0" rtlCol="0">
            <a:spAutoFit/>
          </a:bodyPr>
          <a:lstStyle/>
          <a:p>
            <a:pPr marL="12700" marR="5080">
              <a:lnSpc>
                <a:spcPct val="100000"/>
              </a:lnSpc>
              <a:spcBef>
                <a:spcPts val="105"/>
              </a:spcBef>
            </a:pPr>
            <a:r>
              <a:rPr sz="1400" b="1" dirty="0">
                <a:latin typeface="Arial"/>
                <a:cs typeface="Arial"/>
              </a:rPr>
              <a:t>Course:</a:t>
            </a:r>
            <a:r>
              <a:rPr sz="1400" b="1" spc="-25" dirty="0">
                <a:latin typeface="Arial"/>
                <a:cs typeface="Arial"/>
              </a:rPr>
              <a:t> </a:t>
            </a:r>
            <a:r>
              <a:rPr sz="1400" dirty="0">
                <a:latin typeface="Arial"/>
                <a:cs typeface="Arial"/>
              </a:rPr>
              <a:t>AI </a:t>
            </a:r>
            <a:r>
              <a:rPr sz="1400" spc="-10" dirty="0">
                <a:latin typeface="Arial"/>
                <a:cs typeface="Arial"/>
              </a:rPr>
              <a:t>Builder</a:t>
            </a:r>
            <a:endParaRPr lang="en-IN" sz="1400" spc="-10" dirty="0">
              <a:latin typeface="Arial"/>
              <a:cs typeface="Arial"/>
            </a:endParaRPr>
          </a:p>
          <a:p>
            <a:pPr marL="12700" marR="5080">
              <a:lnSpc>
                <a:spcPct val="100000"/>
              </a:lnSpc>
              <a:spcBef>
                <a:spcPts val="105"/>
              </a:spcBef>
            </a:pPr>
            <a:endParaRPr lang="en-IN" sz="1400" spc="-10" dirty="0">
              <a:latin typeface="Arial"/>
              <a:cs typeface="Arial"/>
            </a:endParaRPr>
          </a:p>
          <a:p>
            <a:pPr marL="12700" marR="5080">
              <a:lnSpc>
                <a:spcPct val="100000"/>
              </a:lnSpc>
              <a:spcBef>
                <a:spcPts val="105"/>
              </a:spcBef>
            </a:pPr>
            <a:r>
              <a:rPr sz="1400" spc="-10" dirty="0">
                <a:latin typeface="Arial"/>
                <a:cs typeface="Arial"/>
              </a:rPr>
              <a:t> </a:t>
            </a:r>
            <a:r>
              <a:rPr sz="1400" b="1" dirty="0">
                <a:latin typeface="Arial"/>
                <a:cs typeface="Arial"/>
              </a:rPr>
              <a:t>Mentor</a:t>
            </a:r>
            <a:r>
              <a:rPr sz="1400" b="1" spc="-55" dirty="0">
                <a:latin typeface="Arial"/>
                <a:cs typeface="Arial"/>
              </a:rPr>
              <a:t> </a:t>
            </a:r>
            <a:r>
              <a:rPr sz="1400" b="1" spc="-10" dirty="0">
                <a:latin typeface="Arial"/>
                <a:cs typeface="Arial"/>
              </a:rPr>
              <a:t>Name:</a:t>
            </a:r>
            <a:endParaRPr lang="en-IN" sz="1400" b="1" spc="-10" dirty="0">
              <a:latin typeface="Arial"/>
              <a:cs typeface="Arial"/>
            </a:endParaRPr>
          </a:p>
          <a:p>
            <a:pPr marL="12700" marR="5080">
              <a:lnSpc>
                <a:spcPct val="100000"/>
              </a:lnSpc>
              <a:spcBef>
                <a:spcPts val="105"/>
              </a:spcBef>
            </a:pPr>
            <a:r>
              <a:rPr lang="en-IN" sz="1400" b="1" spc="-10" dirty="0" err="1">
                <a:latin typeface="Arial"/>
                <a:cs typeface="Arial"/>
              </a:rPr>
              <a:t>Dr.</a:t>
            </a:r>
            <a:r>
              <a:rPr lang="en-IN" sz="1400" b="1" spc="-10" dirty="0">
                <a:latin typeface="Arial"/>
                <a:cs typeface="Arial"/>
              </a:rPr>
              <a:t> Abhishek </a:t>
            </a:r>
            <a:r>
              <a:rPr lang="en-IN" sz="1400" b="1" spc="-10" dirty="0" err="1">
                <a:latin typeface="Arial"/>
                <a:cs typeface="Arial"/>
              </a:rPr>
              <a:t>Gagneja</a:t>
            </a:r>
            <a:r>
              <a:rPr lang="en-IN" sz="1400" b="1" spc="-10" dirty="0">
                <a:latin typeface="Arial"/>
                <a:cs typeface="Arial"/>
              </a:rPr>
              <a:t> Sir</a:t>
            </a:r>
            <a:endParaRPr sz="1400" dirty="0">
              <a:latin typeface="Arial"/>
              <a:cs typeface="Arial"/>
            </a:endParaRPr>
          </a:p>
        </p:txBody>
      </p:sp>
      <p:sp>
        <p:nvSpPr>
          <p:cNvPr id="12" name="object 12"/>
          <p:cNvSpPr txBox="1"/>
          <p:nvPr/>
        </p:nvSpPr>
        <p:spPr>
          <a:xfrm>
            <a:off x="6015990" y="3094101"/>
            <a:ext cx="2557145" cy="1826141"/>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Presented</a:t>
            </a:r>
            <a:r>
              <a:rPr sz="1400" b="1" spc="-55" dirty="0">
                <a:latin typeface="Arial"/>
                <a:cs typeface="Arial"/>
              </a:rPr>
              <a:t> </a:t>
            </a:r>
            <a:r>
              <a:rPr sz="1400" b="1" dirty="0">
                <a:latin typeface="Arial"/>
                <a:cs typeface="Arial"/>
              </a:rPr>
              <a:t>by:</a:t>
            </a:r>
            <a:endParaRPr lang="en-IN" sz="1400" b="1" dirty="0">
              <a:latin typeface="Arial"/>
              <a:cs typeface="Arial"/>
            </a:endParaRPr>
          </a:p>
          <a:p>
            <a:pPr marL="12700">
              <a:lnSpc>
                <a:spcPct val="100000"/>
              </a:lnSpc>
              <a:spcBef>
                <a:spcPts val="100"/>
              </a:spcBef>
            </a:pPr>
            <a:r>
              <a:rPr lang="en-IN" sz="1400" dirty="0">
                <a:latin typeface="Arial"/>
                <a:cs typeface="Arial"/>
              </a:rPr>
              <a:t>Chehak Sharma</a:t>
            </a:r>
          </a:p>
          <a:p>
            <a:pPr marL="12700">
              <a:lnSpc>
                <a:spcPct val="100000"/>
              </a:lnSpc>
              <a:spcBef>
                <a:spcPts val="100"/>
              </a:spcBef>
            </a:pPr>
            <a:r>
              <a:rPr lang="en-IN" sz="1400" dirty="0" err="1">
                <a:latin typeface="Arial"/>
                <a:cs typeface="Arial"/>
              </a:rPr>
              <a:t>Ankna</a:t>
            </a:r>
            <a:r>
              <a:rPr lang="en-IN" sz="1400" dirty="0">
                <a:latin typeface="Arial"/>
                <a:cs typeface="Arial"/>
              </a:rPr>
              <a:t> </a:t>
            </a:r>
            <a:r>
              <a:rPr lang="en-IN" sz="1400" dirty="0" err="1">
                <a:latin typeface="Arial"/>
                <a:cs typeface="Arial"/>
              </a:rPr>
              <a:t>Litoriya</a:t>
            </a:r>
            <a:r>
              <a:rPr lang="en-IN" sz="1400" dirty="0">
                <a:latin typeface="Arial"/>
                <a:cs typeface="Arial"/>
              </a:rPr>
              <a:t> </a:t>
            </a:r>
          </a:p>
          <a:p>
            <a:pPr marL="12700">
              <a:lnSpc>
                <a:spcPct val="100000"/>
              </a:lnSpc>
              <a:spcBef>
                <a:spcPts val="100"/>
              </a:spcBef>
            </a:pPr>
            <a:r>
              <a:rPr lang="en-IN" sz="1400" dirty="0" err="1">
                <a:latin typeface="Arial"/>
                <a:cs typeface="Arial"/>
              </a:rPr>
              <a:t>Anamika</a:t>
            </a:r>
            <a:r>
              <a:rPr lang="en-IN" sz="1400" dirty="0">
                <a:latin typeface="Arial"/>
                <a:cs typeface="Arial"/>
              </a:rPr>
              <a:t> </a:t>
            </a:r>
            <a:r>
              <a:rPr lang="en-IN" sz="1400" dirty="0" err="1">
                <a:latin typeface="Arial"/>
                <a:cs typeface="Arial"/>
              </a:rPr>
              <a:t>Chouragade</a:t>
            </a:r>
            <a:endParaRPr lang="en-IN" sz="1400" dirty="0">
              <a:latin typeface="Arial"/>
              <a:cs typeface="Arial"/>
            </a:endParaRPr>
          </a:p>
          <a:p>
            <a:pPr marL="12700">
              <a:lnSpc>
                <a:spcPct val="100000"/>
              </a:lnSpc>
              <a:spcBef>
                <a:spcPts val="100"/>
              </a:spcBef>
            </a:pPr>
            <a:r>
              <a:rPr lang="en-IN" sz="1400" dirty="0" err="1">
                <a:latin typeface="Arial"/>
                <a:cs typeface="Arial"/>
              </a:rPr>
              <a:t>Hitakshi</a:t>
            </a:r>
            <a:r>
              <a:rPr lang="en-IN" sz="1400" dirty="0">
                <a:latin typeface="Arial"/>
                <a:cs typeface="Arial"/>
              </a:rPr>
              <a:t> </a:t>
            </a:r>
            <a:r>
              <a:rPr lang="en-IN" sz="1400" dirty="0" err="1">
                <a:latin typeface="Arial"/>
                <a:cs typeface="Arial"/>
              </a:rPr>
              <a:t>Bhopale</a:t>
            </a:r>
            <a:endParaRPr lang="en-IN" sz="1400" dirty="0">
              <a:latin typeface="Arial"/>
              <a:cs typeface="Arial"/>
            </a:endParaRPr>
          </a:p>
          <a:p>
            <a:pPr marL="12700">
              <a:lnSpc>
                <a:spcPct val="100000"/>
              </a:lnSpc>
              <a:spcBef>
                <a:spcPts val="100"/>
              </a:spcBef>
            </a:pPr>
            <a:r>
              <a:rPr lang="en-IN" sz="1400" dirty="0" err="1">
                <a:latin typeface="Arial"/>
                <a:cs typeface="Arial"/>
              </a:rPr>
              <a:t>Harshita</a:t>
            </a:r>
            <a:r>
              <a:rPr lang="en-IN" sz="1400" dirty="0">
                <a:latin typeface="Arial"/>
                <a:cs typeface="Arial"/>
              </a:rPr>
              <a:t> </a:t>
            </a:r>
            <a:r>
              <a:rPr lang="en-IN" sz="1400" dirty="0" err="1">
                <a:latin typeface="Arial"/>
                <a:cs typeface="Arial"/>
              </a:rPr>
              <a:t>Chouhan</a:t>
            </a:r>
            <a:endParaRPr lang="en-IN" sz="1400" dirty="0">
              <a:latin typeface="Arial"/>
              <a:cs typeface="Arial"/>
            </a:endParaRPr>
          </a:p>
          <a:p>
            <a:pPr marL="12700">
              <a:lnSpc>
                <a:spcPct val="100000"/>
              </a:lnSpc>
              <a:spcBef>
                <a:spcPts val="100"/>
              </a:spcBef>
            </a:pPr>
            <a:r>
              <a:rPr lang="en-IN" sz="1400" dirty="0" err="1">
                <a:latin typeface="Arial"/>
                <a:cs typeface="Arial"/>
              </a:rPr>
              <a:t>Soumya</a:t>
            </a:r>
            <a:r>
              <a:rPr lang="en-IN" sz="1400" dirty="0">
                <a:latin typeface="Arial"/>
                <a:cs typeface="Arial"/>
              </a:rPr>
              <a:t> Joseph</a:t>
            </a:r>
          </a:p>
          <a:p>
            <a:pPr marL="12700">
              <a:lnSpc>
                <a:spcPct val="100000"/>
              </a:lnSpc>
              <a:spcBef>
                <a:spcPts val="100"/>
              </a:spcBef>
            </a:pPr>
            <a:endParaRPr sz="1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Data</a:t>
            </a:r>
            <a:r>
              <a:rPr spc="-55" dirty="0"/>
              <a:t> </a:t>
            </a:r>
            <a:r>
              <a:rPr spc="-10" dirty="0"/>
              <a:t>Preprocessing</a:t>
            </a:r>
            <a:r>
              <a:rPr spc="-55" dirty="0"/>
              <a:t> </a:t>
            </a:r>
            <a:r>
              <a:rPr dirty="0"/>
              <a:t>and</a:t>
            </a:r>
            <a:r>
              <a:rPr spc="-55" dirty="0"/>
              <a:t> </a:t>
            </a:r>
            <a:r>
              <a:rPr spc="-10" dirty="0"/>
              <a:t>Augmentation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10</a:t>
            </a:fld>
            <a:endParaRPr spc="-25" dirty="0"/>
          </a:p>
        </p:txBody>
      </p:sp>
      <p:sp>
        <p:nvSpPr>
          <p:cNvPr id="3" name="object 3"/>
          <p:cNvSpPr txBox="1"/>
          <p:nvPr/>
        </p:nvSpPr>
        <p:spPr>
          <a:xfrm>
            <a:off x="368779" y="1080644"/>
            <a:ext cx="8070698" cy="2443618"/>
          </a:xfrm>
          <a:prstGeom prst="rect">
            <a:avLst/>
          </a:prstGeom>
        </p:spPr>
        <p:txBody>
          <a:bodyPr vert="horz" wrap="square" lIns="0" tIns="12065" rIns="0" bIns="0" rtlCol="0">
            <a:spAutoFit/>
          </a:bodyPr>
          <a:lstStyle/>
          <a:p>
            <a:r>
              <a:rPr lang="en-IN" b="1" dirty="0"/>
              <a:t>Data</a:t>
            </a:r>
            <a:r>
              <a:rPr lang="en-IN" b="1" spc="-55" dirty="0"/>
              <a:t> </a:t>
            </a:r>
            <a:r>
              <a:rPr lang="en-IN" b="1" spc="-10" dirty="0" err="1"/>
              <a:t>Preprocessing</a:t>
            </a:r>
            <a:endParaRPr lang="en-US" b="1" dirty="0"/>
          </a:p>
          <a:p>
            <a:pPr marL="171450" indent="-171450">
              <a:buFont typeface="Arial" panose="020B0604020202020204" pitchFamily="34" charset="0"/>
              <a:buChar char="•"/>
            </a:pPr>
            <a:r>
              <a:rPr lang="en-US" sz="1400" b="1" dirty="0"/>
              <a:t>Handling Missing Values:</a:t>
            </a:r>
            <a:endParaRPr lang="en-US" sz="1400" dirty="0"/>
          </a:p>
          <a:p>
            <a:pPr lvl="1"/>
            <a:r>
              <a:rPr lang="en-US" sz="1400" dirty="0"/>
              <a:t>     Impute with strategies like mean/median of the feature</a:t>
            </a:r>
          </a:p>
          <a:p>
            <a:pPr lvl="1"/>
            <a:r>
              <a:rPr lang="en-US" sz="1400" dirty="0"/>
              <a:t>     Remove rows/columns if missing data percentages are high.</a:t>
            </a:r>
          </a:p>
          <a:p>
            <a:pPr marL="171450" indent="-171450">
              <a:buFont typeface="Arial" panose="020B0604020202020204" pitchFamily="34" charset="0"/>
              <a:buChar char="•"/>
            </a:pPr>
            <a:r>
              <a:rPr lang="en-US" sz="1400" b="1" dirty="0"/>
              <a:t>Addressing Outliers:</a:t>
            </a:r>
            <a:endParaRPr lang="en-US" sz="1400" dirty="0"/>
          </a:p>
          <a:p>
            <a:pPr lvl="1"/>
            <a:r>
              <a:rPr lang="en-US" sz="1400" dirty="0"/>
              <a:t>      Capping or replacing extreme values to reduce their influence.</a:t>
            </a:r>
          </a:p>
          <a:p>
            <a:pPr lvl="1"/>
            <a:r>
              <a:rPr lang="en-US" sz="1400" dirty="0"/>
              <a:t>      Consider using techniques like IQR to identify potential outliers.</a:t>
            </a:r>
          </a:p>
          <a:p>
            <a:pPr marL="171450" indent="-171450">
              <a:buFont typeface="Arial" panose="020B0604020202020204" pitchFamily="34" charset="0"/>
              <a:buChar char="•"/>
            </a:pPr>
            <a:r>
              <a:rPr lang="en-US" sz="1400" b="1" dirty="0"/>
              <a:t>Feature Scaling:</a:t>
            </a:r>
            <a:r>
              <a:rPr lang="en-US" sz="1400" dirty="0"/>
              <a:t> Normalize or standardize features (e.g., Min-Max scaling, Z-score) for better model convergence, especially with distance-based algorithms.</a:t>
            </a:r>
          </a:p>
          <a:p>
            <a:pPr marL="171450" indent="-171450">
              <a:buFont typeface="Arial" panose="020B0604020202020204" pitchFamily="34" charset="0"/>
              <a:buChar char="•"/>
            </a:pPr>
            <a:r>
              <a:rPr lang="en-US" sz="1400" b="1" dirty="0"/>
              <a:t>Encoding Categorical Features:</a:t>
            </a:r>
            <a:r>
              <a:rPr lang="en-US" sz="1400" dirty="0"/>
              <a:t> Employ one-hot encoding or label encoding for features like "</a:t>
            </a:r>
            <a:r>
              <a:rPr lang="en-US" sz="1400" dirty="0" err="1"/>
              <a:t>ocean_proximity</a:t>
            </a:r>
            <a:r>
              <a:rPr lang="en-US" sz="1400" dirty="0"/>
              <a:t>".</a:t>
            </a:r>
          </a:p>
        </p:txBody>
      </p:sp>
      <p:sp>
        <p:nvSpPr>
          <p:cNvPr id="5" name="object 5"/>
          <p:cNvSpPr txBox="1"/>
          <p:nvPr/>
        </p:nvSpPr>
        <p:spPr>
          <a:xfrm>
            <a:off x="347032" y="3638550"/>
            <a:ext cx="8538313" cy="935513"/>
          </a:xfrm>
          <a:prstGeom prst="rect">
            <a:avLst/>
          </a:prstGeom>
        </p:spPr>
        <p:txBody>
          <a:bodyPr vert="horz" wrap="square" lIns="0" tIns="12065" rIns="0" bIns="0" rtlCol="0">
            <a:spAutoFit/>
          </a:bodyPr>
          <a:lstStyle/>
          <a:p>
            <a:r>
              <a:rPr lang="en-US" b="1" dirty="0"/>
              <a:t>Data Augmentation</a:t>
            </a:r>
            <a:endParaRPr lang="en-US" dirty="0"/>
          </a:p>
          <a:p>
            <a:pPr marL="171450" indent="-171450">
              <a:buFont typeface="Arial" panose="020B0604020202020204" pitchFamily="34" charset="0"/>
              <a:buChar char="•"/>
            </a:pPr>
            <a:r>
              <a:rPr lang="en-US" sz="1400" dirty="0"/>
              <a:t>Preprocessing aims to clean and prepare the data for modeling, improving model performance.</a:t>
            </a:r>
          </a:p>
          <a:p>
            <a:pPr marL="171450" indent="-171450">
              <a:buFont typeface="Arial" panose="020B0604020202020204" pitchFamily="34" charset="0"/>
              <a:buChar char="•"/>
            </a:pPr>
            <a:r>
              <a:rPr lang="en-US" sz="1400" dirty="0"/>
              <a:t>Augmentation expands your dataset and can help to prevent overfitting.</a:t>
            </a:r>
          </a:p>
          <a:p>
            <a:pPr marL="171450" indent="-171450">
              <a:buFont typeface="Arial" panose="020B0604020202020204" pitchFamily="34" charset="0"/>
              <a:buChar char="•"/>
            </a:pPr>
            <a:r>
              <a:rPr lang="en-US" sz="1400" dirty="0"/>
              <a:t>Choose techniques that make sense for the specific dataset and task.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Model</a:t>
            </a:r>
            <a:r>
              <a:rPr spc="-80" dirty="0"/>
              <a:t> </a:t>
            </a:r>
            <a:r>
              <a:rPr spc="-10" dirty="0"/>
              <a:t>Training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11</a:t>
            </a:fld>
            <a:endParaRPr spc="-25" dirty="0"/>
          </a:p>
        </p:txBody>
      </p:sp>
      <p:sp>
        <p:nvSpPr>
          <p:cNvPr id="3" name="object 3"/>
          <p:cNvSpPr txBox="1"/>
          <p:nvPr/>
        </p:nvSpPr>
        <p:spPr>
          <a:xfrm>
            <a:off x="504850" y="1047750"/>
            <a:ext cx="8247735" cy="4464683"/>
          </a:xfrm>
          <a:prstGeom prst="rect">
            <a:avLst/>
          </a:prstGeom>
        </p:spPr>
        <p:txBody>
          <a:bodyPr vert="horz" wrap="square" lIns="0" tIns="32384" rIns="0" bIns="0" rtlCol="0">
            <a:spAutoFit/>
          </a:bodyPr>
          <a:lstStyle/>
          <a:p>
            <a:pPr marL="342900" indent="-342900">
              <a:buAutoNum type="arabicPeriod"/>
            </a:pPr>
            <a:r>
              <a:rPr lang="en-IN" b="1" dirty="0"/>
              <a:t>Prepare Your Data </a:t>
            </a:r>
          </a:p>
          <a:p>
            <a:r>
              <a:rPr lang="en-US" b="1" dirty="0"/>
              <a:t>Split the dataset</a:t>
            </a:r>
            <a:r>
              <a:rPr lang="en-US" dirty="0"/>
              <a:t> into features (like location, rooms, income) and the target variable (median house value).</a:t>
            </a:r>
          </a:p>
          <a:p>
            <a:r>
              <a:rPr lang="en-US" b="1" dirty="0"/>
              <a:t>Clean and pre-process:</a:t>
            </a:r>
            <a:r>
              <a:rPr lang="en-US" dirty="0"/>
              <a:t> Handle missing values, standardize data if needed.</a:t>
            </a:r>
          </a:p>
          <a:p>
            <a:endParaRPr lang="en-US" dirty="0"/>
          </a:p>
          <a:p>
            <a:r>
              <a:rPr lang="en-US" b="1" dirty="0"/>
              <a:t>2. Linear Regression</a:t>
            </a:r>
            <a:endParaRPr lang="en-US" dirty="0"/>
          </a:p>
          <a:p>
            <a:r>
              <a:rPr lang="en-US" b="1" dirty="0"/>
              <a:t>Import a linear regression model</a:t>
            </a:r>
            <a:r>
              <a:rPr lang="en-US" dirty="0"/>
              <a:t> (like </a:t>
            </a:r>
            <a:r>
              <a:rPr lang="en-US" dirty="0" err="1"/>
              <a:t>scikit-learn's</a:t>
            </a:r>
            <a:r>
              <a:rPr lang="en-US" dirty="0"/>
              <a:t> Linear Regression).</a:t>
            </a:r>
          </a:p>
          <a:p>
            <a:r>
              <a:rPr lang="en-US" dirty="0"/>
              <a:t>It assumes a </a:t>
            </a:r>
            <a:r>
              <a:rPr lang="en-US" b="1" dirty="0"/>
              <a:t>linear relationship</a:t>
            </a:r>
            <a:r>
              <a:rPr lang="en-US" dirty="0"/>
              <a:t> between the features (like square footage) and the target variable (house price).</a:t>
            </a:r>
          </a:p>
          <a:p>
            <a:endParaRPr lang="en-US" dirty="0"/>
          </a:p>
          <a:p>
            <a:r>
              <a:rPr kumimoji="0" lang="en-US" altLang="en-US" sz="1800" b="1" i="0" u="none" strike="noStrike" cap="none" normalizeH="0" baseline="0" dirty="0">
                <a:ln>
                  <a:noFill/>
                </a:ln>
                <a:solidFill>
                  <a:srgbClr val="1F1F1F"/>
                </a:solidFill>
                <a:effectLst/>
                <a:latin typeface="Google Sans"/>
              </a:rPr>
              <a:t>3.Random Forest </a:t>
            </a:r>
            <a:r>
              <a:rPr kumimoji="0" lang="en-US" altLang="en-US" sz="1800" b="1" i="0" u="none" strike="noStrike" cap="none" normalizeH="0" baseline="0" dirty="0" err="1">
                <a:ln>
                  <a:noFill/>
                </a:ln>
                <a:solidFill>
                  <a:srgbClr val="1F1F1F"/>
                </a:solidFill>
                <a:effectLst/>
                <a:latin typeface="Google Sans"/>
              </a:rPr>
              <a:t>Regressor</a:t>
            </a:r>
            <a:r>
              <a:rPr kumimoji="0" lang="en-US" altLang="en-US" sz="1800" b="0" i="0" u="none" strike="noStrike" cap="none" normalizeH="0" baseline="0" dirty="0">
                <a:ln>
                  <a:noFill/>
                </a:ln>
                <a:solidFill>
                  <a:srgbClr val="1F1F1F"/>
                </a:solidFill>
                <a:effectLst/>
                <a:latin typeface="Google Sans"/>
              </a:rPr>
              <a:t> as your model for predicting house prices. </a:t>
            </a:r>
          </a:p>
          <a:p>
            <a:r>
              <a:rPr kumimoji="0" lang="en-US" altLang="en-US" sz="1800" b="1" i="0" u="none" strike="noStrike" cap="none" normalizeH="0" baseline="0" dirty="0">
                <a:ln>
                  <a:noFill/>
                </a:ln>
                <a:solidFill>
                  <a:srgbClr val="1F1F1F"/>
                </a:solidFill>
                <a:effectLst/>
                <a:latin typeface="Google Sans"/>
              </a:rPr>
              <a:t>Model Training:</a:t>
            </a:r>
            <a:r>
              <a:rPr kumimoji="0" lang="en-US" altLang="en-US" sz="1800" b="0" i="0" u="none" strike="noStrike" cap="none" normalizeH="0" baseline="0" dirty="0">
                <a:ln>
                  <a:noFill/>
                </a:ln>
                <a:solidFill>
                  <a:srgbClr val="1F1F1F"/>
                </a:solidFill>
                <a:effectLst/>
                <a:latin typeface="Google Sans"/>
              </a:rPr>
              <a:t> This trains the model on the training data (</a:t>
            </a:r>
            <a:r>
              <a:rPr kumimoji="0" lang="en-US" altLang="en-US" sz="1200" b="0" i="0" u="none" strike="noStrike" cap="none" normalizeH="0" baseline="0" dirty="0" err="1">
                <a:ln>
                  <a:noFill/>
                </a:ln>
                <a:solidFill>
                  <a:srgbClr val="1F1F1F"/>
                </a:solidFill>
                <a:effectLst/>
                <a:latin typeface="Google Sans Mono"/>
              </a:rPr>
              <a:t>x_train</a:t>
            </a:r>
            <a:r>
              <a:rPr kumimoji="0" lang="en-US" altLang="en-US" sz="1800" b="0" i="0" u="none" strike="noStrike" cap="none" normalizeH="0" baseline="0" dirty="0">
                <a:ln>
                  <a:noFill/>
                </a:ln>
                <a:solidFill>
                  <a:srgbClr val="1F1F1F"/>
                </a:solidFill>
                <a:effectLst/>
                <a:latin typeface="Google Sans"/>
              </a:rPr>
              <a:t> and </a:t>
            </a:r>
            <a:r>
              <a:rPr kumimoji="0" lang="en-US" altLang="en-US" sz="1200" b="0" i="0" u="none" strike="noStrike" cap="none" normalizeH="0" baseline="0" dirty="0" err="1">
                <a:ln>
                  <a:noFill/>
                </a:ln>
                <a:solidFill>
                  <a:srgbClr val="1F1F1F"/>
                </a:solidFill>
                <a:effectLst/>
                <a:latin typeface="Google Sans Mono"/>
              </a:rPr>
              <a:t>y_train</a:t>
            </a:r>
            <a:r>
              <a:rPr kumimoji="0" lang="en-US" altLang="en-US" sz="1800" b="0" i="0" u="none" strike="noStrike" cap="none" normalizeH="0" baseline="0" dirty="0">
                <a:ln>
                  <a:noFill/>
                </a:ln>
                <a:solidFill>
                  <a:srgbClr val="1F1F1F"/>
                </a:solidFill>
                <a:effectLst/>
                <a:latin typeface="Google Sans"/>
              </a:rPr>
              <a:t>). During training, the model learns the relationship between the features and the house prices.</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Model</a:t>
            </a:r>
            <a:r>
              <a:rPr spc="-60" dirty="0"/>
              <a:t> </a:t>
            </a:r>
            <a:r>
              <a:rPr dirty="0"/>
              <a:t>Training</a:t>
            </a:r>
            <a:r>
              <a:rPr spc="-65" dirty="0"/>
              <a:t> </a:t>
            </a:r>
            <a:r>
              <a:rPr spc="-10" dirty="0"/>
              <a:t>(Contd.)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12</a:t>
            </a:fld>
            <a:endParaRPr spc="-25" dirty="0"/>
          </a:p>
        </p:txBody>
      </p:sp>
      <p:sp>
        <p:nvSpPr>
          <p:cNvPr id="3" name="object 3"/>
          <p:cNvSpPr txBox="1"/>
          <p:nvPr/>
        </p:nvSpPr>
        <p:spPr>
          <a:xfrm>
            <a:off x="504850" y="1187718"/>
            <a:ext cx="6483985" cy="4527521"/>
          </a:xfrm>
          <a:prstGeom prst="rect">
            <a:avLst/>
          </a:prstGeom>
        </p:spPr>
        <p:txBody>
          <a:bodyPr vert="horz" wrap="square" lIns="0" tIns="64135" rIns="0" bIns="0" rtlCol="0">
            <a:spAutoFit/>
          </a:bodyPr>
          <a:lstStyle/>
          <a:p>
            <a:r>
              <a:rPr lang="en-US" b="1" dirty="0"/>
              <a:t>4. Train the Model</a:t>
            </a:r>
            <a:endParaRPr lang="en-US" dirty="0"/>
          </a:p>
          <a:p>
            <a:r>
              <a:rPr lang="en-US" b="1" dirty="0"/>
              <a:t>Fit the model</a:t>
            </a:r>
            <a:r>
              <a:rPr lang="en-US" dirty="0"/>
              <a:t> to your training data. This means it learns the relationship between your features and the house prices.</a:t>
            </a:r>
          </a:p>
          <a:p>
            <a:endParaRPr lang="en-US" b="1" dirty="0"/>
          </a:p>
          <a:p>
            <a:r>
              <a:rPr lang="en-US" b="1" dirty="0"/>
              <a:t>5. Make Predictions</a:t>
            </a:r>
            <a:endParaRPr lang="en-US" dirty="0"/>
          </a:p>
          <a:p>
            <a:r>
              <a:rPr lang="en-US" b="1" dirty="0"/>
              <a:t>Use the trained model </a:t>
            </a:r>
            <a:r>
              <a:rPr lang="en-US" dirty="0"/>
              <a:t> to predict house prices on new, unseen data (e.g., put in a new location, number of rooms, etc.).</a:t>
            </a:r>
          </a:p>
          <a:p>
            <a:endParaRPr lang="en-US" dirty="0"/>
          </a:p>
          <a:p>
            <a:r>
              <a:rPr lang="en-US" b="1" dirty="0"/>
              <a:t>6. Evaluate Performance</a:t>
            </a:r>
            <a:endParaRPr lang="en-US" dirty="0"/>
          </a:p>
          <a:p>
            <a:r>
              <a:rPr lang="en-US" b="1" dirty="0"/>
              <a:t>Use metrics</a:t>
            </a:r>
            <a:r>
              <a:rPr lang="en-US" dirty="0"/>
              <a:t> like Mean Squared Error (MSE) or R-squared to see how well your model performs on unseen test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Model</a:t>
            </a:r>
            <a:r>
              <a:rPr spc="-80" dirty="0"/>
              <a:t> </a:t>
            </a:r>
            <a:r>
              <a:rPr spc="-10" dirty="0"/>
              <a:t>Evaluation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13</a:t>
            </a:fld>
            <a:endParaRPr spc="-25" dirty="0"/>
          </a:p>
        </p:txBody>
      </p:sp>
      <p:sp>
        <p:nvSpPr>
          <p:cNvPr id="3" name="object 3"/>
          <p:cNvSpPr txBox="1">
            <a:spLocks noGrp="1"/>
          </p:cNvSpPr>
          <p:nvPr>
            <p:ph type="body" idx="1"/>
          </p:nvPr>
        </p:nvSpPr>
        <p:spPr>
          <a:xfrm>
            <a:off x="504850" y="1187718"/>
            <a:ext cx="7800950" cy="4281300"/>
          </a:xfrm>
          <a:prstGeom prst="rect">
            <a:avLst/>
          </a:prstGeom>
        </p:spPr>
        <p:txBody>
          <a:bodyPr vert="horz" wrap="square" lIns="0" tIns="64135" rIns="0" bIns="0" rtlCol="0">
            <a:spAutoFit/>
          </a:bodyPr>
          <a:lstStyle/>
          <a:p>
            <a:pPr marL="354965" indent="-342265">
              <a:lnSpc>
                <a:spcPct val="100000"/>
              </a:lnSpc>
              <a:spcBef>
                <a:spcPts val="505"/>
              </a:spcBef>
              <a:buChar char="●"/>
              <a:tabLst>
                <a:tab pos="354965" algn="l"/>
              </a:tabLst>
            </a:pPr>
            <a:r>
              <a:rPr dirty="0"/>
              <a:t>Model</a:t>
            </a:r>
            <a:r>
              <a:rPr spc="-50" dirty="0"/>
              <a:t> </a:t>
            </a:r>
            <a:r>
              <a:rPr dirty="0"/>
              <a:t>Performance</a:t>
            </a:r>
            <a:r>
              <a:rPr spc="-45" dirty="0"/>
              <a:t> </a:t>
            </a:r>
            <a:r>
              <a:rPr spc="-10" dirty="0"/>
              <a:t>Evaluation</a:t>
            </a:r>
          </a:p>
          <a:p>
            <a:pPr marL="812165" lvl="1" indent="-316865">
              <a:lnSpc>
                <a:spcPct val="100000"/>
              </a:lnSpc>
              <a:spcBef>
                <a:spcPts val="315"/>
              </a:spcBef>
              <a:buChar char="○"/>
              <a:tabLst>
                <a:tab pos="812165" algn="l"/>
              </a:tabLst>
            </a:pPr>
            <a:r>
              <a:rPr sz="1400" spc="-10" dirty="0">
                <a:solidFill>
                  <a:srgbClr val="585858"/>
                </a:solidFill>
                <a:latin typeface="Arial"/>
                <a:cs typeface="Arial"/>
              </a:rPr>
              <a:t>Accuracy</a:t>
            </a:r>
            <a:endParaRPr sz="1400" dirty="0">
              <a:latin typeface="Arial"/>
              <a:cs typeface="Arial"/>
            </a:endParaRPr>
          </a:p>
          <a:p>
            <a:pPr marL="812165" lvl="1" indent="-316865">
              <a:lnSpc>
                <a:spcPct val="100000"/>
              </a:lnSpc>
              <a:spcBef>
                <a:spcPts val="254"/>
              </a:spcBef>
              <a:buChar char="○"/>
              <a:tabLst>
                <a:tab pos="812165" algn="l"/>
              </a:tabLst>
            </a:pPr>
            <a:r>
              <a:rPr lang="en-IN" sz="1400" spc="-10" dirty="0">
                <a:solidFill>
                  <a:srgbClr val="585858"/>
                </a:solidFill>
                <a:latin typeface="Arial"/>
                <a:cs typeface="Arial"/>
              </a:rPr>
              <a:t>Confusion Matrix</a:t>
            </a:r>
            <a:endParaRPr sz="1400" dirty="0">
              <a:latin typeface="Arial"/>
              <a:cs typeface="Arial"/>
            </a:endParaRPr>
          </a:p>
          <a:p>
            <a:pPr marL="812165" lvl="1" indent="-316865">
              <a:lnSpc>
                <a:spcPct val="100000"/>
              </a:lnSpc>
              <a:spcBef>
                <a:spcPts val="250"/>
              </a:spcBef>
              <a:buChar char="○"/>
              <a:tabLst>
                <a:tab pos="812165" algn="l"/>
              </a:tabLst>
            </a:pPr>
            <a:r>
              <a:rPr lang="en-IN" sz="1400" spc="-10" dirty="0">
                <a:solidFill>
                  <a:srgbClr val="585858"/>
                </a:solidFill>
                <a:latin typeface="Arial"/>
                <a:cs typeface="Arial"/>
              </a:rPr>
              <a:t>Visualisation</a:t>
            </a:r>
          </a:p>
          <a:p>
            <a:pPr marL="495300" lvl="1">
              <a:lnSpc>
                <a:spcPct val="100000"/>
              </a:lnSpc>
              <a:spcBef>
                <a:spcPts val="250"/>
              </a:spcBef>
              <a:tabLst>
                <a:tab pos="812165" algn="l"/>
              </a:tabLst>
            </a:pPr>
            <a:endParaRPr sz="1400" dirty="0">
              <a:latin typeface="Arial"/>
              <a:cs typeface="Arial"/>
            </a:endParaRPr>
          </a:p>
          <a:p>
            <a:pPr marL="354965" indent="-342265">
              <a:lnSpc>
                <a:spcPct val="100000"/>
              </a:lnSpc>
              <a:spcBef>
                <a:spcPts val="260"/>
              </a:spcBef>
              <a:buChar char="●"/>
              <a:tabLst>
                <a:tab pos="354965" algn="l"/>
              </a:tabLst>
            </a:pPr>
            <a:r>
              <a:rPr lang="en-US" b="1" dirty="0"/>
              <a:t>Grid Search Cross Validation (GS CV)</a:t>
            </a:r>
            <a:r>
              <a:rPr lang="en-US" dirty="0"/>
              <a:t>, a technique commonly used for </a:t>
            </a:r>
            <a:r>
              <a:rPr lang="en-US" b="1" dirty="0"/>
              <a:t>model evaluation and </a:t>
            </a:r>
            <a:r>
              <a:rPr lang="en-US" b="1" dirty="0" err="1"/>
              <a:t>hyperparameter</a:t>
            </a:r>
            <a:r>
              <a:rPr lang="en-US" b="1" dirty="0"/>
              <a:t> tuning</a:t>
            </a:r>
            <a:r>
              <a:rPr lang="en-US" dirty="0"/>
              <a:t>. </a:t>
            </a:r>
          </a:p>
          <a:p>
            <a:pPr marL="812165" lvl="1" indent="-316865">
              <a:lnSpc>
                <a:spcPct val="100000"/>
              </a:lnSpc>
              <a:spcBef>
                <a:spcPts val="315"/>
              </a:spcBef>
              <a:buChar char="○"/>
              <a:tabLst>
                <a:tab pos="812165" algn="l"/>
              </a:tabLst>
            </a:pPr>
            <a:r>
              <a:rPr lang="en-IN" sz="1400" b="1" dirty="0"/>
              <a:t>Defines </a:t>
            </a:r>
            <a:r>
              <a:rPr lang="en-IN" sz="1400" b="1" dirty="0" err="1"/>
              <a:t>Hyperparameter</a:t>
            </a:r>
            <a:r>
              <a:rPr lang="en-IN" sz="1400" b="1" dirty="0"/>
              <a:t> Grid</a:t>
            </a:r>
          </a:p>
          <a:p>
            <a:pPr marL="812165" lvl="1" indent="-316865">
              <a:lnSpc>
                <a:spcPct val="100000"/>
              </a:lnSpc>
              <a:spcBef>
                <a:spcPts val="315"/>
              </a:spcBef>
              <a:buChar char="○"/>
              <a:tabLst>
                <a:tab pos="812165" algn="l"/>
              </a:tabLst>
            </a:pPr>
            <a:r>
              <a:rPr lang="en-US" sz="1400" b="1" dirty="0"/>
              <a:t>Cross-Validation:</a:t>
            </a:r>
            <a:r>
              <a:rPr lang="en-US" sz="1400" dirty="0"/>
              <a:t> Splits your data into multiple folds (e.g., 5 folds)</a:t>
            </a:r>
          </a:p>
          <a:p>
            <a:pPr marL="812165" lvl="1" indent="-316865">
              <a:spcBef>
                <a:spcPts val="315"/>
              </a:spcBef>
              <a:buFontTx/>
              <a:buChar char="○"/>
              <a:tabLst>
                <a:tab pos="812165" algn="l"/>
              </a:tabLst>
            </a:pPr>
            <a:r>
              <a:rPr lang="en-US" sz="1400" b="1" dirty="0"/>
              <a:t>Scoring:</a:t>
            </a:r>
            <a:r>
              <a:rPr lang="en-US" sz="1400" dirty="0"/>
              <a:t> Uses a metric (e.g., negative Mean Squared Error) to determine how well each combination performs.</a:t>
            </a:r>
          </a:p>
          <a:p>
            <a:pPr marL="812165" lvl="1" indent="-316865">
              <a:spcBef>
                <a:spcPts val="315"/>
              </a:spcBef>
              <a:buFontTx/>
              <a:buChar char="○"/>
              <a:tabLst>
                <a:tab pos="812165" algn="l"/>
              </a:tabLst>
            </a:pPr>
            <a:r>
              <a:rPr lang="en-US" sz="1400" b="1" dirty="0"/>
              <a:t>Best Selection:</a:t>
            </a:r>
            <a:r>
              <a:rPr lang="en-US" sz="1400" dirty="0"/>
              <a:t> Picks the </a:t>
            </a:r>
            <a:r>
              <a:rPr lang="en-US" sz="1400" dirty="0" err="1"/>
              <a:t>hyperparameter</a:t>
            </a:r>
            <a:r>
              <a:rPr lang="en-US" sz="1400" dirty="0"/>
              <a:t> combination that yields the best average score across folds.</a:t>
            </a:r>
          </a:p>
          <a:p>
            <a:pPr marL="495300" lvl="1">
              <a:lnSpc>
                <a:spcPct val="100000"/>
              </a:lnSpc>
              <a:spcBef>
                <a:spcPts val="315"/>
              </a:spcBef>
              <a:tabLst>
                <a:tab pos="812165" algn="l"/>
              </a:tabLst>
            </a:pPr>
            <a:endParaRPr lang="en-US" sz="1400" dirty="0"/>
          </a:p>
          <a:p>
            <a:pPr marL="354965" indent="-342265">
              <a:lnSpc>
                <a:spcPct val="100000"/>
              </a:lnSpc>
              <a:spcBef>
                <a:spcPts val="260"/>
              </a:spcBef>
              <a:buChar char="●"/>
              <a:tabLst>
                <a:tab pos="354965" algn="l"/>
              </a:tabLst>
            </a:pPr>
            <a:endParaRPr lang="en-US" dirty="0"/>
          </a:p>
          <a:p>
            <a:pPr marL="12700">
              <a:lnSpc>
                <a:spcPct val="100000"/>
              </a:lnSpc>
              <a:spcBef>
                <a:spcPts val="260"/>
              </a:spcBef>
              <a:tabLst>
                <a:tab pos="354965" algn="l"/>
              </a:tabLst>
            </a:pPr>
            <a:endParaRPr spc="-2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5845" y="2272995"/>
            <a:ext cx="5514340" cy="574675"/>
          </a:xfrm>
          <a:prstGeom prst="rect">
            <a:avLst/>
          </a:prstGeom>
        </p:spPr>
        <p:txBody>
          <a:bodyPr vert="horz" wrap="square" lIns="0" tIns="12700" rIns="0" bIns="0" rtlCol="0">
            <a:spAutoFit/>
          </a:bodyPr>
          <a:lstStyle/>
          <a:p>
            <a:pPr marL="12700">
              <a:lnSpc>
                <a:spcPct val="100000"/>
              </a:lnSpc>
              <a:spcBef>
                <a:spcPts val="100"/>
              </a:spcBef>
            </a:pPr>
            <a:r>
              <a:rPr sz="3600" dirty="0"/>
              <a:t>Review</a:t>
            </a:r>
            <a:r>
              <a:rPr sz="3600" spc="-20" dirty="0"/>
              <a:t> </a:t>
            </a:r>
            <a:r>
              <a:rPr sz="3600" dirty="0"/>
              <a:t>of</a:t>
            </a:r>
            <a:r>
              <a:rPr sz="3600" spc="-10" dirty="0"/>
              <a:t> </a:t>
            </a:r>
            <a:r>
              <a:rPr sz="3600" dirty="0"/>
              <a:t>the</a:t>
            </a:r>
            <a:r>
              <a:rPr sz="3600" spc="-10" dirty="0"/>
              <a:t> </a:t>
            </a:r>
            <a:r>
              <a:rPr sz="3600" dirty="0"/>
              <a:t>Models</a:t>
            </a:r>
            <a:r>
              <a:rPr sz="3600" spc="-25" dirty="0"/>
              <a:t> </a:t>
            </a:r>
            <a:r>
              <a:rPr sz="3600" spc="-20" dirty="0"/>
              <a:t>used</a:t>
            </a:r>
            <a:endParaRPr sz="36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IN" spc="-10" dirty="0"/>
              <a:t>Linear Regression</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15</a:t>
            </a:fld>
            <a:endParaRPr spc="-25" dirty="0"/>
          </a:p>
        </p:txBody>
      </p:sp>
      <p:sp>
        <p:nvSpPr>
          <p:cNvPr id="6" name="TextBox 5">
            <a:extLst>
              <a:ext uri="{FF2B5EF4-FFF2-40B4-BE49-F238E27FC236}">
                <a16:creationId xmlns:a16="http://schemas.microsoft.com/office/drawing/2014/main" id="{2397C6F3-DE48-C13F-2887-38A1AB0308DA}"/>
              </a:ext>
            </a:extLst>
          </p:cNvPr>
          <p:cNvSpPr txBox="1"/>
          <p:nvPr/>
        </p:nvSpPr>
        <p:spPr>
          <a:xfrm>
            <a:off x="390550" y="1504950"/>
            <a:ext cx="8448419" cy="2400657"/>
          </a:xfrm>
          <a:prstGeom prst="rect">
            <a:avLst/>
          </a:prstGeom>
          <a:noFill/>
        </p:spPr>
        <p:txBody>
          <a:bodyPr wrap="square">
            <a:spAutoFit/>
          </a:bodyPr>
          <a:lstStyle/>
          <a:p>
            <a:r>
              <a:rPr lang="en-US" sz="1000" dirty="0"/>
              <a:t>Simple Model:</a:t>
            </a:r>
          </a:p>
          <a:p>
            <a:endParaRPr lang="en-US" sz="1000" dirty="0"/>
          </a:p>
          <a:p>
            <a:r>
              <a:rPr lang="en-US" sz="1000" dirty="0"/>
              <a:t>Linear Regression is a straightforward and interpretable algorithm, assuming a linear relationship between features and the target variable.</a:t>
            </a:r>
          </a:p>
          <a:p>
            <a:r>
              <a:rPr lang="en-US" sz="1000" dirty="0"/>
              <a:t>Minimization of Residuals:</a:t>
            </a:r>
          </a:p>
          <a:p>
            <a:endParaRPr lang="en-US" sz="1000" dirty="0"/>
          </a:p>
          <a:p>
            <a:r>
              <a:rPr lang="en-US" sz="1000" dirty="0"/>
              <a:t>The model minimizes the sum of squared differences (residuals) between predicted and actual values to find the best-fit line.</a:t>
            </a:r>
          </a:p>
          <a:p>
            <a:r>
              <a:rPr lang="en-US" sz="1000" dirty="0"/>
              <a:t>Coefficients Interpretation:</a:t>
            </a:r>
          </a:p>
          <a:p>
            <a:endParaRPr lang="en-US" sz="1000" dirty="0"/>
          </a:p>
          <a:p>
            <a:r>
              <a:rPr lang="en-US" sz="1000" dirty="0"/>
              <a:t>Coefficients in the linear equation represent the impact of each feature on the target variable, aiding interpretability.</a:t>
            </a:r>
          </a:p>
          <a:p>
            <a:r>
              <a:rPr lang="en-US" sz="1000" dirty="0"/>
              <a:t>Assumptions:</a:t>
            </a:r>
          </a:p>
          <a:p>
            <a:endParaRPr lang="en-US" sz="1000" dirty="0"/>
          </a:p>
          <a:p>
            <a:r>
              <a:rPr lang="en-US" sz="1000" dirty="0"/>
              <a:t>Assumes a linear relationship, independence of features, homoscedasticity (constant variance of residuals), and normal distribution of residuals.</a:t>
            </a:r>
          </a:p>
          <a:p>
            <a:r>
              <a:rPr lang="en-US" sz="1000" dirty="0"/>
              <a:t>Baseline Comparison:</a:t>
            </a:r>
          </a:p>
          <a:p>
            <a:endParaRPr lang="en-US" sz="1000" dirty="0"/>
          </a:p>
          <a:p>
            <a:r>
              <a:rPr lang="en-US" sz="1000" dirty="0"/>
              <a:t>Often used as a baseline model for comparison with more complex algorithms due to its simplicity.</a:t>
            </a:r>
            <a:endParaRPr lang="en-IN"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IN" spc="-10" dirty="0"/>
              <a:t>Random Forest</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16</a:t>
            </a:fld>
            <a:endParaRPr spc="-25" dirty="0"/>
          </a:p>
        </p:txBody>
      </p:sp>
      <p:sp>
        <p:nvSpPr>
          <p:cNvPr id="6" name="TextBox 5">
            <a:extLst>
              <a:ext uri="{FF2B5EF4-FFF2-40B4-BE49-F238E27FC236}">
                <a16:creationId xmlns:a16="http://schemas.microsoft.com/office/drawing/2014/main" id="{27381746-7407-4D85-248F-3B0A1B3F41A8}"/>
              </a:ext>
            </a:extLst>
          </p:cNvPr>
          <p:cNvSpPr txBox="1"/>
          <p:nvPr/>
        </p:nvSpPr>
        <p:spPr>
          <a:xfrm>
            <a:off x="152400" y="1428750"/>
            <a:ext cx="9210419" cy="2631490"/>
          </a:xfrm>
          <a:prstGeom prst="rect">
            <a:avLst/>
          </a:prstGeom>
          <a:noFill/>
        </p:spPr>
        <p:txBody>
          <a:bodyPr wrap="square">
            <a:spAutoFit/>
          </a:bodyPr>
          <a:lstStyle/>
          <a:p>
            <a:r>
              <a:rPr lang="en-US" sz="1100" dirty="0"/>
              <a:t>Ensemble Learning:</a:t>
            </a:r>
          </a:p>
          <a:p>
            <a:endParaRPr lang="en-US" sz="1100" dirty="0"/>
          </a:p>
          <a:p>
            <a:r>
              <a:rPr lang="en-US" sz="1100" dirty="0"/>
              <a:t>Random Forest Regressor is an ensemble method that constructs multiple decision trees to improve overall predictive accuracy.</a:t>
            </a:r>
          </a:p>
          <a:p>
            <a:r>
              <a:rPr lang="en-US" sz="1100" dirty="0"/>
              <a:t>Decision Tree Composition:</a:t>
            </a:r>
          </a:p>
          <a:p>
            <a:endParaRPr lang="en-US" sz="1100" dirty="0"/>
          </a:p>
          <a:p>
            <a:r>
              <a:rPr lang="en-US" sz="1100" dirty="0"/>
              <a:t>Builds a multitude of decision trees during training and combines their predictions to reduce overfitting and enhance generalization.</a:t>
            </a:r>
          </a:p>
          <a:p>
            <a:r>
              <a:rPr lang="en-US" sz="1100" dirty="0"/>
              <a:t>Feature Randomization:</a:t>
            </a:r>
          </a:p>
          <a:p>
            <a:endParaRPr lang="en-US" sz="1100" dirty="0"/>
          </a:p>
          <a:p>
            <a:r>
              <a:rPr lang="en-US" sz="1100" dirty="0"/>
              <a:t>Introduces randomness by using a random subset of features for each decision tree, promoting diverse tree constructions.</a:t>
            </a:r>
          </a:p>
          <a:p>
            <a:r>
              <a:rPr lang="en-US" sz="1100" dirty="0"/>
              <a:t>Hyperparameter Tuning:</a:t>
            </a:r>
          </a:p>
          <a:p>
            <a:endParaRPr lang="en-US" sz="1100" dirty="0"/>
          </a:p>
          <a:p>
            <a:r>
              <a:rPr lang="en-US" sz="1100" dirty="0"/>
              <a:t>Fine-tunes performance through hyperparameter optimization, adjusting parameters like the number of trees and maximum depth.</a:t>
            </a:r>
          </a:p>
          <a:p>
            <a:r>
              <a:rPr lang="en-US" sz="1100" dirty="0"/>
              <a:t>High Predictive Power:</a:t>
            </a:r>
          </a:p>
          <a:p>
            <a:endParaRPr lang="en-US" sz="1100" dirty="0"/>
          </a:p>
          <a:p>
            <a:r>
              <a:rPr lang="en-US" sz="1100" dirty="0"/>
              <a:t>Known for its ability to capture complex relationships in data, making it suitable for accurate predictions in various machine learning tasks.</a:t>
            </a:r>
            <a:endParaRPr lang="en-IN"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17</a:t>
            </a:fld>
            <a:endParaRPr spc="-25" dirty="0"/>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IN" spc="-10" dirty="0"/>
              <a:t>Grid Search with Cross-Validation </a:t>
            </a:r>
            <a:endParaRPr spc="-10" dirty="0"/>
          </a:p>
        </p:txBody>
      </p:sp>
      <p:sp>
        <p:nvSpPr>
          <p:cNvPr id="6" name="TextBox 5">
            <a:extLst>
              <a:ext uri="{FF2B5EF4-FFF2-40B4-BE49-F238E27FC236}">
                <a16:creationId xmlns:a16="http://schemas.microsoft.com/office/drawing/2014/main" id="{2BAE3765-E907-C2EF-4B33-98CBA86D1F62}"/>
              </a:ext>
            </a:extLst>
          </p:cNvPr>
          <p:cNvSpPr txBox="1"/>
          <p:nvPr/>
        </p:nvSpPr>
        <p:spPr>
          <a:xfrm>
            <a:off x="390550" y="1047750"/>
            <a:ext cx="7543800" cy="4431983"/>
          </a:xfrm>
          <a:prstGeom prst="rect">
            <a:avLst/>
          </a:prstGeom>
          <a:noFill/>
        </p:spPr>
        <p:txBody>
          <a:bodyPr wrap="square">
            <a:spAutoFit/>
          </a:bodyPr>
          <a:lstStyle/>
          <a:p>
            <a:r>
              <a:rPr lang="en-US" sz="1200" dirty="0"/>
              <a:t>Parameter Optimization:</a:t>
            </a:r>
          </a:p>
          <a:p>
            <a:endParaRPr lang="en-US" sz="1200" dirty="0"/>
          </a:p>
          <a:p>
            <a:r>
              <a:rPr lang="en-US" sz="1200" dirty="0"/>
              <a:t>Grid Search with Cross-Validation systematically explores a predefined parameter grid to find the optimal combination for a machine learning algorithm.</a:t>
            </a:r>
          </a:p>
          <a:p>
            <a:r>
              <a:rPr lang="en-US" sz="1200" dirty="0"/>
              <a:t>Hyperparameter Space:</a:t>
            </a:r>
          </a:p>
          <a:p>
            <a:endParaRPr lang="en-US" sz="1200" dirty="0"/>
          </a:p>
          <a:p>
            <a:r>
              <a:rPr lang="en-US" sz="1200" dirty="0"/>
              <a:t>Specifies a range of hyperparameter values to be tested, allowing for a comprehensive search over potential configurations.</a:t>
            </a:r>
          </a:p>
          <a:p>
            <a:r>
              <a:rPr lang="en-US" sz="1200" dirty="0"/>
              <a:t>Cross-Validation:</a:t>
            </a:r>
          </a:p>
          <a:p>
            <a:endParaRPr lang="en-US" sz="1200" dirty="0"/>
          </a:p>
          <a:p>
            <a:r>
              <a:rPr lang="en-US" sz="1200" dirty="0"/>
              <a:t>Incorporates cross-validation to assess model performance, splitting the dataset into multiple subsets for training and testing to ensure robustness.</a:t>
            </a:r>
          </a:p>
          <a:p>
            <a:r>
              <a:rPr lang="en-US" sz="1200" dirty="0"/>
              <a:t>Scoring Metric:</a:t>
            </a:r>
          </a:p>
          <a:p>
            <a:endParaRPr lang="en-US" sz="1200" dirty="0"/>
          </a:p>
          <a:p>
            <a:r>
              <a:rPr lang="en-US" sz="1200" dirty="0"/>
              <a:t>Utilizes a predefined scoring metric (e.g., mean squared error) to evaluate and compare model performance for each parameter combination.</a:t>
            </a:r>
          </a:p>
          <a:p>
            <a:r>
              <a:rPr lang="en-US" sz="1200" dirty="0"/>
              <a:t>Best Model Selection:</a:t>
            </a:r>
          </a:p>
          <a:p>
            <a:endParaRPr lang="en-US" sz="1200" dirty="0"/>
          </a:p>
          <a:p>
            <a:r>
              <a:rPr lang="en-US" sz="1200" dirty="0"/>
              <a:t>Identifies the hyperparameter combination that yields the best performance based on the specified scoring metric, optimizing the model for accurate predictions.</a:t>
            </a:r>
          </a:p>
          <a:p>
            <a:endParaRPr lang="en-US" sz="1200" dirty="0"/>
          </a:p>
          <a:p>
            <a:endParaRPr lang="en-US" sz="12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IN" spc="-10" dirty="0"/>
              <a:t>Logarithmic Transformations:</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18</a:t>
            </a:fld>
            <a:endParaRPr spc="-25" dirty="0"/>
          </a:p>
        </p:txBody>
      </p:sp>
      <p:sp>
        <p:nvSpPr>
          <p:cNvPr id="3" name="object 3"/>
          <p:cNvSpPr txBox="1">
            <a:spLocks noGrp="1"/>
          </p:cNvSpPr>
          <p:nvPr>
            <p:ph type="body" idx="1"/>
          </p:nvPr>
        </p:nvSpPr>
        <p:spPr>
          <a:xfrm>
            <a:off x="457200" y="1369753"/>
            <a:ext cx="7724750" cy="3227165"/>
          </a:xfrm>
          <a:prstGeom prst="rect">
            <a:avLst/>
          </a:prstGeom>
        </p:spPr>
        <p:txBody>
          <a:bodyPr vert="horz" wrap="square" lIns="0" tIns="64135" rIns="0" bIns="0" rtlCol="0">
            <a:spAutoFit/>
          </a:bodyPr>
          <a:lstStyle/>
          <a:p>
            <a:pPr marL="12700">
              <a:lnSpc>
                <a:spcPct val="100000"/>
              </a:lnSpc>
              <a:spcBef>
                <a:spcPts val="505"/>
              </a:spcBef>
              <a:tabLst>
                <a:tab pos="354965" algn="l"/>
              </a:tabLst>
            </a:pPr>
            <a:r>
              <a:rPr lang="en-US" sz="1050" dirty="0">
                <a:latin typeface="Arial"/>
                <a:cs typeface="Arial"/>
              </a:rPr>
              <a:t>Skewness Correction:</a:t>
            </a:r>
          </a:p>
          <a:p>
            <a:pPr marL="12700">
              <a:lnSpc>
                <a:spcPct val="100000"/>
              </a:lnSpc>
              <a:spcBef>
                <a:spcPts val="505"/>
              </a:spcBef>
              <a:tabLst>
                <a:tab pos="354965" algn="l"/>
              </a:tabLst>
            </a:pPr>
            <a:r>
              <a:rPr lang="en-US" sz="1050" dirty="0">
                <a:latin typeface="Arial"/>
                <a:cs typeface="Arial"/>
              </a:rPr>
              <a:t>Logarithmic transformations are applied to variables with skewed distributions, helping to normalize and balance data.</a:t>
            </a:r>
            <a:br>
              <a:rPr lang="en-US" sz="1050" dirty="0">
                <a:latin typeface="Arial"/>
                <a:cs typeface="Arial"/>
              </a:rPr>
            </a:br>
            <a:endParaRPr lang="en-US" sz="1050" dirty="0">
              <a:latin typeface="Arial"/>
              <a:cs typeface="Arial"/>
            </a:endParaRPr>
          </a:p>
          <a:p>
            <a:pPr marL="12700">
              <a:lnSpc>
                <a:spcPct val="100000"/>
              </a:lnSpc>
              <a:spcBef>
                <a:spcPts val="505"/>
              </a:spcBef>
              <a:tabLst>
                <a:tab pos="354965" algn="l"/>
              </a:tabLst>
            </a:pPr>
            <a:r>
              <a:rPr lang="en-US" sz="1050" dirty="0">
                <a:latin typeface="Arial"/>
                <a:cs typeface="Arial"/>
              </a:rPr>
              <a:t>One-Sided Values:</a:t>
            </a:r>
          </a:p>
          <a:p>
            <a:pPr marL="12700">
              <a:lnSpc>
                <a:spcPct val="100000"/>
              </a:lnSpc>
              <a:spcBef>
                <a:spcPts val="505"/>
              </a:spcBef>
              <a:tabLst>
                <a:tab pos="354965" algn="l"/>
              </a:tabLst>
            </a:pPr>
            <a:r>
              <a:rPr lang="en-US" sz="1050" dirty="0">
                <a:latin typeface="Arial"/>
                <a:cs typeface="Arial"/>
              </a:rPr>
              <a:t>Particularly effective for features with one-sided, right-skewed distributions, such as total rooms, total bedrooms, population, and households.</a:t>
            </a:r>
            <a:br>
              <a:rPr lang="en-US" sz="1050" dirty="0">
                <a:latin typeface="Arial"/>
                <a:cs typeface="Arial"/>
              </a:rPr>
            </a:br>
            <a:endParaRPr lang="en-US" sz="1050" dirty="0">
              <a:latin typeface="Arial"/>
              <a:cs typeface="Arial"/>
            </a:endParaRPr>
          </a:p>
          <a:p>
            <a:pPr marL="12700">
              <a:lnSpc>
                <a:spcPct val="100000"/>
              </a:lnSpc>
              <a:spcBef>
                <a:spcPts val="505"/>
              </a:spcBef>
              <a:tabLst>
                <a:tab pos="354965" algn="l"/>
              </a:tabLst>
            </a:pPr>
            <a:r>
              <a:rPr lang="en-US" sz="1050" dirty="0">
                <a:latin typeface="Arial"/>
                <a:cs typeface="Arial"/>
              </a:rPr>
              <a:t>Reduced Sensitivity:</a:t>
            </a:r>
          </a:p>
          <a:p>
            <a:pPr marL="12700">
              <a:lnSpc>
                <a:spcPct val="100000"/>
              </a:lnSpc>
              <a:spcBef>
                <a:spcPts val="505"/>
              </a:spcBef>
              <a:tabLst>
                <a:tab pos="354965" algn="l"/>
              </a:tabLst>
            </a:pPr>
            <a:r>
              <a:rPr lang="en-US" sz="1050" dirty="0">
                <a:latin typeface="Arial"/>
                <a:cs typeface="Arial"/>
              </a:rPr>
              <a:t>Mitigates the impact of extreme values, reducing sensitivity to outliers and enhancing the stability of statistical analyses.</a:t>
            </a:r>
            <a:br>
              <a:rPr lang="en-US" sz="1050" dirty="0">
                <a:latin typeface="Arial"/>
                <a:cs typeface="Arial"/>
              </a:rPr>
            </a:br>
            <a:endParaRPr lang="en-US" sz="1050" dirty="0">
              <a:latin typeface="Arial"/>
              <a:cs typeface="Arial"/>
            </a:endParaRPr>
          </a:p>
          <a:p>
            <a:pPr marL="12700">
              <a:lnSpc>
                <a:spcPct val="100000"/>
              </a:lnSpc>
              <a:spcBef>
                <a:spcPts val="505"/>
              </a:spcBef>
              <a:tabLst>
                <a:tab pos="354965" algn="l"/>
              </a:tabLst>
            </a:pPr>
            <a:r>
              <a:rPr lang="en-US" sz="1050" dirty="0">
                <a:latin typeface="Arial"/>
                <a:cs typeface="Arial"/>
              </a:rPr>
              <a:t>Interpretability Improvement:</a:t>
            </a:r>
          </a:p>
          <a:p>
            <a:pPr marL="12700">
              <a:lnSpc>
                <a:spcPct val="100000"/>
              </a:lnSpc>
              <a:spcBef>
                <a:spcPts val="505"/>
              </a:spcBef>
              <a:tabLst>
                <a:tab pos="354965" algn="l"/>
              </a:tabLst>
            </a:pPr>
            <a:r>
              <a:rPr lang="en-US" sz="1050" dirty="0">
                <a:latin typeface="Arial"/>
                <a:cs typeface="Arial"/>
              </a:rPr>
              <a:t>Improves interpretability by compressing large ranges of values, making relationships between variables more linear and easier to understand.</a:t>
            </a:r>
            <a:br>
              <a:rPr lang="en-US" sz="1050" dirty="0">
                <a:latin typeface="Arial"/>
                <a:cs typeface="Arial"/>
              </a:rPr>
            </a:br>
            <a:endParaRPr lang="en-US" sz="1050" dirty="0">
              <a:latin typeface="Arial"/>
              <a:cs typeface="Arial"/>
            </a:endParaRPr>
          </a:p>
          <a:p>
            <a:pPr marL="12700">
              <a:lnSpc>
                <a:spcPct val="100000"/>
              </a:lnSpc>
              <a:spcBef>
                <a:spcPts val="505"/>
              </a:spcBef>
              <a:tabLst>
                <a:tab pos="354965" algn="l"/>
              </a:tabLst>
            </a:pPr>
            <a:r>
              <a:rPr lang="en-US" sz="1050" dirty="0">
                <a:latin typeface="Arial"/>
                <a:cs typeface="Arial"/>
              </a:rPr>
              <a:t>Statistical Assumptions:</a:t>
            </a:r>
          </a:p>
          <a:p>
            <a:pPr marL="12700">
              <a:lnSpc>
                <a:spcPct val="100000"/>
              </a:lnSpc>
              <a:spcBef>
                <a:spcPts val="505"/>
              </a:spcBef>
              <a:tabLst>
                <a:tab pos="354965" algn="l"/>
              </a:tabLst>
            </a:pPr>
            <a:r>
              <a:rPr lang="en-US" sz="1050" dirty="0">
                <a:latin typeface="Arial"/>
                <a:cs typeface="Arial"/>
              </a:rPr>
              <a:t>Alleviates violations of statistical assumptions, such as normality, promoting more accurate modeling and analysis.</a:t>
            </a:r>
            <a:endParaRPr sz="105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9538" y="2272995"/>
            <a:ext cx="4345940" cy="574675"/>
          </a:xfrm>
          <a:prstGeom prst="rect">
            <a:avLst/>
          </a:prstGeom>
        </p:spPr>
        <p:txBody>
          <a:bodyPr vert="horz" wrap="square" lIns="0" tIns="12700" rIns="0" bIns="0" rtlCol="0">
            <a:spAutoFit/>
          </a:bodyPr>
          <a:lstStyle/>
          <a:p>
            <a:pPr marL="12700">
              <a:lnSpc>
                <a:spcPct val="100000"/>
              </a:lnSpc>
              <a:spcBef>
                <a:spcPts val="100"/>
              </a:spcBef>
            </a:pPr>
            <a:r>
              <a:rPr sz="3600" dirty="0"/>
              <a:t>Experimental</a:t>
            </a:r>
            <a:r>
              <a:rPr sz="3600" spc="-85" dirty="0"/>
              <a:t> </a:t>
            </a:r>
            <a:r>
              <a:rPr sz="3600" spc="-10" dirty="0"/>
              <a:t>Results</a:t>
            </a:r>
            <a:endParaRPr sz="36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19</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Overview</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2</a:t>
            </a:fld>
            <a:endParaRPr spc="-25" dirty="0"/>
          </a:p>
        </p:txBody>
      </p:sp>
      <p:sp>
        <p:nvSpPr>
          <p:cNvPr id="3" name="object 3"/>
          <p:cNvSpPr txBox="1"/>
          <p:nvPr/>
        </p:nvSpPr>
        <p:spPr>
          <a:xfrm>
            <a:off x="504850" y="1197438"/>
            <a:ext cx="3110230" cy="2550795"/>
          </a:xfrm>
          <a:prstGeom prst="rect">
            <a:avLst/>
          </a:prstGeom>
        </p:spPr>
        <p:txBody>
          <a:bodyPr vert="horz" wrap="square" lIns="0" tIns="53975" rIns="0" bIns="0" rtlCol="0">
            <a:spAutoFit/>
          </a:bodyPr>
          <a:lstStyle/>
          <a:p>
            <a:pPr marL="354965" indent="-342265">
              <a:lnSpc>
                <a:spcPct val="100000"/>
              </a:lnSpc>
              <a:spcBef>
                <a:spcPts val="425"/>
              </a:spcBef>
              <a:buClr>
                <a:srgbClr val="585858"/>
              </a:buClr>
              <a:buAutoNum type="arabicPeriod"/>
              <a:tabLst>
                <a:tab pos="354965" algn="l"/>
              </a:tabLst>
            </a:pPr>
            <a:r>
              <a:rPr sz="1800" spc="-10" dirty="0">
                <a:solidFill>
                  <a:srgbClr val="0096A7"/>
                </a:solidFill>
                <a:latin typeface="Arial"/>
                <a:cs typeface="Arial"/>
                <a:hlinkClick r:id="rId2" action="ppaction://hlinksldjump"/>
              </a:rPr>
              <a:t>Introduction</a:t>
            </a:r>
            <a:endParaRPr sz="1800">
              <a:latin typeface="Arial"/>
              <a:cs typeface="Arial"/>
            </a:endParaRPr>
          </a:p>
          <a:p>
            <a:pPr marL="354965" indent="-342265">
              <a:lnSpc>
                <a:spcPct val="100000"/>
              </a:lnSpc>
              <a:spcBef>
                <a:spcPts val="330"/>
              </a:spcBef>
              <a:buClr>
                <a:srgbClr val="585858"/>
              </a:buClr>
              <a:buAutoNum type="arabicPeriod"/>
              <a:tabLst>
                <a:tab pos="354965" algn="l"/>
              </a:tabLst>
            </a:pPr>
            <a:r>
              <a:rPr sz="1800" dirty="0">
                <a:solidFill>
                  <a:srgbClr val="0096A7"/>
                </a:solidFill>
                <a:latin typeface="Arial"/>
                <a:cs typeface="Arial"/>
                <a:hlinkClick r:id="rId3" action="ppaction://hlinksldjump"/>
              </a:rPr>
              <a:t>Project</a:t>
            </a:r>
            <a:r>
              <a:rPr sz="1800" spc="-35" dirty="0">
                <a:solidFill>
                  <a:srgbClr val="0096A7"/>
                </a:solidFill>
                <a:latin typeface="Arial"/>
                <a:cs typeface="Arial"/>
                <a:hlinkClick r:id="rId3" action="ppaction://hlinksldjump"/>
              </a:rPr>
              <a:t> </a:t>
            </a:r>
            <a:r>
              <a:rPr sz="1800" spc="-20" dirty="0">
                <a:solidFill>
                  <a:srgbClr val="0096A7"/>
                </a:solidFill>
                <a:latin typeface="Arial"/>
                <a:cs typeface="Arial"/>
                <a:hlinkClick r:id="rId3" action="ppaction://hlinksldjump"/>
              </a:rPr>
              <a:t>Plan</a:t>
            </a:r>
            <a:endParaRPr sz="1800">
              <a:latin typeface="Arial"/>
              <a:cs typeface="Arial"/>
            </a:endParaRPr>
          </a:p>
          <a:p>
            <a:pPr marL="354965" indent="-342265">
              <a:lnSpc>
                <a:spcPct val="100000"/>
              </a:lnSpc>
              <a:spcBef>
                <a:spcPts val="320"/>
              </a:spcBef>
              <a:buClr>
                <a:srgbClr val="585858"/>
              </a:buClr>
              <a:buAutoNum type="arabicPeriod"/>
              <a:tabLst>
                <a:tab pos="354965" algn="l"/>
              </a:tabLst>
            </a:pPr>
            <a:r>
              <a:rPr sz="1800" spc="-10" dirty="0">
                <a:solidFill>
                  <a:srgbClr val="0096A7"/>
                </a:solidFill>
                <a:latin typeface="Arial"/>
                <a:cs typeface="Arial"/>
                <a:hlinkClick r:id="rId4" action="ppaction://hlinksldjump"/>
              </a:rPr>
              <a:t>Objectives</a:t>
            </a:r>
            <a:endParaRPr sz="1800">
              <a:latin typeface="Arial"/>
              <a:cs typeface="Arial"/>
            </a:endParaRPr>
          </a:p>
          <a:p>
            <a:pPr marL="354965" indent="-342265">
              <a:lnSpc>
                <a:spcPct val="100000"/>
              </a:lnSpc>
              <a:spcBef>
                <a:spcPts val="325"/>
              </a:spcBef>
              <a:buClr>
                <a:srgbClr val="585858"/>
              </a:buClr>
              <a:buAutoNum type="arabicPeriod"/>
              <a:tabLst>
                <a:tab pos="354965" algn="l"/>
              </a:tabLst>
            </a:pPr>
            <a:r>
              <a:rPr sz="1800" spc="-10" dirty="0">
                <a:solidFill>
                  <a:srgbClr val="0096A7"/>
                </a:solidFill>
                <a:latin typeface="Arial"/>
                <a:cs typeface="Arial"/>
                <a:hlinkClick r:id="rId5" action="ppaction://hlinksldjump"/>
              </a:rPr>
              <a:t>Methodology</a:t>
            </a:r>
            <a:endParaRPr sz="1800">
              <a:latin typeface="Arial"/>
              <a:cs typeface="Arial"/>
            </a:endParaRPr>
          </a:p>
          <a:p>
            <a:pPr marL="354965" indent="-342265">
              <a:lnSpc>
                <a:spcPct val="100000"/>
              </a:lnSpc>
              <a:spcBef>
                <a:spcPts val="330"/>
              </a:spcBef>
              <a:buClr>
                <a:srgbClr val="585858"/>
              </a:buClr>
              <a:buAutoNum type="arabicPeriod"/>
              <a:tabLst>
                <a:tab pos="354965" algn="l"/>
              </a:tabLst>
            </a:pPr>
            <a:r>
              <a:rPr sz="1800" dirty="0">
                <a:solidFill>
                  <a:srgbClr val="0096A7"/>
                </a:solidFill>
                <a:latin typeface="Arial"/>
                <a:cs typeface="Arial"/>
                <a:hlinkClick r:id="rId6" action="ppaction://hlinksldjump"/>
              </a:rPr>
              <a:t>Review</a:t>
            </a:r>
            <a:r>
              <a:rPr sz="1800" spc="-20" dirty="0">
                <a:solidFill>
                  <a:srgbClr val="0096A7"/>
                </a:solidFill>
                <a:latin typeface="Arial"/>
                <a:cs typeface="Arial"/>
                <a:hlinkClick r:id="rId6" action="ppaction://hlinksldjump"/>
              </a:rPr>
              <a:t> </a:t>
            </a:r>
            <a:r>
              <a:rPr sz="1800" dirty="0">
                <a:solidFill>
                  <a:srgbClr val="0096A7"/>
                </a:solidFill>
                <a:latin typeface="Arial"/>
                <a:cs typeface="Arial"/>
                <a:hlinkClick r:id="rId6" action="ppaction://hlinksldjump"/>
              </a:rPr>
              <a:t>of</a:t>
            </a:r>
            <a:r>
              <a:rPr sz="1800" spc="-20" dirty="0">
                <a:solidFill>
                  <a:srgbClr val="0096A7"/>
                </a:solidFill>
                <a:latin typeface="Arial"/>
                <a:cs typeface="Arial"/>
                <a:hlinkClick r:id="rId6" action="ppaction://hlinksldjump"/>
              </a:rPr>
              <a:t> </a:t>
            </a:r>
            <a:r>
              <a:rPr sz="1800" dirty="0">
                <a:solidFill>
                  <a:srgbClr val="0096A7"/>
                </a:solidFill>
                <a:latin typeface="Arial"/>
                <a:cs typeface="Arial"/>
                <a:hlinkClick r:id="rId6" action="ppaction://hlinksldjump"/>
              </a:rPr>
              <a:t>the</a:t>
            </a:r>
            <a:r>
              <a:rPr sz="1800" spc="-35" dirty="0">
                <a:solidFill>
                  <a:srgbClr val="0096A7"/>
                </a:solidFill>
                <a:latin typeface="Arial"/>
                <a:cs typeface="Arial"/>
                <a:hlinkClick r:id="rId6" action="ppaction://hlinksldjump"/>
              </a:rPr>
              <a:t> </a:t>
            </a:r>
            <a:r>
              <a:rPr sz="1800" dirty="0">
                <a:solidFill>
                  <a:srgbClr val="0096A7"/>
                </a:solidFill>
                <a:latin typeface="Arial"/>
                <a:cs typeface="Arial"/>
                <a:hlinkClick r:id="rId6" action="ppaction://hlinksldjump"/>
              </a:rPr>
              <a:t>Models</a:t>
            </a:r>
            <a:r>
              <a:rPr sz="1800" spc="-10" dirty="0">
                <a:solidFill>
                  <a:srgbClr val="0096A7"/>
                </a:solidFill>
                <a:latin typeface="Arial"/>
                <a:cs typeface="Arial"/>
                <a:hlinkClick r:id="rId6" action="ppaction://hlinksldjump"/>
              </a:rPr>
              <a:t> </a:t>
            </a:r>
            <a:r>
              <a:rPr sz="1800" spc="-20" dirty="0">
                <a:solidFill>
                  <a:srgbClr val="0096A7"/>
                </a:solidFill>
                <a:latin typeface="Arial"/>
                <a:cs typeface="Arial"/>
                <a:hlinkClick r:id="rId6" action="ppaction://hlinksldjump"/>
              </a:rPr>
              <a:t>used</a:t>
            </a:r>
            <a:endParaRPr sz="1800">
              <a:latin typeface="Arial"/>
              <a:cs typeface="Arial"/>
            </a:endParaRPr>
          </a:p>
          <a:p>
            <a:pPr marL="354965" indent="-342265">
              <a:lnSpc>
                <a:spcPct val="100000"/>
              </a:lnSpc>
              <a:spcBef>
                <a:spcPts val="320"/>
              </a:spcBef>
              <a:buClr>
                <a:srgbClr val="585858"/>
              </a:buClr>
              <a:buAutoNum type="arabicPeriod"/>
              <a:tabLst>
                <a:tab pos="354965" algn="l"/>
              </a:tabLst>
            </a:pPr>
            <a:r>
              <a:rPr sz="1800" dirty="0">
                <a:solidFill>
                  <a:srgbClr val="0096A7"/>
                </a:solidFill>
                <a:latin typeface="Arial"/>
                <a:cs typeface="Arial"/>
                <a:hlinkClick r:id="rId7" action="ppaction://hlinksldjump"/>
              </a:rPr>
              <a:t>Experimental</a:t>
            </a:r>
            <a:r>
              <a:rPr sz="1800" spc="-85" dirty="0">
                <a:solidFill>
                  <a:srgbClr val="0096A7"/>
                </a:solidFill>
                <a:latin typeface="Arial"/>
                <a:cs typeface="Arial"/>
                <a:hlinkClick r:id="rId7" action="ppaction://hlinksldjump"/>
              </a:rPr>
              <a:t> </a:t>
            </a:r>
            <a:r>
              <a:rPr sz="1800" spc="-10" dirty="0">
                <a:solidFill>
                  <a:srgbClr val="0096A7"/>
                </a:solidFill>
                <a:latin typeface="Arial"/>
                <a:cs typeface="Arial"/>
                <a:hlinkClick r:id="rId7" action="ppaction://hlinksldjump"/>
              </a:rPr>
              <a:t>Results</a:t>
            </a:r>
            <a:endParaRPr sz="1800">
              <a:latin typeface="Arial"/>
              <a:cs typeface="Arial"/>
            </a:endParaRPr>
          </a:p>
          <a:p>
            <a:pPr marL="354965" indent="-342265">
              <a:lnSpc>
                <a:spcPct val="100000"/>
              </a:lnSpc>
              <a:spcBef>
                <a:spcPts val="325"/>
              </a:spcBef>
              <a:buClr>
                <a:srgbClr val="585858"/>
              </a:buClr>
              <a:buAutoNum type="arabicPeriod"/>
              <a:tabLst>
                <a:tab pos="354965" algn="l"/>
              </a:tabLst>
            </a:pPr>
            <a:r>
              <a:rPr sz="1800" spc="-10" dirty="0">
                <a:solidFill>
                  <a:srgbClr val="0096A7"/>
                </a:solidFill>
                <a:latin typeface="Arial"/>
                <a:cs typeface="Arial"/>
              </a:rPr>
              <a:t>Conclusion</a:t>
            </a:r>
            <a:endParaRPr sz="1800">
              <a:latin typeface="Arial"/>
              <a:cs typeface="Arial"/>
            </a:endParaRPr>
          </a:p>
          <a:p>
            <a:pPr marL="354965" indent="-342265">
              <a:lnSpc>
                <a:spcPct val="100000"/>
              </a:lnSpc>
              <a:spcBef>
                <a:spcPts val="325"/>
              </a:spcBef>
              <a:buClr>
                <a:srgbClr val="585858"/>
              </a:buClr>
              <a:buAutoNum type="arabicPeriod"/>
              <a:tabLst>
                <a:tab pos="354965" algn="l"/>
              </a:tabLst>
            </a:pPr>
            <a:r>
              <a:rPr sz="1800" spc="-10" dirty="0">
                <a:solidFill>
                  <a:srgbClr val="0096A7"/>
                </a:solidFill>
                <a:latin typeface="Arial"/>
                <a:cs typeface="Arial"/>
              </a:rPr>
              <a:t>References</a:t>
            </a:r>
            <a:endParaRPr sz="1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5474335" cy="781624"/>
          </a:xfrm>
          <a:prstGeom prst="rect">
            <a:avLst/>
          </a:prstGeom>
        </p:spPr>
        <p:txBody>
          <a:bodyPr vert="horz" wrap="square" lIns="0" tIns="12065" rIns="0" bIns="0" rtlCol="0">
            <a:spAutoFit/>
          </a:bodyPr>
          <a:lstStyle/>
          <a:p>
            <a:pPr marL="12700">
              <a:lnSpc>
                <a:spcPct val="100000"/>
              </a:lnSpc>
              <a:spcBef>
                <a:spcPts val="95"/>
              </a:spcBef>
            </a:pPr>
            <a:r>
              <a:rPr dirty="0"/>
              <a:t>Model</a:t>
            </a:r>
            <a:r>
              <a:rPr spc="-80" dirty="0"/>
              <a:t> </a:t>
            </a:r>
            <a:r>
              <a:rPr spc="-10" dirty="0"/>
              <a:t>Description</a:t>
            </a:r>
            <a:br>
              <a:rPr lang="en-IN" spc="-10" dirty="0"/>
            </a:b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20</a:t>
            </a:fld>
            <a:endParaRPr spc="-25" dirty="0"/>
          </a:p>
        </p:txBody>
      </p:sp>
      <p:pic>
        <p:nvPicPr>
          <p:cNvPr id="6" name="Picture 5"/>
          <p:cNvPicPr>
            <a:picLocks noChangeAspect="1"/>
          </p:cNvPicPr>
          <p:nvPr/>
        </p:nvPicPr>
        <p:blipFill>
          <a:blip r:embed="rId2"/>
          <a:stretch>
            <a:fillRect/>
          </a:stretch>
        </p:blipFill>
        <p:spPr>
          <a:xfrm>
            <a:off x="152400" y="949775"/>
            <a:ext cx="8370756" cy="391532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Model</a:t>
            </a:r>
            <a:r>
              <a:rPr spc="-130" dirty="0"/>
              <a:t> </a:t>
            </a:r>
            <a:r>
              <a:rPr dirty="0"/>
              <a:t>Description</a:t>
            </a:r>
            <a:r>
              <a:rPr spc="-120" dirty="0"/>
              <a:t> </a:t>
            </a:r>
            <a:r>
              <a:rPr spc="-10" dirty="0"/>
              <a:t>(Contd.)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21</a:t>
            </a:fld>
            <a:endParaRPr spc="-25" dirty="0"/>
          </a:p>
        </p:txBody>
      </p:sp>
      <p:pic>
        <p:nvPicPr>
          <p:cNvPr id="6" name="Picture 5"/>
          <p:cNvPicPr>
            <a:picLocks noChangeAspect="1"/>
          </p:cNvPicPr>
          <p:nvPr/>
        </p:nvPicPr>
        <p:blipFill>
          <a:blip r:embed="rId2"/>
          <a:stretch>
            <a:fillRect/>
          </a:stretch>
        </p:blipFill>
        <p:spPr>
          <a:xfrm>
            <a:off x="1802591" y="1047750"/>
            <a:ext cx="4903009" cy="3581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33350"/>
            <a:ext cx="5474335" cy="406400"/>
          </a:xfrm>
          <a:prstGeom prst="rect">
            <a:avLst/>
          </a:prstGeom>
        </p:spPr>
        <p:txBody>
          <a:bodyPr vert="horz" wrap="square" lIns="0" tIns="12065" rIns="0" bIns="0" rtlCol="0">
            <a:spAutoFit/>
          </a:bodyPr>
          <a:lstStyle/>
          <a:p>
            <a:pPr marL="12700">
              <a:lnSpc>
                <a:spcPct val="100000"/>
              </a:lnSpc>
              <a:spcBef>
                <a:spcPts val="95"/>
              </a:spcBef>
            </a:pPr>
            <a:r>
              <a:rPr lang="en-IN" spc="-10" dirty="0"/>
              <a:t>Scatter Plot</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22</a:t>
            </a:fld>
            <a:endParaRPr spc="-25" dirty="0"/>
          </a:p>
        </p:txBody>
      </p:sp>
      <p:pic>
        <p:nvPicPr>
          <p:cNvPr id="7" name="Picture 6"/>
          <p:cNvPicPr>
            <a:picLocks noChangeAspect="1"/>
          </p:cNvPicPr>
          <p:nvPr/>
        </p:nvPicPr>
        <p:blipFill>
          <a:blip r:embed="rId2"/>
          <a:stretch>
            <a:fillRect/>
          </a:stretch>
        </p:blipFill>
        <p:spPr>
          <a:xfrm>
            <a:off x="0" y="801096"/>
            <a:ext cx="9221615" cy="4064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23</a:t>
            </a:fld>
            <a:endParaRPr spc="-25" dirty="0"/>
          </a:p>
        </p:txBody>
      </p:sp>
      <p:sp>
        <p:nvSpPr>
          <p:cNvPr id="3" name="object 3"/>
          <p:cNvSpPr txBox="1">
            <a:spLocks noGrp="1"/>
          </p:cNvSpPr>
          <p:nvPr>
            <p:ph type="title"/>
          </p:nvPr>
        </p:nvSpPr>
        <p:spPr>
          <a:xfrm>
            <a:off x="390550" y="516381"/>
            <a:ext cx="5474335" cy="781624"/>
          </a:xfrm>
          <a:prstGeom prst="rect">
            <a:avLst/>
          </a:prstGeom>
        </p:spPr>
        <p:txBody>
          <a:bodyPr vert="horz" wrap="square" lIns="0" tIns="12065" rIns="0" bIns="0" rtlCol="0">
            <a:spAutoFit/>
          </a:bodyPr>
          <a:lstStyle/>
          <a:p>
            <a:pPr marL="12700">
              <a:spcBef>
                <a:spcPts val="95"/>
              </a:spcBef>
            </a:pPr>
            <a:r>
              <a:rPr lang="en-IN" dirty="0"/>
              <a:t>Grid search cross validation</a:t>
            </a:r>
            <a:br>
              <a:rPr lang="en-IN" dirty="0"/>
            </a:br>
            <a:endParaRPr spc="-10" dirty="0"/>
          </a:p>
        </p:txBody>
      </p:sp>
      <p:pic>
        <p:nvPicPr>
          <p:cNvPr id="6" name="Picture 5"/>
          <p:cNvPicPr>
            <a:picLocks noChangeAspect="1"/>
          </p:cNvPicPr>
          <p:nvPr/>
        </p:nvPicPr>
        <p:blipFill>
          <a:blip r:embed="rId2"/>
          <a:stretch>
            <a:fillRect/>
          </a:stretch>
        </p:blipFill>
        <p:spPr>
          <a:xfrm>
            <a:off x="762000" y="1003756"/>
            <a:ext cx="5325218" cy="38676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31061" y="4806949"/>
            <a:ext cx="6883400" cy="350520"/>
            <a:chOff x="1131061" y="4806949"/>
            <a:chExt cx="6883400" cy="350520"/>
          </a:xfrm>
        </p:grpSpPr>
        <p:sp>
          <p:nvSpPr>
            <p:cNvPr id="3" name="object 3"/>
            <p:cNvSpPr/>
            <p:nvPr/>
          </p:nvSpPr>
          <p:spPr>
            <a:xfrm>
              <a:off x="1143761" y="4819649"/>
              <a:ext cx="6858000" cy="325120"/>
            </a:xfrm>
            <a:custGeom>
              <a:avLst/>
              <a:gdLst/>
              <a:ahLst/>
              <a:cxnLst/>
              <a:rect l="l" t="t" r="r" b="b"/>
              <a:pathLst>
                <a:path w="6858000" h="325120">
                  <a:moveTo>
                    <a:pt x="6858000" y="0"/>
                  </a:moveTo>
                  <a:lnTo>
                    <a:pt x="0" y="0"/>
                  </a:lnTo>
                  <a:lnTo>
                    <a:pt x="0" y="324611"/>
                  </a:lnTo>
                  <a:lnTo>
                    <a:pt x="6858000" y="324611"/>
                  </a:lnTo>
                  <a:lnTo>
                    <a:pt x="6858000" y="0"/>
                  </a:lnTo>
                  <a:close/>
                </a:path>
              </a:pathLst>
            </a:custGeom>
            <a:solidFill>
              <a:srgbClr val="622322"/>
            </a:solidFill>
          </p:spPr>
          <p:txBody>
            <a:bodyPr wrap="square" lIns="0" tIns="0" rIns="0" bIns="0" rtlCol="0"/>
            <a:lstStyle/>
            <a:p>
              <a:endParaRPr/>
            </a:p>
          </p:txBody>
        </p:sp>
        <p:sp>
          <p:nvSpPr>
            <p:cNvPr id="4" name="object 4"/>
            <p:cNvSpPr/>
            <p:nvPr/>
          </p:nvSpPr>
          <p:spPr>
            <a:xfrm>
              <a:off x="1143761" y="4819649"/>
              <a:ext cx="6858000" cy="325120"/>
            </a:xfrm>
            <a:custGeom>
              <a:avLst/>
              <a:gdLst/>
              <a:ahLst/>
              <a:cxnLst/>
              <a:rect l="l" t="t" r="r" b="b"/>
              <a:pathLst>
                <a:path w="6858000" h="325120">
                  <a:moveTo>
                    <a:pt x="0" y="324611"/>
                  </a:moveTo>
                  <a:lnTo>
                    <a:pt x="6858000" y="324611"/>
                  </a:lnTo>
                  <a:lnTo>
                    <a:pt x="6858000" y="0"/>
                  </a:lnTo>
                  <a:lnTo>
                    <a:pt x="0" y="0"/>
                  </a:lnTo>
                  <a:lnTo>
                    <a:pt x="0" y="324611"/>
                  </a:lnTo>
                  <a:close/>
                </a:path>
              </a:pathLst>
            </a:custGeom>
            <a:ln w="25400">
              <a:solidFill>
                <a:srgbClr val="8B3938"/>
              </a:solidFill>
            </a:ln>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3335" rIns="0" bIns="0" rtlCol="0">
            <a:spAutoFit/>
          </a:bodyPr>
          <a:lstStyle/>
          <a:p>
            <a:pPr marL="60960">
              <a:lnSpc>
                <a:spcPct val="100000"/>
              </a:lnSpc>
              <a:spcBef>
                <a:spcPts val="105"/>
              </a:spcBef>
            </a:pPr>
            <a:r>
              <a:rPr sz="2000" b="1" dirty="0">
                <a:latin typeface="Arial"/>
                <a:cs typeface="Arial"/>
              </a:rPr>
              <a:t>ROC</a:t>
            </a:r>
            <a:r>
              <a:rPr sz="2000" b="1" spc="-25" dirty="0">
                <a:latin typeface="Arial"/>
                <a:cs typeface="Arial"/>
              </a:rPr>
              <a:t> </a:t>
            </a:r>
            <a:r>
              <a:rPr sz="2000" b="1" dirty="0">
                <a:latin typeface="Arial"/>
                <a:cs typeface="Arial"/>
              </a:rPr>
              <a:t>curves,</a:t>
            </a:r>
            <a:r>
              <a:rPr sz="2000" b="1" spc="-20" dirty="0">
                <a:latin typeface="Arial"/>
                <a:cs typeface="Arial"/>
              </a:rPr>
              <a:t> </a:t>
            </a:r>
            <a:r>
              <a:rPr sz="2000" b="1" dirty="0">
                <a:latin typeface="Arial"/>
                <a:cs typeface="Arial"/>
              </a:rPr>
              <a:t>Learning</a:t>
            </a:r>
            <a:r>
              <a:rPr sz="2000" b="1" spc="-30" dirty="0">
                <a:latin typeface="Arial"/>
                <a:cs typeface="Arial"/>
              </a:rPr>
              <a:t> </a:t>
            </a:r>
            <a:r>
              <a:rPr sz="2000" b="1" spc="-10" dirty="0">
                <a:latin typeface="Arial"/>
                <a:cs typeface="Arial"/>
              </a:rPr>
              <a:t>Curves</a:t>
            </a:r>
            <a:endParaRPr sz="2000">
              <a:latin typeface="Arial"/>
              <a:cs typeface="Arial"/>
            </a:endParaRPr>
          </a:p>
        </p:txBody>
      </p:sp>
      <p:sp>
        <p:nvSpPr>
          <p:cNvPr id="10" name="object 10"/>
          <p:cNvSpPr txBox="1"/>
          <p:nvPr/>
        </p:nvSpPr>
        <p:spPr>
          <a:xfrm>
            <a:off x="1542033" y="4819100"/>
            <a:ext cx="730250" cy="196215"/>
          </a:xfrm>
          <a:prstGeom prst="rect">
            <a:avLst/>
          </a:prstGeom>
        </p:spPr>
        <p:txBody>
          <a:bodyPr vert="horz" wrap="square" lIns="0" tIns="0" rIns="0" bIns="0" rtlCol="0">
            <a:spAutoFit/>
          </a:bodyPr>
          <a:lstStyle/>
          <a:p>
            <a:pPr marL="12700">
              <a:lnSpc>
                <a:spcPts val="1425"/>
              </a:lnSpc>
            </a:pPr>
            <a:r>
              <a:rPr sz="1200" b="1" dirty="0">
                <a:solidFill>
                  <a:srgbClr val="FFFFFF"/>
                </a:solidFill>
                <a:latin typeface="Arial"/>
                <a:cs typeface="Arial"/>
              </a:rPr>
              <a:t>Dec,</a:t>
            </a:r>
            <a:r>
              <a:rPr sz="1200" b="1" spc="-25" dirty="0">
                <a:solidFill>
                  <a:srgbClr val="FFFFFF"/>
                </a:solidFill>
                <a:latin typeface="Arial"/>
                <a:cs typeface="Arial"/>
              </a:rPr>
              <a:t> </a:t>
            </a:r>
            <a:r>
              <a:rPr sz="1200" b="1" spc="-20" dirty="0">
                <a:solidFill>
                  <a:srgbClr val="FFFFFF"/>
                </a:solidFill>
                <a:latin typeface="Arial"/>
                <a:cs typeface="Arial"/>
              </a:rPr>
              <a:t>2023</a:t>
            </a:r>
            <a:endParaRPr sz="1200">
              <a:latin typeface="Arial"/>
              <a:cs typeface="Arial"/>
            </a:endParaRPr>
          </a:p>
        </p:txBody>
      </p:sp>
      <p:sp>
        <p:nvSpPr>
          <p:cNvPr id="11" name="object 11"/>
          <p:cNvSpPr txBox="1"/>
          <p:nvPr/>
        </p:nvSpPr>
        <p:spPr>
          <a:xfrm>
            <a:off x="7574026" y="4813947"/>
            <a:ext cx="196215" cy="196215"/>
          </a:xfrm>
          <a:prstGeom prst="rect">
            <a:avLst/>
          </a:prstGeom>
        </p:spPr>
        <p:txBody>
          <a:bodyPr vert="horz" wrap="square" lIns="0" tIns="0" rIns="0" bIns="0" rtlCol="0">
            <a:spAutoFit/>
          </a:bodyPr>
          <a:lstStyle/>
          <a:p>
            <a:pPr marL="12700">
              <a:lnSpc>
                <a:spcPts val="1430"/>
              </a:lnSpc>
            </a:pPr>
            <a:r>
              <a:rPr sz="1200" b="1" spc="-25" dirty="0">
                <a:solidFill>
                  <a:srgbClr val="FFFFFF"/>
                </a:solidFill>
                <a:latin typeface="Arial"/>
                <a:cs typeface="Arial"/>
              </a:rPr>
              <a:t>29</a:t>
            </a:r>
            <a:endParaRPr sz="1200">
              <a:latin typeface="Arial"/>
              <a:cs typeface="Arial"/>
            </a:endParaRPr>
          </a:p>
        </p:txBody>
      </p:sp>
      <p:pic>
        <p:nvPicPr>
          <p:cNvPr id="12" name="Picture 11"/>
          <p:cNvPicPr>
            <a:picLocks noChangeAspect="1"/>
          </p:cNvPicPr>
          <p:nvPr/>
        </p:nvPicPr>
        <p:blipFill>
          <a:blip r:embed="rId2"/>
          <a:stretch>
            <a:fillRect/>
          </a:stretch>
        </p:blipFill>
        <p:spPr>
          <a:xfrm>
            <a:off x="1557677" y="922781"/>
            <a:ext cx="6030167" cy="376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Conclusion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25</a:t>
            </a:fld>
            <a:endParaRPr spc="-25" dirty="0"/>
          </a:p>
        </p:txBody>
      </p:sp>
      <p:sp>
        <p:nvSpPr>
          <p:cNvPr id="3" name="object 3"/>
          <p:cNvSpPr txBox="1"/>
          <p:nvPr/>
        </p:nvSpPr>
        <p:spPr>
          <a:xfrm>
            <a:off x="397807" y="1200150"/>
            <a:ext cx="8047990" cy="2598788"/>
          </a:xfrm>
          <a:prstGeom prst="rect">
            <a:avLst/>
          </a:prstGeom>
        </p:spPr>
        <p:txBody>
          <a:bodyPr vert="horz" wrap="square" lIns="0" tIns="13335" rIns="0" bIns="0" rtlCol="0">
            <a:spAutoFit/>
          </a:bodyPr>
          <a:lstStyle/>
          <a:p>
            <a:pPr rtl="0"/>
            <a:r>
              <a:rPr lang="en-US" sz="1400" dirty="0"/>
              <a:t>In conclusion, our project on house price prediction has demonstrated the effectiveness of machine learning algorithms in forecasting real estate prices. Through the analysis of various features such as location, property size, amenities, and economic indicators, we have developed a model capable of making accurate predictions.</a:t>
            </a:r>
            <a:endParaRPr lang="en-US" sz="1400" b="0" dirty="0">
              <a:effectLst/>
            </a:endParaRPr>
          </a:p>
          <a:p>
            <a:pPr rtl="0"/>
            <a:br>
              <a:rPr lang="en-US" sz="1400" b="0" dirty="0">
                <a:effectLst/>
              </a:rPr>
            </a:br>
            <a:r>
              <a:rPr lang="en-US" sz="1400" dirty="0"/>
              <a:t>Future Enhancements:</a:t>
            </a:r>
            <a:endParaRPr lang="en-US" sz="1400" b="0" dirty="0">
              <a:effectLst/>
            </a:endParaRPr>
          </a:p>
          <a:p>
            <a:pPr rtl="0"/>
            <a:r>
              <a:rPr lang="en-US" sz="1400" dirty="0"/>
              <a:t>While our model has shown promising results, there are several avenues for future enhancement and research:</a:t>
            </a:r>
            <a:endParaRPr lang="en-US" sz="1400" b="0" dirty="0">
              <a:effectLst/>
            </a:endParaRPr>
          </a:p>
          <a:p>
            <a:pPr rtl="0"/>
            <a:r>
              <a:rPr lang="en-US" sz="1400" dirty="0"/>
              <a:t>1. Feature engineering</a:t>
            </a:r>
            <a:endParaRPr lang="en-US" sz="1400" b="0" dirty="0">
              <a:effectLst/>
            </a:endParaRPr>
          </a:p>
          <a:p>
            <a:pPr rtl="0"/>
            <a:r>
              <a:rPr lang="en-US" sz="1400" dirty="0"/>
              <a:t>2. User Interface Development</a:t>
            </a:r>
            <a:endParaRPr lang="en-US" sz="1400" b="0" dirty="0">
              <a:effectLst/>
            </a:endParaRPr>
          </a:p>
          <a:p>
            <a:br>
              <a:rPr lang="en-US" sz="1400" dirty="0"/>
            </a:br>
            <a:endParaRPr sz="1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3</a:t>
            </a:fld>
            <a:endParaRPr spc="-25" dirty="0"/>
          </a:p>
        </p:txBody>
      </p:sp>
      <p:sp>
        <p:nvSpPr>
          <p:cNvPr id="3" name="object 3"/>
          <p:cNvSpPr txBox="1"/>
          <p:nvPr/>
        </p:nvSpPr>
        <p:spPr>
          <a:xfrm>
            <a:off x="390550" y="1504950"/>
            <a:ext cx="7119596" cy="2505814"/>
          </a:xfrm>
          <a:prstGeom prst="rect">
            <a:avLst/>
          </a:prstGeom>
        </p:spPr>
        <p:txBody>
          <a:bodyPr vert="horz" wrap="square" lIns="0" tIns="12700" rIns="0" bIns="0" rtlCol="0">
            <a:spAutoFit/>
          </a:bodyPr>
          <a:lstStyle/>
          <a:p>
            <a:pPr marL="12700" algn="l">
              <a:lnSpc>
                <a:spcPct val="100000"/>
              </a:lnSpc>
              <a:spcBef>
                <a:spcPts val="100"/>
              </a:spcBef>
              <a:tabLst>
                <a:tab pos="338455" algn="l"/>
              </a:tabLst>
            </a:pPr>
            <a:r>
              <a:rPr lang="en-US" dirty="0">
                <a:latin typeface="Times New Roman" panose="02020603050405020304" pitchFamily="18" charset="0"/>
                <a:cs typeface="Times New Roman" panose="02020603050405020304" pitchFamily="18" charset="0"/>
              </a:rPr>
              <a:t>In this project, we aim to develop a machine learning model for predicting house prices based on relevant features. We will explore various algorithms, such as linear regression, to determine which one provides the best performance for our dataset . Predicting house prices involves analyzing a myriad of variables, including location, property size, amenities, neighborhood characteristics, economic indicators, and market trends. Traditional methods of valuation, while valuable, often rely on manual appraisal processes and historical data analysis, which may not capture the dynamic nature of real estate markets.</a:t>
            </a:r>
            <a:endParaRPr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Contribution</a:t>
            </a:r>
            <a:r>
              <a:rPr spc="-80" dirty="0"/>
              <a:t> </a:t>
            </a:r>
            <a:r>
              <a:rPr dirty="0"/>
              <a:t>by</a:t>
            </a:r>
            <a:r>
              <a:rPr spc="-80" dirty="0"/>
              <a:t> </a:t>
            </a:r>
            <a:r>
              <a:rPr dirty="0"/>
              <a:t>team</a:t>
            </a:r>
            <a:r>
              <a:rPr spc="-65" dirty="0"/>
              <a:t> </a:t>
            </a:r>
            <a:r>
              <a:rPr spc="-10" dirty="0"/>
              <a:t>members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4</a:t>
            </a:fld>
            <a:endParaRPr spc="-25" dirty="0"/>
          </a:p>
        </p:txBody>
      </p:sp>
      <p:sp>
        <p:nvSpPr>
          <p:cNvPr id="3" name="object 3"/>
          <p:cNvSpPr txBox="1"/>
          <p:nvPr/>
        </p:nvSpPr>
        <p:spPr>
          <a:xfrm>
            <a:off x="504850" y="1238834"/>
            <a:ext cx="7191350" cy="3613810"/>
          </a:xfrm>
          <a:prstGeom prst="rect">
            <a:avLst/>
          </a:prstGeom>
        </p:spPr>
        <p:txBody>
          <a:bodyPr vert="horz" wrap="square" lIns="0" tIns="12700" rIns="0" bIns="0" rtlCol="0">
            <a:spAutoFit/>
          </a:bodyPr>
          <a:lstStyle/>
          <a:p>
            <a:pPr rtl="0"/>
            <a:r>
              <a:rPr lang="en-IN" dirty="0"/>
              <a:t>1. Chehak Sharma :Development &amp; Designing</a:t>
            </a:r>
            <a:r>
              <a:rPr lang="en-IN" sz="1800" dirty="0"/>
              <a:t> </a:t>
            </a:r>
            <a:endParaRPr lang="en-IN" b="0" dirty="0">
              <a:effectLst/>
            </a:endParaRPr>
          </a:p>
          <a:p>
            <a:pPr rtl="0"/>
            <a:br>
              <a:rPr lang="en-IN" b="0" dirty="0">
                <a:effectLst/>
              </a:rPr>
            </a:br>
            <a:r>
              <a:rPr lang="en-IN" dirty="0"/>
              <a:t>2. </a:t>
            </a:r>
            <a:r>
              <a:rPr lang="en-IN" dirty="0" err="1"/>
              <a:t>Ankna</a:t>
            </a:r>
            <a:r>
              <a:rPr lang="en-IN" dirty="0"/>
              <a:t> </a:t>
            </a:r>
            <a:r>
              <a:rPr lang="en-IN" dirty="0" err="1"/>
              <a:t>Litoriya</a:t>
            </a:r>
            <a:r>
              <a:rPr lang="en-IN" dirty="0"/>
              <a:t> : Development and documentation</a:t>
            </a:r>
          </a:p>
          <a:p>
            <a:pPr rtl="0"/>
            <a:endParaRPr lang="en-IN" dirty="0"/>
          </a:p>
          <a:p>
            <a:pPr rtl="0"/>
            <a:r>
              <a:rPr lang="en-IN" dirty="0"/>
              <a:t>3. </a:t>
            </a:r>
            <a:r>
              <a:rPr lang="en-IN" dirty="0" err="1"/>
              <a:t>Anamika</a:t>
            </a:r>
            <a:r>
              <a:rPr lang="en-IN" dirty="0"/>
              <a:t> </a:t>
            </a:r>
            <a:r>
              <a:rPr lang="en-IN" dirty="0" err="1"/>
              <a:t>Chouragade</a:t>
            </a:r>
            <a:r>
              <a:rPr lang="en-IN" dirty="0"/>
              <a:t> :Content and Documentation</a:t>
            </a:r>
            <a:endParaRPr lang="en-IN" b="0" dirty="0">
              <a:effectLst/>
            </a:endParaRPr>
          </a:p>
          <a:p>
            <a:pPr rtl="0"/>
            <a:br>
              <a:rPr lang="en-IN" b="0" dirty="0">
                <a:effectLst/>
              </a:rPr>
            </a:br>
            <a:r>
              <a:rPr lang="en-IN" dirty="0"/>
              <a:t>4. </a:t>
            </a:r>
            <a:r>
              <a:rPr lang="en-IN" dirty="0" err="1"/>
              <a:t>Harshita</a:t>
            </a:r>
            <a:r>
              <a:rPr lang="en-IN" dirty="0"/>
              <a:t> </a:t>
            </a:r>
            <a:r>
              <a:rPr lang="en-IN" dirty="0" err="1"/>
              <a:t>Chouhan</a:t>
            </a:r>
            <a:r>
              <a:rPr lang="en-IN" dirty="0"/>
              <a:t> : Content and Documentation</a:t>
            </a:r>
            <a:endParaRPr lang="en-IN" b="0" dirty="0">
              <a:effectLst/>
            </a:endParaRPr>
          </a:p>
          <a:p>
            <a:pPr rtl="0"/>
            <a:br>
              <a:rPr lang="en-IN" b="0" dirty="0">
                <a:effectLst/>
              </a:rPr>
            </a:br>
            <a:r>
              <a:rPr lang="en-IN" dirty="0"/>
              <a:t>5. </a:t>
            </a:r>
            <a:r>
              <a:rPr lang="en-IN" dirty="0" err="1"/>
              <a:t>Hitanshi</a:t>
            </a:r>
            <a:r>
              <a:rPr lang="en-IN" dirty="0"/>
              <a:t> </a:t>
            </a:r>
            <a:r>
              <a:rPr lang="en-IN" dirty="0" err="1"/>
              <a:t>Bhopale</a:t>
            </a:r>
            <a:r>
              <a:rPr lang="en-IN" dirty="0"/>
              <a:t> :</a:t>
            </a:r>
            <a:r>
              <a:rPr lang="en-IN" sz="1800" dirty="0"/>
              <a:t>Development &amp; Designing </a:t>
            </a:r>
            <a:endParaRPr lang="en-IN" b="0" dirty="0">
              <a:effectLst/>
            </a:endParaRPr>
          </a:p>
          <a:p>
            <a:pPr rtl="0"/>
            <a:br>
              <a:rPr lang="en-IN" b="0" dirty="0">
                <a:effectLst/>
              </a:rPr>
            </a:br>
            <a:r>
              <a:rPr lang="en-IN" dirty="0"/>
              <a:t>6. </a:t>
            </a:r>
            <a:r>
              <a:rPr lang="en-IN" dirty="0" err="1"/>
              <a:t>Soumya</a:t>
            </a:r>
            <a:r>
              <a:rPr lang="en-IN" dirty="0"/>
              <a:t> Joseph : Content and Documentation</a:t>
            </a:r>
            <a:endParaRPr lang="en-IN" b="0" dirty="0">
              <a:effectLst/>
            </a:endParaRPr>
          </a:p>
          <a:p>
            <a:br>
              <a:rPr lang="en-IN" dirty="0"/>
            </a:br>
            <a:endParaRPr sz="1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4" y="2272995"/>
            <a:ext cx="2491105" cy="574675"/>
          </a:xfrm>
          <a:prstGeom prst="rect">
            <a:avLst/>
          </a:prstGeom>
        </p:spPr>
        <p:txBody>
          <a:bodyPr vert="horz" wrap="square" lIns="0" tIns="12700" rIns="0" bIns="0" rtlCol="0">
            <a:spAutoFit/>
          </a:bodyPr>
          <a:lstStyle/>
          <a:p>
            <a:pPr marL="12700">
              <a:lnSpc>
                <a:spcPct val="100000"/>
              </a:lnSpc>
              <a:spcBef>
                <a:spcPts val="100"/>
              </a:spcBef>
            </a:pPr>
            <a:r>
              <a:rPr sz="3600" dirty="0"/>
              <a:t>Project</a:t>
            </a:r>
            <a:r>
              <a:rPr sz="3600" spc="-25" dirty="0"/>
              <a:t> </a:t>
            </a:r>
            <a:r>
              <a:rPr sz="3600" spc="-20" dirty="0"/>
              <a:t>Plan</a:t>
            </a:r>
            <a:endParaRPr sz="36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Project</a:t>
            </a:r>
            <a:r>
              <a:rPr spc="-80" dirty="0"/>
              <a:t> </a:t>
            </a:r>
            <a:r>
              <a:rPr spc="-10" dirty="0"/>
              <a:t>Schedule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6</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2762831616"/>
              </p:ext>
            </p:extLst>
          </p:nvPr>
        </p:nvGraphicFramePr>
        <p:xfrm>
          <a:off x="894105" y="1443419"/>
          <a:ext cx="7346949" cy="3428260"/>
        </p:xfrm>
        <a:graphic>
          <a:graphicData uri="http://schemas.openxmlformats.org/drawingml/2006/table">
            <a:tbl>
              <a:tblPr firstRow="1" bandRow="1">
                <a:tableStyleId>{2D5ABB26-0587-4C30-8999-92F81FD0307C}</a:tableStyleId>
              </a:tblPr>
              <a:tblGrid>
                <a:gridCol w="430530">
                  <a:extLst>
                    <a:ext uri="{9D8B030D-6E8A-4147-A177-3AD203B41FA5}">
                      <a16:colId xmlns:a16="http://schemas.microsoft.com/office/drawing/2014/main" val="20000"/>
                    </a:ext>
                  </a:extLst>
                </a:gridCol>
                <a:gridCol w="2122170">
                  <a:extLst>
                    <a:ext uri="{9D8B030D-6E8A-4147-A177-3AD203B41FA5}">
                      <a16:colId xmlns:a16="http://schemas.microsoft.com/office/drawing/2014/main" val="20001"/>
                    </a:ext>
                  </a:extLst>
                </a:gridCol>
                <a:gridCol w="3707765">
                  <a:extLst>
                    <a:ext uri="{9D8B030D-6E8A-4147-A177-3AD203B41FA5}">
                      <a16:colId xmlns:a16="http://schemas.microsoft.com/office/drawing/2014/main" val="20002"/>
                    </a:ext>
                  </a:extLst>
                </a:gridCol>
                <a:gridCol w="469264">
                  <a:extLst>
                    <a:ext uri="{9D8B030D-6E8A-4147-A177-3AD203B41FA5}">
                      <a16:colId xmlns:a16="http://schemas.microsoft.com/office/drawing/2014/main" val="20003"/>
                    </a:ext>
                  </a:extLst>
                </a:gridCol>
                <a:gridCol w="617220">
                  <a:extLst>
                    <a:ext uri="{9D8B030D-6E8A-4147-A177-3AD203B41FA5}">
                      <a16:colId xmlns:a16="http://schemas.microsoft.com/office/drawing/2014/main" val="20004"/>
                    </a:ext>
                  </a:extLst>
                </a:gridCol>
              </a:tblGrid>
              <a:tr h="512502">
                <a:tc>
                  <a:txBody>
                    <a:bodyPr/>
                    <a:lstStyle/>
                    <a:p>
                      <a:pPr>
                        <a:lnSpc>
                          <a:spcPct val="100000"/>
                        </a:lnSpc>
                      </a:pPr>
                      <a:endParaRPr sz="1000">
                        <a:latin typeface="Times New Roman"/>
                        <a:cs typeface="Times New Roman"/>
                      </a:endParaRPr>
                    </a:p>
                    <a:p>
                      <a:pPr>
                        <a:lnSpc>
                          <a:spcPct val="100000"/>
                        </a:lnSpc>
                        <a:spcBef>
                          <a:spcPts val="110"/>
                        </a:spcBef>
                      </a:pPr>
                      <a:endParaRPr sz="1000">
                        <a:latin typeface="Times New Roman"/>
                        <a:cs typeface="Times New Roman"/>
                      </a:endParaRPr>
                    </a:p>
                    <a:p>
                      <a:pPr marL="25400">
                        <a:lnSpc>
                          <a:spcPct val="100000"/>
                        </a:lnSpc>
                      </a:pPr>
                      <a:r>
                        <a:rPr sz="1000" dirty="0">
                          <a:latin typeface="Arial"/>
                          <a:cs typeface="Arial"/>
                        </a:rPr>
                        <a:t>Sl.</a:t>
                      </a:r>
                      <a:r>
                        <a:rPr sz="1000" spc="-15" dirty="0">
                          <a:latin typeface="Arial"/>
                          <a:cs typeface="Arial"/>
                        </a:rPr>
                        <a:t> </a:t>
                      </a:r>
                      <a:r>
                        <a:rPr sz="1000" spc="-25" dirty="0">
                          <a:latin typeface="Arial"/>
                          <a:cs typeface="Arial"/>
                        </a:rPr>
                        <a:t>No.</a:t>
                      </a:r>
                      <a:endParaRPr sz="1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dirty="0">
                        <a:latin typeface="Times New Roman"/>
                        <a:cs typeface="Times New Roman"/>
                      </a:endParaRPr>
                    </a:p>
                    <a:p>
                      <a:pPr>
                        <a:lnSpc>
                          <a:spcPct val="100000"/>
                        </a:lnSpc>
                        <a:spcBef>
                          <a:spcPts val="110"/>
                        </a:spcBef>
                      </a:pPr>
                      <a:endParaRPr sz="1000" dirty="0">
                        <a:latin typeface="Times New Roman"/>
                        <a:cs typeface="Times New Roman"/>
                      </a:endParaRPr>
                    </a:p>
                    <a:p>
                      <a:pPr marL="25400">
                        <a:lnSpc>
                          <a:spcPct val="100000"/>
                        </a:lnSpc>
                      </a:pPr>
                      <a:r>
                        <a:rPr sz="1000" spc="-10" dirty="0">
                          <a:latin typeface="Arial"/>
                          <a:cs typeface="Arial"/>
                        </a:rPr>
                        <a:t>Phase</a:t>
                      </a:r>
                      <a:endParaRPr sz="1000" dirty="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p>
                      <a:pPr>
                        <a:lnSpc>
                          <a:spcPct val="100000"/>
                        </a:lnSpc>
                        <a:spcBef>
                          <a:spcPts val="110"/>
                        </a:spcBef>
                      </a:pPr>
                      <a:endParaRPr sz="1000">
                        <a:latin typeface="Times New Roman"/>
                        <a:cs typeface="Times New Roman"/>
                      </a:endParaRPr>
                    </a:p>
                    <a:p>
                      <a:pPr marL="25400">
                        <a:lnSpc>
                          <a:spcPct val="100000"/>
                        </a:lnSpc>
                      </a:pPr>
                      <a:r>
                        <a:rPr sz="1000" spc="-10" dirty="0">
                          <a:latin typeface="Arial"/>
                          <a:cs typeface="Arial"/>
                        </a:rPr>
                        <a:t>Tasks</a:t>
                      </a:r>
                      <a:endParaRPr sz="1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marR="34290">
                        <a:lnSpc>
                          <a:spcPct val="114999"/>
                        </a:lnSpc>
                        <a:spcBef>
                          <a:spcPts val="850"/>
                        </a:spcBef>
                      </a:pPr>
                      <a:r>
                        <a:rPr sz="1000" spc="-10" dirty="0">
                          <a:latin typeface="Arial"/>
                          <a:cs typeface="Arial"/>
                        </a:rPr>
                        <a:t>Start </a:t>
                      </a:r>
                      <a:r>
                        <a:rPr sz="1000" dirty="0">
                          <a:latin typeface="Arial"/>
                          <a:cs typeface="Arial"/>
                        </a:rPr>
                        <a:t>on</a:t>
                      </a:r>
                      <a:r>
                        <a:rPr sz="1000" spc="-15" dirty="0">
                          <a:latin typeface="Arial"/>
                          <a:cs typeface="Arial"/>
                        </a:rPr>
                        <a:t> </a:t>
                      </a:r>
                      <a:r>
                        <a:rPr sz="1000" spc="-25" dirty="0">
                          <a:latin typeface="Arial"/>
                          <a:cs typeface="Arial"/>
                        </a:rPr>
                        <a:t>Day</a:t>
                      </a:r>
                      <a:endParaRPr sz="1000">
                        <a:latin typeface="Arial"/>
                        <a:cs typeface="Arial"/>
                      </a:endParaRPr>
                    </a:p>
                  </a:txBody>
                  <a:tcPr marL="0" marR="0" marT="1079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marR="105410">
                        <a:lnSpc>
                          <a:spcPct val="114999"/>
                        </a:lnSpc>
                        <a:spcBef>
                          <a:spcPts val="850"/>
                        </a:spcBef>
                      </a:pPr>
                      <a:r>
                        <a:rPr sz="1000" spc="-10" dirty="0">
                          <a:latin typeface="Arial"/>
                          <a:cs typeface="Arial"/>
                        </a:rPr>
                        <a:t>Duration (Days)</a:t>
                      </a:r>
                      <a:endParaRPr sz="1000">
                        <a:latin typeface="Arial"/>
                        <a:cs typeface="Arial"/>
                      </a:endParaRPr>
                    </a:p>
                  </a:txBody>
                  <a:tcPr marL="0" marR="0" marT="1079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196926">
                <a:tc>
                  <a:txBody>
                    <a:bodyPr/>
                    <a:lstStyle/>
                    <a:p>
                      <a:pPr marL="25400">
                        <a:lnSpc>
                          <a:spcPct val="100000"/>
                        </a:lnSpc>
                        <a:spcBef>
                          <a:spcPts val="235"/>
                        </a:spcBef>
                      </a:pPr>
                      <a:r>
                        <a:rPr sz="1000" spc="-50" dirty="0">
                          <a:latin typeface="Arial"/>
                          <a:cs typeface="Arial"/>
                        </a:rPr>
                        <a:t>a</a:t>
                      </a:r>
                      <a:endParaRPr sz="100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marR="0" indent="0" defTabSz="914400" eaLnBrk="1" fontAlgn="auto" latinLnBrk="0" hangingPunct="1">
                        <a:lnSpc>
                          <a:spcPct val="100000"/>
                        </a:lnSpc>
                        <a:spcBef>
                          <a:spcPts val="235"/>
                        </a:spcBef>
                        <a:spcAft>
                          <a:spcPts val="0"/>
                        </a:spcAft>
                        <a:buClrTx/>
                        <a:buSzTx/>
                        <a:buFontTx/>
                        <a:buNone/>
                        <a:tabLst/>
                        <a:defRPr/>
                      </a:pPr>
                      <a:r>
                        <a:rPr lang="en-IN" sz="1000" dirty="0">
                          <a:latin typeface="Arial"/>
                          <a:cs typeface="Arial"/>
                        </a:rPr>
                        <a:t>Data</a:t>
                      </a:r>
                      <a:r>
                        <a:rPr lang="en-IN" sz="1000" spc="-40" dirty="0">
                          <a:latin typeface="Arial"/>
                          <a:cs typeface="Arial"/>
                        </a:rPr>
                        <a:t> </a:t>
                      </a:r>
                      <a:r>
                        <a:rPr lang="en-IN" sz="1000" dirty="0">
                          <a:latin typeface="Arial"/>
                          <a:cs typeface="Arial"/>
                        </a:rPr>
                        <a:t>collection</a:t>
                      </a:r>
                      <a:r>
                        <a:rPr lang="en-IN" sz="1000" spc="-30" dirty="0">
                          <a:latin typeface="Arial"/>
                          <a:cs typeface="Arial"/>
                        </a:rPr>
                        <a:t> </a:t>
                      </a:r>
                      <a:r>
                        <a:rPr lang="en-IN" sz="1000" dirty="0">
                          <a:latin typeface="Arial"/>
                          <a:cs typeface="Arial"/>
                        </a:rPr>
                        <a:t>and</a:t>
                      </a:r>
                      <a:r>
                        <a:rPr lang="en-IN" sz="1000" spc="-45" dirty="0">
                          <a:latin typeface="Arial"/>
                          <a:cs typeface="Arial"/>
                        </a:rPr>
                        <a:t> </a:t>
                      </a:r>
                      <a:r>
                        <a:rPr lang="en-IN" sz="1000" spc="-10" dirty="0" err="1">
                          <a:latin typeface="Arial"/>
                          <a:cs typeface="Arial"/>
                        </a:rPr>
                        <a:t>preprocessing</a:t>
                      </a:r>
                      <a:endParaRPr lang="en-IN" sz="10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a:lnSpc>
                          <a:spcPct val="100000"/>
                        </a:lnSpc>
                      </a:pPr>
                      <a:r>
                        <a:rPr lang="en-IN" sz="1000" dirty="0">
                          <a:latin typeface="Arial"/>
                          <a:cs typeface="Arial"/>
                        </a:rPr>
                        <a:t>Data</a:t>
                      </a:r>
                      <a:r>
                        <a:rPr lang="en-IN" sz="1000" spc="-35" dirty="0">
                          <a:latin typeface="Arial"/>
                          <a:cs typeface="Arial"/>
                        </a:rPr>
                        <a:t> </a:t>
                      </a:r>
                      <a:r>
                        <a:rPr lang="en-IN" sz="1000" spc="-10" dirty="0">
                          <a:latin typeface="Arial"/>
                          <a:cs typeface="Arial"/>
                        </a:rPr>
                        <a:t>Collection</a:t>
                      </a:r>
                      <a:endParaRPr lang="en-IN" sz="10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35"/>
                        </a:spcBef>
                      </a:pPr>
                      <a:r>
                        <a:rPr sz="1000" spc="-50" dirty="0">
                          <a:latin typeface="Arial"/>
                          <a:cs typeface="Arial"/>
                        </a:rPr>
                        <a:t>1</a:t>
                      </a:r>
                      <a:endParaRPr sz="100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35"/>
                        </a:spcBef>
                      </a:pPr>
                      <a:r>
                        <a:rPr lang="en-IN" sz="1000" spc="-50" dirty="0">
                          <a:latin typeface="Arial"/>
                          <a:cs typeface="Arial"/>
                        </a:rPr>
                        <a:t>1</a:t>
                      </a:r>
                      <a:endParaRPr sz="10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88048">
                <a:tc>
                  <a:txBody>
                    <a:bodyPr/>
                    <a:lstStyle/>
                    <a:p>
                      <a:pPr marL="25400">
                        <a:lnSpc>
                          <a:spcPct val="100000"/>
                        </a:lnSpc>
                        <a:spcBef>
                          <a:spcPts val="235"/>
                        </a:spcBef>
                      </a:pPr>
                      <a:r>
                        <a:rPr sz="1000" spc="-50" dirty="0">
                          <a:latin typeface="Arial"/>
                          <a:cs typeface="Arial"/>
                        </a:rPr>
                        <a:t>b</a:t>
                      </a:r>
                      <a:endParaRPr sz="100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a:lnSpc>
                          <a:spcPct val="100000"/>
                        </a:lnSpc>
                        <a:spcBef>
                          <a:spcPts val="235"/>
                        </a:spcBef>
                      </a:pPr>
                      <a:r>
                        <a:rPr lang="en-IN" sz="1000" dirty="0">
                          <a:latin typeface="Arial"/>
                          <a:cs typeface="Arial"/>
                        </a:rPr>
                        <a:t>Data</a:t>
                      </a:r>
                      <a:r>
                        <a:rPr lang="en-IN" sz="1000" spc="-60" dirty="0">
                          <a:latin typeface="Arial"/>
                          <a:cs typeface="Arial"/>
                        </a:rPr>
                        <a:t> </a:t>
                      </a:r>
                      <a:r>
                        <a:rPr lang="en-IN" sz="1000" dirty="0">
                          <a:latin typeface="Arial"/>
                          <a:cs typeface="Arial"/>
                        </a:rPr>
                        <a:t>labelling,</a:t>
                      </a:r>
                      <a:r>
                        <a:rPr lang="en-IN" sz="1000" spc="-30" dirty="0">
                          <a:latin typeface="Arial"/>
                          <a:cs typeface="Arial"/>
                        </a:rPr>
                        <a:t> </a:t>
                      </a:r>
                      <a:r>
                        <a:rPr lang="en-IN" sz="1000" dirty="0">
                          <a:latin typeface="Arial"/>
                          <a:cs typeface="Arial"/>
                        </a:rPr>
                        <a:t>cleaning,</a:t>
                      </a:r>
                      <a:r>
                        <a:rPr lang="en-IN" sz="1000" spc="-50" dirty="0">
                          <a:latin typeface="Arial"/>
                          <a:cs typeface="Arial"/>
                        </a:rPr>
                        <a:t> </a:t>
                      </a:r>
                      <a:r>
                        <a:rPr lang="en-IN" sz="1000" spc="-10" dirty="0">
                          <a:latin typeface="Arial"/>
                          <a:cs typeface="Arial"/>
                        </a:rPr>
                        <a:t>augmentation</a:t>
                      </a:r>
                      <a:endParaRPr lang="en-IN" sz="10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0"/>
                        </a:spcBef>
                      </a:pPr>
                      <a:r>
                        <a:rPr lang="en-IN" sz="1000" spc="-50" dirty="0">
                          <a:latin typeface="Arial"/>
                          <a:cs typeface="Arial"/>
                        </a:rPr>
                        <a:t>2</a:t>
                      </a:r>
                      <a:endParaRPr sz="1000" dirty="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0"/>
                        </a:spcBef>
                      </a:pPr>
                      <a:r>
                        <a:rPr lang="en-IN" sz="1000" spc="-50" dirty="0">
                          <a:latin typeface="Arial"/>
                          <a:cs typeface="Arial"/>
                        </a:rPr>
                        <a:t>2</a:t>
                      </a:r>
                      <a:endParaRPr sz="1000" dirty="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76095">
                <a:tc>
                  <a:txBody>
                    <a:bodyPr/>
                    <a:lstStyle/>
                    <a:p>
                      <a:pPr marL="25400">
                        <a:lnSpc>
                          <a:spcPct val="100000"/>
                        </a:lnSpc>
                        <a:spcBef>
                          <a:spcPts val="235"/>
                        </a:spcBef>
                      </a:pPr>
                      <a:r>
                        <a:rPr sz="1000" spc="-50" dirty="0">
                          <a:latin typeface="Arial"/>
                          <a:cs typeface="Arial"/>
                        </a:rPr>
                        <a:t>c</a:t>
                      </a:r>
                      <a:endParaRPr sz="100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r>
                        <a:rPr lang="en-US" sz="1200" b="0" i="0" u="none" strike="noStrike" dirty="0">
                          <a:solidFill>
                            <a:schemeClr val="tx1"/>
                          </a:solidFill>
                          <a:effectLst/>
                          <a:latin typeface="+mn-lt"/>
                          <a:ea typeface="+mn-ea"/>
                          <a:cs typeface="+mn-cs"/>
                        </a:rPr>
                        <a:t>Initial Model Selection and Training</a:t>
                      </a:r>
                      <a:endParaRPr sz="1200" b="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a:lnSpc>
                          <a:spcPct val="100000"/>
                        </a:lnSpc>
                        <a:spcBef>
                          <a:spcPts val="235"/>
                        </a:spcBef>
                      </a:pPr>
                      <a:r>
                        <a:rPr lang="en-IN" sz="1200" b="0" i="0" u="none" strike="noStrike" dirty="0">
                          <a:solidFill>
                            <a:schemeClr val="tx1"/>
                          </a:solidFill>
                          <a:effectLst/>
                          <a:latin typeface="+mn-lt"/>
                          <a:ea typeface="+mn-ea"/>
                          <a:cs typeface="+mn-cs"/>
                        </a:rPr>
                        <a:t>linear regression</a:t>
                      </a:r>
                      <a:endParaRPr sz="12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0"/>
                        </a:spcBef>
                      </a:pPr>
                      <a:r>
                        <a:rPr lang="en-IN" sz="1000" spc="-25" dirty="0">
                          <a:latin typeface="Arial"/>
                          <a:cs typeface="Arial"/>
                        </a:rPr>
                        <a:t>4</a:t>
                      </a:r>
                      <a:endParaRPr sz="1000" dirty="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0"/>
                        </a:spcBef>
                      </a:pPr>
                      <a:r>
                        <a:rPr lang="en-IN" sz="1000" spc="-50" dirty="0">
                          <a:latin typeface="Arial"/>
                          <a:cs typeface="Arial"/>
                        </a:rPr>
                        <a:t>2</a:t>
                      </a:r>
                      <a:endParaRPr sz="1000" dirty="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25819">
                <a:tc>
                  <a:txBody>
                    <a:bodyPr/>
                    <a:lstStyle/>
                    <a:p>
                      <a:pPr>
                        <a:lnSpc>
                          <a:spcPct val="100000"/>
                        </a:lnSpc>
                        <a:spcBef>
                          <a:spcPts val="95"/>
                        </a:spcBef>
                      </a:pPr>
                      <a:endParaRPr sz="1000">
                        <a:latin typeface="Times New Roman"/>
                        <a:cs typeface="Times New Roman"/>
                      </a:endParaRPr>
                    </a:p>
                    <a:p>
                      <a:pPr marL="25400">
                        <a:lnSpc>
                          <a:spcPct val="100000"/>
                        </a:lnSpc>
                      </a:pPr>
                      <a:r>
                        <a:rPr sz="1000" spc="-50" dirty="0">
                          <a:latin typeface="Arial"/>
                          <a:cs typeface="Arial"/>
                        </a:rPr>
                        <a:t>d</a:t>
                      </a:r>
                      <a:endParaRPr sz="1000">
                        <a:latin typeface="Arial"/>
                        <a:cs typeface="Arial"/>
                      </a:endParaRPr>
                    </a:p>
                  </a:txBody>
                  <a:tcPr marL="0" marR="0" marT="120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95"/>
                        </a:spcBef>
                      </a:pPr>
                      <a:endParaRPr sz="1000" dirty="0">
                        <a:latin typeface="Times New Roman"/>
                        <a:cs typeface="Times New Roman"/>
                      </a:endParaRPr>
                    </a:p>
                  </a:txBody>
                  <a:tcPr marL="0" marR="0" marT="120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95"/>
                        </a:spcBef>
                      </a:pPr>
                      <a:r>
                        <a:rPr lang="en-IN" sz="1000" dirty="0">
                          <a:latin typeface="Times New Roman"/>
                          <a:cs typeface="Times New Roman"/>
                        </a:rPr>
                        <a:t>Random</a:t>
                      </a:r>
                      <a:r>
                        <a:rPr lang="en-IN" sz="1000" baseline="0" dirty="0">
                          <a:latin typeface="Times New Roman"/>
                          <a:cs typeface="Times New Roman"/>
                        </a:rPr>
                        <a:t> Forest</a:t>
                      </a:r>
                    </a:p>
                  </a:txBody>
                  <a:tcPr marL="0" marR="0" marT="120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100"/>
                        </a:spcBef>
                      </a:pPr>
                      <a:r>
                        <a:rPr lang="en-IN" sz="1000" dirty="0">
                          <a:latin typeface="Times New Roman"/>
                          <a:cs typeface="Times New Roman"/>
                        </a:rPr>
                        <a:t>6</a:t>
                      </a:r>
                      <a:endParaRPr sz="1000" dirty="0">
                        <a:latin typeface="Times New Roman"/>
                        <a:cs typeface="Times New Roman"/>
                      </a:endParaRPr>
                    </a:p>
                  </a:txBody>
                  <a:tcPr marL="0" marR="0" marT="127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100"/>
                        </a:spcBef>
                      </a:pPr>
                      <a:r>
                        <a:rPr lang="en-IN" sz="1000" dirty="0">
                          <a:latin typeface="Arial"/>
                          <a:cs typeface="Arial"/>
                        </a:rPr>
                        <a:t>3</a:t>
                      </a:r>
                      <a:endParaRPr sz="1000" dirty="0">
                        <a:latin typeface="Times New Roman"/>
                        <a:cs typeface="Times New Roman"/>
                      </a:endParaRPr>
                    </a:p>
                  </a:txBody>
                  <a:tcPr marL="0" marR="0" marT="127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188048">
                <a:tc>
                  <a:txBody>
                    <a:bodyPr/>
                    <a:lstStyle/>
                    <a:p>
                      <a:pPr marL="25400">
                        <a:lnSpc>
                          <a:spcPct val="100000"/>
                        </a:lnSpc>
                        <a:spcBef>
                          <a:spcPts val="235"/>
                        </a:spcBef>
                      </a:pPr>
                      <a:endParaRPr sz="10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a:lnSpc>
                          <a:spcPct val="100000"/>
                        </a:lnSpc>
                        <a:spcBef>
                          <a:spcPts val="235"/>
                        </a:spcBef>
                      </a:pPr>
                      <a:endParaRPr sz="10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0"/>
                        </a:spcBef>
                      </a:pPr>
                      <a:endParaRPr sz="1000" dirty="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0"/>
                        </a:spcBef>
                      </a:pPr>
                      <a:endParaRPr sz="1000" dirty="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483178">
                <a:tc>
                  <a:txBody>
                    <a:bodyPr/>
                    <a:lstStyle/>
                    <a:p>
                      <a:pPr>
                        <a:lnSpc>
                          <a:spcPct val="100000"/>
                        </a:lnSpc>
                      </a:pPr>
                      <a:endParaRPr sz="1000">
                        <a:latin typeface="Times New Roman"/>
                        <a:cs typeface="Times New Roman"/>
                      </a:endParaRPr>
                    </a:p>
                    <a:p>
                      <a:pPr>
                        <a:lnSpc>
                          <a:spcPct val="100000"/>
                        </a:lnSpc>
                        <a:spcBef>
                          <a:spcPts val="110"/>
                        </a:spcBef>
                      </a:pPr>
                      <a:endParaRPr sz="1000">
                        <a:latin typeface="Times New Roman"/>
                        <a:cs typeface="Times New Roman"/>
                      </a:endParaRPr>
                    </a:p>
                    <a:p>
                      <a:pPr marL="25400">
                        <a:lnSpc>
                          <a:spcPct val="100000"/>
                        </a:lnSpc>
                      </a:pPr>
                      <a:r>
                        <a:rPr sz="1000" spc="-50" dirty="0">
                          <a:latin typeface="Arial"/>
                          <a:cs typeface="Arial"/>
                        </a:rPr>
                        <a:t>f</a:t>
                      </a:r>
                      <a:endParaRPr sz="1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marR="250825">
                        <a:lnSpc>
                          <a:spcPct val="114999"/>
                        </a:lnSpc>
                        <a:spcBef>
                          <a:spcPts val="850"/>
                        </a:spcBef>
                      </a:pPr>
                      <a:r>
                        <a:rPr sz="1000" dirty="0">
                          <a:latin typeface="Arial"/>
                          <a:cs typeface="Arial"/>
                        </a:rPr>
                        <a:t>Model</a:t>
                      </a:r>
                      <a:r>
                        <a:rPr sz="1000" spc="-40" dirty="0">
                          <a:latin typeface="Arial"/>
                          <a:cs typeface="Arial"/>
                        </a:rPr>
                        <a:t> </a:t>
                      </a:r>
                      <a:r>
                        <a:rPr sz="1000" dirty="0">
                          <a:latin typeface="Arial"/>
                          <a:cs typeface="Arial"/>
                        </a:rPr>
                        <a:t>training</a:t>
                      </a:r>
                      <a:r>
                        <a:rPr sz="1000" spc="-40" dirty="0">
                          <a:latin typeface="Arial"/>
                          <a:cs typeface="Arial"/>
                        </a:rPr>
                        <a:t> </a:t>
                      </a:r>
                      <a:r>
                        <a:rPr sz="1000" dirty="0">
                          <a:latin typeface="Arial"/>
                          <a:cs typeface="Arial"/>
                        </a:rPr>
                        <a:t>and</a:t>
                      </a:r>
                      <a:r>
                        <a:rPr sz="1000" spc="-55" dirty="0">
                          <a:latin typeface="Arial"/>
                          <a:cs typeface="Arial"/>
                        </a:rPr>
                        <a:t> </a:t>
                      </a:r>
                      <a:r>
                        <a:rPr sz="1000" dirty="0">
                          <a:latin typeface="Arial"/>
                          <a:cs typeface="Arial"/>
                        </a:rPr>
                        <a:t>evaluation</a:t>
                      </a:r>
                      <a:r>
                        <a:rPr sz="1000" spc="-35" dirty="0">
                          <a:latin typeface="Arial"/>
                          <a:cs typeface="Arial"/>
                        </a:rPr>
                        <a:t> </a:t>
                      </a:r>
                      <a:r>
                        <a:rPr sz="1000" spc="-25" dirty="0">
                          <a:latin typeface="Arial"/>
                          <a:cs typeface="Arial"/>
                        </a:rPr>
                        <a:t>(5- </a:t>
                      </a:r>
                      <a:r>
                        <a:rPr sz="1000" dirty="0">
                          <a:latin typeface="Arial"/>
                          <a:cs typeface="Arial"/>
                        </a:rPr>
                        <a:t>and</a:t>
                      </a:r>
                      <a:r>
                        <a:rPr sz="1000" spc="-20" dirty="0">
                          <a:latin typeface="Arial"/>
                          <a:cs typeface="Arial"/>
                        </a:rPr>
                        <a:t> </a:t>
                      </a:r>
                      <a:r>
                        <a:rPr sz="1000" spc="-10" dirty="0">
                          <a:latin typeface="Arial"/>
                          <a:cs typeface="Arial"/>
                        </a:rPr>
                        <a:t>10-</a:t>
                      </a:r>
                      <a:r>
                        <a:rPr sz="1000" dirty="0">
                          <a:latin typeface="Arial"/>
                          <a:cs typeface="Arial"/>
                        </a:rPr>
                        <a:t>fold</a:t>
                      </a:r>
                      <a:r>
                        <a:rPr sz="1000" spc="-20" dirty="0">
                          <a:latin typeface="Arial"/>
                          <a:cs typeface="Arial"/>
                        </a:rPr>
                        <a:t> </a:t>
                      </a:r>
                      <a:r>
                        <a:rPr sz="1000" spc="-25" dirty="0">
                          <a:latin typeface="Arial"/>
                          <a:cs typeface="Arial"/>
                        </a:rPr>
                        <a:t>CV)</a:t>
                      </a:r>
                      <a:endParaRPr sz="1000" dirty="0">
                        <a:latin typeface="Arial"/>
                        <a:cs typeface="Arial"/>
                      </a:endParaRPr>
                    </a:p>
                  </a:txBody>
                  <a:tcPr marL="0" marR="0" marT="1079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a:lnSpc>
                          <a:spcPct val="100000"/>
                        </a:lnSpc>
                      </a:pPr>
                      <a:r>
                        <a:rPr lang="en-US" sz="1000" dirty="0">
                          <a:latin typeface="Arial"/>
                          <a:cs typeface="Arial"/>
                        </a:rPr>
                        <a:t>Design</a:t>
                      </a:r>
                      <a:r>
                        <a:rPr lang="en-US" sz="1000" spc="-35" dirty="0">
                          <a:latin typeface="Arial"/>
                          <a:cs typeface="Arial"/>
                        </a:rPr>
                        <a:t> </a:t>
                      </a:r>
                      <a:r>
                        <a:rPr lang="en-US" sz="1000" dirty="0">
                          <a:latin typeface="Arial"/>
                          <a:cs typeface="Arial"/>
                        </a:rPr>
                        <a:t>and</a:t>
                      </a:r>
                      <a:r>
                        <a:rPr lang="en-US" sz="1000" spc="-30" dirty="0">
                          <a:latin typeface="Arial"/>
                          <a:cs typeface="Arial"/>
                        </a:rPr>
                        <a:t> </a:t>
                      </a:r>
                      <a:r>
                        <a:rPr lang="en-US" sz="1000" dirty="0">
                          <a:latin typeface="Arial"/>
                          <a:cs typeface="Arial"/>
                        </a:rPr>
                        <a:t>implement</a:t>
                      </a:r>
                      <a:r>
                        <a:rPr lang="en-US" sz="1000" spc="-50" dirty="0">
                          <a:latin typeface="Arial"/>
                          <a:cs typeface="Arial"/>
                        </a:rPr>
                        <a:t> </a:t>
                      </a:r>
                      <a:r>
                        <a:rPr lang="en-US" sz="1000" dirty="0">
                          <a:latin typeface="Arial"/>
                          <a:cs typeface="Arial"/>
                        </a:rPr>
                        <a:t>the</a:t>
                      </a:r>
                      <a:r>
                        <a:rPr lang="en-US" sz="1000" spc="-45" dirty="0">
                          <a:latin typeface="Arial"/>
                          <a:cs typeface="Arial"/>
                        </a:rPr>
                        <a:t> </a:t>
                      </a:r>
                      <a:r>
                        <a:rPr lang="en-US" sz="1000" dirty="0">
                          <a:latin typeface="Arial"/>
                          <a:cs typeface="Arial"/>
                        </a:rPr>
                        <a:t>novel</a:t>
                      </a:r>
                      <a:r>
                        <a:rPr lang="en-US" sz="1000" spc="-20" dirty="0">
                          <a:latin typeface="Arial"/>
                          <a:cs typeface="Arial"/>
                        </a:rPr>
                        <a:t> </a:t>
                      </a:r>
                      <a:r>
                        <a:rPr lang="en-US" sz="1000" spc="-10" dirty="0">
                          <a:latin typeface="Arial"/>
                          <a:cs typeface="Arial"/>
                        </a:rPr>
                        <a:t>architecture</a:t>
                      </a:r>
                      <a:endParaRPr lang="en-US" sz="1000" dirty="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dirty="0">
                        <a:latin typeface="Times New Roman"/>
                        <a:cs typeface="Times New Roman"/>
                      </a:endParaRPr>
                    </a:p>
                    <a:p>
                      <a:pPr marL="26034">
                        <a:lnSpc>
                          <a:spcPct val="100000"/>
                        </a:lnSpc>
                      </a:pPr>
                      <a:r>
                        <a:rPr lang="en-IN" sz="1000" spc="-25" dirty="0">
                          <a:latin typeface="Arial"/>
                          <a:cs typeface="Arial"/>
                        </a:rPr>
                        <a:t>9</a:t>
                      </a:r>
                      <a:endParaRPr sz="1000" dirty="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dirty="0">
                        <a:latin typeface="Times New Roman"/>
                        <a:cs typeface="Times New Roman"/>
                      </a:endParaRPr>
                    </a:p>
                    <a:p>
                      <a:pPr>
                        <a:lnSpc>
                          <a:spcPct val="100000"/>
                        </a:lnSpc>
                        <a:spcBef>
                          <a:spcPts val="114"/>
                        </a:spcBef>
                      </a:pPr>
                      <a:endParaRPr sz="1000" dirty="0">
                        <a:latin typeface="Times New Roman"/>
                        <a:cs typeface="Times New Roman"/>
                      </a:endParaRPr>
                    </a:p>
                    <a:p>
                      <a:pPr marL="26034">
                        <a:lnSpc>
                          <a:spcPct val="100000"/>
                        </a:lnSpc>
                      </a:pPr>
                      <a:r>
                        <a:rPr sz="1000" spc="-50" dirty="0">
                          <a:latin typeface="Arial"/>
                          <a:cs typeface="Arial"/>
                        </a:rPr>
                        <a:t>5</a:t>
                      </a:r>
                      <a:endParaRPr sz="1000" dirty="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r h="313413">
                <a:tc>
                  <a:txBody>
                    <a:bodyPr/>
                    <a:lstStyle/>
                    <a:p>
                      <a:pPr marL="25400">
                        <a:lnSpc>
                          <a:spcPct val="100000"/>
                        </a:lnSpc>
                        <a:spcBef>
                          <a:spcPts val="240"/>
                        </a:spcBef>
                      </a:pPr>
                      <a:r>
                        <a:rPr sz="1000" spc="-50" dirty="0">
                          <a:latin typeface="Arial"/>
                          <a:cs typeface="Arial"/>
                        </a:rPr>
                        <a:t>g</a:t>
                      </a:r>
                      <a:endParaRPr sz="100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endParaRPr lang="en-IN" dirty="0"/>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25400">
                        <a:lnSpc>
                          <a:spcPct val="100000"/>
                        </a:lnSpc>
                        <a:spcBef>
                          <a:spcPts val="235"/>
                        </a:spcBef>
                      </a:pPr>
                      <a:r>
                        <a:rPr lang="en-IN" sz="1200" spc="-10" dirty="0" err="1">
                          <a:latin typeface="Arial"/>
                          <a:cs typeface="Arial"/>
                        </a:rPr>
                        <a:t>Hyperparameter</a:t>
                      </a:r>
                      <a:r>
                        <a:rPr lang="en-IN" sz="1200" spc="50" dirty="0">
                          <a:latin typeface="Arial"/>
                          <a:cs typeface="Arial"/>
                        </a:rPr>
                        <a:t> </a:t>
                      </a:r>
                      <a:r>
                        <a:rPr lang="en-IN" sz="1200" spc="-10" dirty="0">
                          <a:latin typeface="Arial"/>
                          <a:cs typeface="Arial"/>
                        </a:rPr>
                        <a:t>tuning</a:t>
                      </a:r>
                      <a:endParaRPr lang="en-IN" sz="1200" dirty="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26034">
                        <a:lnSpc>
                          <a:spcPct val="100000"/>
                        </a:lnSpc>
                        <a:spcBef>
                          <a:spcPts val="240"/>
                        </a:spcBef>
                      </a:pPr>
                      <a:r>
                        <a:rPr lang="en-IN" sz="1000" spc="-25" dirty="0">
                          <a:latin typeface="Arial"/>
                          <a:cs typeface="Arial"/>
                        </a:rPr>
                        <a:t>13</a:t>
                      </a:r>
                      <a:endParaRPr sz="1000" dirty="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0"/>
                        </a:spcBef>
                      </a:pPr>
                      <a:r>
                        <a:rPr sz="1000" spc="-50" dirty="0">
                          <a:latin typeface="Arial"/>
                          <a:cs typeface="Arial"/>
                        </a:rPr>
                        <a:t>5</a:t>
                      </a:r>
                      <a:endParaRPr sz="100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7"/>
                  </a:ext>
                </a:extLst>
              </a:tr>
              <a:tr h="188700">
                <a:tc>
                  <a:txBody>
                    <a:bodyPr/>
                    <a:lstStyle/>
                    <a:p>
                      <a:pPr marL="25400">
                        <a:lnSpc>
                          <a:spcPct val="100000"/>
                        </a:lnSpc>
                        <a:spcBef>
                          <a:spcPts val="240"/>
                        </a:spcBef>
                      </a:pPr>
                      <a:r>
                        <a:rPr sz="1000" spc="-50" dirty="0">
                          <a:latin typeface="Arial"/>
                          <a:cs typeface="Arial"/>
                        </a:rPr>
                        <a:t>h</a:t>
                      </a:r>
                      <a:endParaRPr sz="1000">
                        <a:latin typeface="Arial"/>
                        <a:cs typeface="Arial"/>
                      </a:endParaRPr>
                    </a:p>
                  </a:txBody>
                  <a:tcPr marL="0" marR="0" marT="30480"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pPr marL="25400">
                        <a:lnSpc>
                          <a:spcPct val="100000"/>
                        </a:lnSpc>
                        <a:spcBef>
                          <a:spcPts val="235"/>
                        </a:spcBef>
                      </a:pPr>
                      <a:r>
                        <a:rPr sz="1000" spc="-10" dirty="0">
                          <a:latin typeface="Arial"/>
                          <a:cs typeface="Arial"/>
                        </a:rPr>
                        <a:t>Documentation</a:t>
                      </a:r>
                      <a:endParaRPr sz="10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a:lnSpc>
                          <a:spcPct val="100000"/>
                        </a:lnSpc>
                        <a:spcBef>
                          <a:spcPts val="235"/>
                        </a:spcBef>
                      </a:pPr>
                      <a:r>
                        <a:rPr sz="1000" dirty="0">
                          <a:latin typeface="Arial"/>
                          <a:cs typeface="Arial"/>
                        </a:rPr>
                        <a:t>Draft</a:t>
                      </a:r>
                      <a:r>
                        <a:rPr sz="1000" spc="-40" dirty="0">
                          <a:latin typeface="Arial"/>
                          <a:cs typeface="Arial"/>
                        </a:rPr>
                        <a:t> </a:t>
                      </a:r>
                      <a:r>
                        <a:rPr sz="1000" dirty="0">
                          <a:latin typeface="Arial"/>
                          <a:cs typeface="Arial"/>
                        </a:rPr>
                        <a:t>report</a:t>
                      </a:r>
                      <a:r>
                        <a:rPr sz="1000" spc="-25" dirty="0">
                          <a:latin typeface="Arial"/>
                          <a:cs typeface="Arial"/>
                        </a:rPr>
                        <a:t> </a:t>
                      </a:r>
                      <a:r>
                        <a:rPr sz="1000" spc="-10" dirty="0">
                          <a:latin typeface="Arial"/>
                          <a:cs typeface="Arial"/>
                        </a:rPr>
                        <a:t>preparation</a:t>
                      </a:r>
                      <a:endParaRPr sz="100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4"/>
                        </a:spcBef>
                      </a:pPr>
                      <a:r>
                        <a:rPr lang="en-IN" sz="1000" spc="-25" dirty="0">
                          <a:latin typeface="Arial"/>
                          <a:cs typeface="Arial"/>
                        </a:rPr>
                        <a:t>18</a:t>
                      </a:r>
                      <a:endParaRPr sz="1000" dirty="0">
                        <a:latin typeface="Arial"/>
                        <a:cs typeface="Arial"/>
                      </a:endParaRPr>
                    </a:p>
                  </a:txBody>
                  <a:tcPr marL="0" marR="0" marT="31114"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4"/>
                        </a:spcBef>
                      </a:pPr>
                      <a:r>
                        <a:rPr lang="en-IN" sz="1000" spc="-50" dirty="0">
                          <a:latin typeface="Arial"/>
                          <a:cs typeface="Arial"/>
                        </a:rPr>
                        <a:t>2</a:t>
                      </a:r>
                      <a:endParaRPr sz="1000" dirty="0">
                        <a:latin typeface="Arial"/>
                        <a:cs typeface="Arial"/>
                      </a:endParaRPr>
                    </a:p>
                  </a:txBody>
                  <a:tcPr marL="0" marR="0" marT="3111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8"/>
                  </a:ext>
                </a:extLst>
              </a:tr>
              <a:tr h="188700">
                <a:tc>
                  <a:txBody>
                    <a:bodyPr/>
                    <a:lstStyle/>
                    <a:p>
                      <a:pPr marL="25400">
                        <a:lnSpc>
                          <a:spcPct val="100000"/>
                        </a:lnSpc>
                        <a:spcBef>
                          <a:spcPts val="240"/>
                        </a:spcBef>
                      </a:pPr>
                      <a:r>
                        <a:rPr sz="1000" spc="-50" dirty="0">
                          <a:latin typeface="Arial"/>
                          <a:cs typeface="Arial"/>
                        </a:rPr>
                        <a:t>i</a:t>
                      </a:r>
                      <a:endParaRPr sz="1000">
                        <a:latin typeface="Arial"/>
                        <a:cs typeface="Arial"/>
                      </a:endParaRPr>
                    </a:p>
                  </a:txBody>
                  <a:tcPr marL="0" marR="0" marT="30480"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400">
                        <a:lnSpc>
                          <a:spcPct val="100000"/>
                        </a:lnSpc>
                        <a:spcBef>
                          <a:spcPts val="235"/>
                        </a:spcBef>
                      </a:pPr>
                      <a:r>
                        <a:rPr sz="1000" dirty="0">
                          <a:latin typeface="Arial"/>
                          <a:cs typeface="Arial"/>
                        </a:rPr>
                        <a:t>Final</a:t>
                      </a:r>
                      <a:r>
                        <a:rPr sz="1000" spc="-35" dirty="0">
                          <a:latin typeface="Arial"/>
                          <a:cs typeface="Arial"/>
                        </a:rPr>
                        <a:t> </a:t>
                      </a:r>
                      <a:r>
                        <a:rPr sz="1000" dirty="0">
                          <a:latin typeface="Arial"/>
                          <a:cs typeface="Arial"/>
                        </a:rPr>
                        <a:t>report</a:t>
                      </a:r>
                      <a:r>
                        <a:rPr sz="1000" spc="-35" dirty="0">
                          <a:latin typeface="Arial"/>
                          <a:cs typeface="Arial"/>
                        </a:rPr>
                        <a:t> </a:t>
                      </a:r>
                      <a:r>
                        <a:rPr sz="1000" spc="-10" dirty="0">
                          <a:latin typeface="Arial"/>
                          <a:cs typeface="Arial"/>
                        </a:rPr>
                        <a:t>preparation</a:t>
                      </a:r>
                      <a:endParaRPr sz="1000" dirty="0">
                        <a:latin typeface="Arial"/>
                        <a:cs typeface="Arial"/>
                      </a:endParaRPr>
                    </a:p>
                  </a:txBody>
                  <a:tcPr marL="0" marR="0" marT="298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4"/>
                        </a:spcBef>
                      </a:pPr>
                      <a:r>
                        <a:rPr lang="en-IN" sz="1000" dirty="0">
                          <a:latin typeface="Arial"/>
                          <a:cs typeface="Arial"/>
                        </a:rPr>
                        <a:t>20</a:t>
                      </a:r>
                      <a:endParaRPr sz="1000" dirty="0">
                        <a:latin typeface="Arial"/>
                        <a:cs typeface="Arial"/>
                      </a:endParaRPr>
                    </a:p>
                  </a:txBody>
                  <a:tcPr marL="0" marR="0" marT="31114"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244"/>
                        </a:spcBef>
                      </a:pPr>
                      <a:r>
                        <a:rPr lang="en-IN" sz="1000" dirty="0">
                          <a:latin typeface="Arial"/>
                          <a:cs typeface="Arial"/>
                        </a:rPr>
                        <a:t>2</a:t>
                      </a:r>
                      <a:endParaRPr sz="1000" dirty="0">
                        <a:latin typeface="Arial"/>
                        <a:cs typeface="Arial"/>
                      </a:endParaRPr>
                    </a:p>
                  </a:txBody>
                  <a:tcPr marL="0" marR="0" marT="3111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9"/>
                  </a:ext>
                </a:extLst>
              </a:tr>
              <a:tr h="188701">
                <a:tc>
                  <a:txBody>
                    <a:bodyPr/>
                    <a:lstStyle/>
                    <a:p>
                      <a:pPr marL="25400">
                        <a:lnSpc>
                          <a:spcPct val="100000"/>
                        </a:lnSpc>
                        <a:spcBef>
                          <a:spcPts val="240"/>
                        </a:spcBef>
                      </a:pPr>
                      <a:r>
                        <a:rPr sz="1000" spc="-50" dirty="0">
                          <a:latin typeface="Arial"/>
                          <a:cs typeface="Arial"/>
                        </a:rPr>
                        <a:t>j</a:t>
                      </a:r>
                      <a:endParaRPr sz="100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25400">
                        <a:lnSpc>
                          <a:spcPct val="100000"/>
                        </a:lnSpc>
                        <a:spcBef>
                          <a:spcPts val="240"/>
                        </a:spcBef>
                      </a:pPr>
                      <a:endParaRPr sz="1000" dirty="0">
                        <a:latin typeface="Arial"/>
                        <a:cs typeface="Arial"/>
                      </a:endParaRPr>
                    </a:p>
                  </a:txBody>
                  <a:tcPr marL="0" marR="0" marT="3048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26034">
                        <a:lnSpc>
                          <a:spcPct val="100000"/>
                        </a:lnSpc>
                        <a:spcBef>
                          <a:spcPts val="245"/>
                        </a:spcBef>
                      </a:pPr>
                      <a:endParaRPr sz="1000" dirty="0">
                        <a:latin typeface="Arial"/>
                        <a:cs typeface="Arial"/>
                      </a:endParaRPr>
                    </a:p>
                  </a:txBody>
                  <a:tcPr marL="0" marR="0" marT="31115"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26034">
                        <a:lnSpc>
                          <a:spcPct val="100000"/>
                        </a:lnSpc>
                        <a:spcBef>
                          <a:spcPts val="245"/>
                        </a:spcBef>
                      </a:pPr>
                      <a:endParaRPr sz="1000" dirty="0">
                        <a:latin typeface="Arial"/>
                        <a:cs typeface="Arial"/>
                      </a:endParaRPr>
                    </a:p>
                  </a:txBody>
                  <a:tcPr marL="0" marR="0" marT="31115"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8048">
                <a:tc>
                  <a:txBody>
                    <a:bodyPr/>
                    <a:lstStyle/>
                    <a:p>
                      <a:pPr marL="25400">
                        <a:lnSpc>
                          <a:spcPct val="100000"/>
                        </a:lnSpc>
                        <a:spcBef>
                          <a:spcPts val="240"/>
                        </a:spcBef>
                      </a:pPr>
                      <a:r>
                        <a:rPr sz="1000" spc="-50" dirty="0">
                          <a:latin typeface="Arial"/>
                          <a:cs typeface="Arial"/>
                        </a:rPr>
                        <a:t>k</a:t>
                      </a:r>
                      <a:endParaRPr sz="1000">
                        <a:latin typeface="Arial"/>
                        <a:cs typeface="Arial"/>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pPr marL="25400">
                        <a:lnSpc>
                          <a:spcPct val="100000"/>
                        </a:lnSpc>
                        <a:spcBef>
                          <a:spcPts val="985"/>
                        </a:spcBef>
                      </a:pPr>
                      <a:r>
                        <a:rPr sz="1000" dirty="0">
                          <a:latin typeface="Arial"/>
                          <a:cs typeface="Arial"/>
                        </a:rPr>
                        <a:t>Total</a:t>
                      </a:r>
                      <a:r>
                        <a:rPr sz="1000" spc="-50" dirty="0">
                          <a:latin typeface="Arial"/>
                          <a:cs typeface="Arial"/>
                        </a:rPr>
                        <a:t> </a:t>
                      </a:r>
                      <a:r>
                        <a:rPr sz="1000" spc="-10" dirty="0">
                          <a:latin typeface="Arial"/>
                          <a:cs typeface="Arial"/>
                        </a:rPr>
                        <a:t>Duration</a:t>
                      </a:r>
                      <a:endParaRPr sz="1000" dirty="0">
                        <a:latin typeface="Arial"/>
                        <a:cs typeface="Arial"/>
                      </a:endParaRPr>
                    </a:p>
                  </a:txBody>
                  <a:tcPr marL="0" marR="0" marT="1250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034">
                        <a:lnSpc>
                          <a:spcPct val="100000"/>
                        </a:lnSpc>
                        <a:spcBef>
                          <a:spcPts val="990"/>
                        </a:spcBef>
                      </a:pPr>
                      <a:r>
                        <a:rPr lang="en-IN" sz="1000" spc="0" dirty="0">
                          <a:latin typeface="Arial"/>
                          <a:cs typeface="Arial"/>
                        </a:rPr>
                        <a:t>22</a:t>
                      </a:r>
                      <a:r>
                        <a:rPr sz="1000" spc="-10" dirty="0">
                          <a:latin typeface="Arial"/>
                          <a:cs typeface="Arial"/>
                        </a:rPr>
                        <a:t> </a:t>
                      </a:r>
                      <a:r>
                        <a:rPr sz="1000" spc="-20" dirty="0">
                          <a:latin typeface="Arial"/>
                          <a:cs typeface="Arial"/>
                        </a:rPr>
                        <a:t>days</a:t>
                      </a:r>
                      <a:endParaRPr sz="1000" dirty="0">
                        <a:latin typeface="Arial"/>
                        <a:cs typeface="Arial"/>
                      </a:endParaRPr>
                    </a:p>
                  </a:txBody>
                  <a:tcPr marL="0" marR="0" marT="1257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11"/>
                  </a:ext>
                </a:extLst>
              </a:tr>
            </a:tbl>
          </a:graphicData>
        </a:graphic>
      </p:graphicFrame>
      <p:sp>
        <p:nvSpPr>
          <p:cNvPr id="4" name="object 4"/>
          <p:cNvSpPr txBox="1"/>
          <p:nvPr/>
        </p:nvSpPr>
        <p:spPr>
          <a:xfrm>
            <a:off x="3542791" y="1081532"/>
            <a:ext cx="2059939"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Table</a:t>
            </a:r>
            <a:r>
              <a:rPr sz="1400" spc="-30" dirty="0">
                <a:latin typeface="Arial"/>
                <a:cs typeface="Arial"/>
              </a:rPr>
              <a:t> </a:t>
            </a:r>
            <a:r>
              <a:rPr sz="1400" dirty="0">
                <a:latin typeface="Arial"/>
                <a:cs typeface="Arial"/>
              </a:rPr>
              <a:t>1.</a:t>
            </a:r>
            <a:r>
              <a:rPr sz="1400" spc="-25" dirty="0">
                <a:latin typeface="Arial"/>
                <a:cs typeface="Arial"/>
              </a:rPr>
              <a:t> </a:t>
            </a:r>
            <a:r>
              <a:rPr sz="1400" dirty="0">
                <a:latin typeface="Arial"/>
                <a:cs typeface="Arial"/>
              </a:rPr>
              <a:t>Project</a:t>
            </a:r>
            <a:r>
              <a:rPr sz="1400" spc="-35" dirty="0">
                <a:latin typeface="Arial"/>
                <a:cs typeface="Arial"/>
              </a:rPr>
              <a:t> </a:t>
            </a:r>
            <a:r>
              <a:rPr sz="1400" spc="-10" dirty="0">
                <a:latin typeface="Arial"/>
                <a:cs typeface="Arial"/>
              </a:rPr>
              <a:t>Schedule</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Objectives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7</a:t>
            </a:fld>
            <a:endParaRPr spc="-25" dirty="0"/>
          </a:p>
        </p:txBody>
      </p:sp>
      <p:sp>
        <p:nvSpPr>
          <p:cNvPr id="3" name="object 3"/>
          <p:cNvSpPr txBox="1"/>
          <p:nvPr/>
        </p:nvSpPr>
        <p:spPr>
          <a:xfrm>
            <a:off x="504850" y="1197438"/>
            <a:ext cx="8476969" cy="3029676"/>
          </a:xfrm>
          <a:prstGeom prst="rect">
            <a:avLst/>
          </a:prstGeom>
        </p:spPr>
        <p:txBody>
          <a:bodyPr vert="horz" wrap="square" lIns="0" tIns="53975" rIns="0" bIns="0" rtlCol="0">
            <a:spAutoFit/>
          </a:bodyPr>
          <a:lstStyle/>
          <a:p>
            <a:pPr marL="12700">
              <a:lnSpc>
                <a:spcPct val="100000"/>
              </a:lnSpc>
              <a:spcBef>
                <a:spcPts val="425"/>
              </a:spcBef>
              <a:tabLst>
                <a:tab pos="354965" algn="l"/>
              </a:tabLst>
            </a:pPr>
            <a:r>
              <a:rPr lang="en-US" dirty="0"/>
              <a:t>The objective of house prediction using machine learning is </a:t>
            </a:r>
          </a:p>
          <a:p>
            <a:pPr marL="298450" indent="-285750">
              <a:lnSpc>
                <a:spcPct val="100000"/>
              </a:lnSpc>
              <a:spcBef>
                <a:spcPts val="425"/>
              </a:spcBef>
              <a:buFont typeface="Arial" panose="020B0604020202020204" pitchFamily="34" charset="0"/>
              <a:buChar char="•"/>
              <a:tabLst>
                <a:tab pos="354965" algn="l"/>
              </a:tabLst>
            </a:pPr>
            <a:r>
              <a:rPr lang="en-US" dirty="0"/>
              <a:t>To create robust models that leverage historical data and diverse features to accurately estimate residential property values.</a:t>
            </a:r>
          </a:p>
          <a:p>
            <a:pPr marL="298450" indent="-285750">
              <a:lnSpc>
                <a:spcPct val="100000"/>
              </a:lnSpc>
              <a:spcBef>
                <a:spcPts val="425"/>
              </a:spcBef>
              <a:buFont typeface="Arial" panose="020B0604020202020204" pitchFamily="34" charset="0"/>
              <a:buChar char="•"/>
              <a:tabLst>
                <a:tab pos="354965" algn="l"/>
              </a:tabLst>
            </a:pPr>
            <a:r>
              <a:rPr lang="en-US" dirty="0"/>
              <a:t>It empowers stakeholders in the real estate ecosystem , such as buyers ,sellers and investors , with data driven insights for making informed decisions .</a:t>
            </a:r>
          </a:p>
          <a:p>
            <a:pPr marL="298450" indent="-285750">
              <a:lnSpc>
                <a:spcPct val="100000"/>
              </a:lnSpc>
              <a:spcBef>
                <a:spcPts val="425"/>
              </a:spcBef>
              <a:buFont typeface="Arial" panose="020B0604020202020204" pitchFamily="34" charset="0"/>
              <a:buChar char="•"/>
              <a:tabLst>
                <a:tab pos="354965" algn="l"/>
              </a:tabLst>
            </a:pPr>
            <a:r>
              <a:rPr lang="en-US" dirty="0"/>
              <a:t>Machine learning enables enhanced market comprehension, risk mitigation, and better pricing methods by examining several aspects that impact house prices. </a:t>
            </a:r>
          </a:p>
          <a:p>
            <a:pPr marL="298450" indent="-285750">
              <a:lnSpc>
                <a:spcPct val="100000"/>
              </a:lnSpc>
              <a:spcBef>
                <a:spcPts val="425"/>
              </a:spcBef>
              <a:buFont typeface="Arial" panose="020B0604020202020204" pitchFamily="34" charset="0"/>
              <a:buChar char="•"/>
              <a:tabLst>
                <a:tab pos="354965" algn="l"/>
              </a:tabLst>
            </a:pPr>
            <a:r>
              <a:rPr lang="en-US" dirty="0"/>
              <a:t>This technology supports urban planning , and contributes to transparent real estate market, ultimately benefiting individuals , businesses,  and the broader community.</a:t>
            </a:r>
            <a:endParaRPr sz="18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0183" y="2272995"/>
            <a:ext cx="2645410" cy="574675"/>
          </a:xfrm>
          <a:prstGeom prst="rect">
            <a:avLst/>
          </a:prstGeom>
        </p:spPr>
        <p:txBody>
          <a:bodyPr vert="horz" wrap="square" lIns="0" tIns="12700" rIns="0" bIns="0" rtlCol="0">
            <a:spAutoFit/>
          </a:bodyPr>
          <a:lstStyle/>
          <a:p>
            <a:pPr marL="12700">
              <a:lnSpc>
                <a:spcPct val="100000"/>
              </a:lnSpc>
              <a:spcBef>
                <a:spcPts val="100"/>
              </a:spcBef>
            </a:pPr>
            <a:r>
              <a:rPr sz="3600" spc="-10" dirty="0"/>
              <a:t>Methodology</a:t>
            </a:r>
            <a:endParaRPr sz="36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Data</a:t>
            </a:r>
            <a:r>
              <a:rPr spc="-70" dirty="0"/>
              <a:t> </a:t>
            </a:r>
            <a:r>
              <a:rPr spc="-10" dirty="0"/>
              <a:t>Collection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9</a:t>
            </a:fld>
            <a:endParaRPr spc="-25" dirty="0"/>
          </a:p>
        </p:txBody>
      </p:sp>
      <p:sp>
        <p:nvSpPr>
          <p:cNvPr id="3" name="object 3"/>
          <p:cNvSpPr txBox="1"/>
          <p:nvPr/>
        </p:nvSpPr>
        <p:spPr>
          <a:xfrm>
            <a:off x="504850" y="1211402"/>
            <a:ext cx="7820659" cy="2693686"/>
          </a:xfrm>
          <a:prstGeom prst="rect">
            <a:avLst/>
          </a:prstGeom>
        </p:spPr>
        <p:txBody>
          <a:bodyPr vert="horz" wrap="square" lIns="0" tIns="13335" rIns="0" bIns="0" rtlCol="0">
            <a:spAutoFit/>
          </a:bodyPr>
          <a:lstStyle/>
          <a:p>
            <a:pPr marL="12700">
              <a:lnSpc>
                <a:spcPts val="1995"/>
              </a:lnSpc>
              <a:spcBef>
                <a:spcPts val="105"/>
              </a:spcBef>
              <a:buSzPct val="105882"/>
              <a:tabLst>
                <a:tab pos="354965" algn="l"/>
              </a:tabLst>
            </a:pPr>
            <a:r>
              <a:rPr lang="en-US" sz="1600" dirty="0"/>
              <a:t>We are using </a:t>
            </a:r>
            <a:r>
              <a:rPr lang="en-US" sz="1600" b="1" dirty="0"/>
              <a:t>California housing price dataset</a:t>
            </a:r>
            <a:r>
              <a:rPr lang="en-US" sz="1600" dirty="0"/>
              <a:t> with </a:t>
            </a:r>
            <a:r>
              <a:rPr lang="en-US" sz="1600" b="1" dirty="0"/>
              <a:t>20,640 districts</a:t>
            </a:r>
            <a:r>
              <a:rPr lang="en-US" sz="1600" dirty="0"/>
              <a:t>.</a:t>
            </a:r>
          </a:p>
          <a:p>
            <a:pPr marL="12700">
              <a:lnSpc>
                <a:spcPts val="1995"/>
              </a:lnSpc>
              <a:spcBef>
                <a:spcPts val="105"/>
              </a:spcBef>
              <a:buSzPct val="105882"/>
              <a:tabLst>
                <a:tab pos="354965" algn="l"/>
              </a:tabLst>
            </a:pPr>
            <a:endParaRPr lang="en-US" sz="1600" dirty="0"/>
          </a:p>
          <a:p>
            <a:pPr marL="12700">
              <a:lnSpc>
                <a:spcPts val="1995"/>
              </a:lnSpc>
              <a:spcBef>
                <a:spcPts val="105"/>
              </a:spcBef>
              <a:buSzPct val="105882"/>
              <a:tabLst>
                <a:tab pos="354965" algn="l"/>
              </a:tabLst>
            </a:pPr>
            <a:r>
              <a:rPr lang="en-US" sz="1600" dirty="0"/>
              <a:t> It includes information on </a:t>
            </a:r>
          </a:p>
          <a:p>
            <a:pPr marL="298450" indent="-285750">
              <a:lnSpc>
                <a:spcPts val="1995"/>
              </a:lnSpc>
              <a:spcBef>
                <a:spcPts val="105"/>
              </a:spcBef>
              <a:buSzPct val="105882"/>
              <a:buFont typeface="Arial" panose="020B0604020202020204" pitchFamily="34" charset="0"/>
              <a:buChar char="•"/>
              <a:tabLst>
                <a:tab pos="354965" algn="l"/>
              </a:tabLst>
            </a:pPr>
            <a:r>
              <a:rPr lang="en-US" sz="1600" dirty="0"/>
              <a:t>location (longitude, latitude), </a:t>
            </a:r>
          </a:p>
          <a:p>
            <a:pPr marL="298450" indent="-285750">
              <a:lnSpc>
                <a:spcPts val="1995"/>
              </a:lnSpc>
              <a:spcBef>
                <a:spcPts val="105"/>
              </a:spcBef>
              <a:buSzPct val="105882"/>
              <a:buFont typeface="Arial" panose="020B0604020202020204" pitchFamily="34" charset="0"/>
              <a:buChar char="•"/>
              <a:tabLst>
                <a:tab pos="354965" algn="l"/>
              </a:tabLst>
            </a:pPr>
            <a:r>
              <a:rPr lang="en-US" sz="1600" dirty="0"/>
              <a:t>property characteristics (age, rooms, bedrooms), </a:t>
            </a:r>
          </a:p>
          <a:p>
            <a:pPr marL="298450" indent="-285750">
              <a:lnSpc>
                <a:spcPts val="1995"/>
              </a:lnSpc>
              <a:spcBef>
                <a:spcPts val="105"/>
              </a:spcBef>
              <a:buSzPct val="105882"/>
              <a:buFont typeface="Arial" panose="020B0604020202020204" pitchFamily="34" charset="0"/>
              <a:buChar char="•"/>
              <a:tabLst>
                <a:tab pos="354965" algn="l"/>
              </a:tabLst>
            </a:pPr>
            <a:r>
              <a:rPr lang="en-US" sz="1600" dirty="0"/>
              <a:t>demographics (population, households, income), </a:t>
            </a:r>
          </a:p>
          <a:p>
            <a:pPr marL="298450" indent="-285750">
              <a:lnSpc>
                <a:spcPts val="1995"/>
              </a:lnSpc>
              <a:spcBef>
                <a:spcPts val="105"/>
              </a:spcBef>
              <a:buSzPct val="105882"/>
              <a:buFont typeface="Arial" panose="020B0604020202020204" pitchFamily="34" charset="0"/>
              <a:buChar char="•"/>
              <a:tabLst>
                <a:tab pos="354965" algn="l"/>
              </a:tabLst>
            </a:pPr>
            <a:r>
              <a:rPr lang="en-US" sz="1600" b="1" dirty="0"/>
              <a:t>ocean proximity</a:t>
            </a:r>
            <a:r>
              <a:rPr lang="en-US" sz="1600" dirty="0"/>
              <a:t>, </a:t>
            </a:r>
          </a:p>
          <a:p>
            <a:pPr marL="298450" indent="-285750">
              <a:lnSpc>
                <a:spcPts val="1995"/>
              </a:lnSpc>
              <a:spcBef>
                <a:spcPts val="105"/>
              </a:spcBef>
              <a:buSzPct val="105882"/>
              <a:buFont typeface="Arial" panose="020B0604020202020204" pitchFamily="34" charset="0"/>
              <a:buChar char="•"/>
              <a:tabLst>
                <a:tab pos="354965" algn="l"/>
              </a:tabLst>
            </a:pPr>
            <a:r>
              <a:rPr lang="en-US" sz="1600" b="1" dirty="0"/>
              <a:t>target variable: median house value</a:t>
            </a:r>
            <a:r>
              <a:rPr lang="en-US" sz="1600" dirty="0"/>
              <a:t>. </a:t>
            </a:r>
          </a:p>
          <a:p>
            <a:pPr marL="12700">
              <a:lnSpc>
                <a:spcPts val="1995"/>
              </a:lnSpc>
              <a:spcBef>
                <a:spcPts val="105"/>
              </a:spcBef>
              <a:buSzPct val="105882"/>
              <a:tabLst>
                <a:tab pos="354965" algn="l"/>
              </a:tabLst>
            </a:pPr>
            <a:endParaRPr lang="en-US" sz="1600" dirty="0"/>
          </a:p>
          <a:p>
            <a:pPr marL="12700">
              <a:lnSpc>
                <a:spcPts val="1995"/>
              </a:lnSpc>
              <a:spcBef>
                <a:spcPts val="105"/>
              </a:spcBef>
              <a:buSzPct val="105882"/>
              <a:tabLst>
                <a:tab pos="354965" algn="l"/>
              </a:tabLst>
            </a:pPr>
            <a:r>
              <a:rPr lang="en-US" sz="1600" dirty="0"/>
              <a:t>This data is often used for </a:t>
            </a:r>
            <a:r>
              <a:rPr lang="en-US" sz="1600" b="1" dirty="0"/>
              <a:t>training machine learning models</a:t>
            </a:r>
            <a:r>
              <a:rPr lang="en-US" sz="1600" dirty="0"/>
              <a:t> to predict house prices.</a:t>
            </a:r>
            <a:endParaRPr sz="17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6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1546</Words>
  <Application>Microsoft Office PowerPoint</Application>
  <PresentationFormat>On-screen Show (16:9)</PresentationFormat>
  <Paragraphs>259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Google Sans</vt:lpstr>
      <vt:lpstr>Google Sans Mono</vt:lpstr>
      <vt:lpstr>Times New Roman</vt:lpstr>
      <vt:lpstr>Office Theme</vt:lpstr>
      <vt:lpstr>PowerPoint Presentation</vt:lpstr>
      <vt:lpstr>Overview</vt:lpstr>
      <vt:lpstr>Introduction</vt:lpstr>
      <vt:lpstr>Contribution by team members</vt:lpstr>
      <vt:lpstr>Project Plan</vt:lpstr>
      <vt:lpstr>Project Schedule</vt:lpstr>
      <vt:lpstr>Objectives</vt:lpstr>
      <vt:lpstr>Methodology</vt:lpstr>
      <vt:lpstr>Data Collection</vt:lpstr>
      <vt:lpstr>Data Preprocessing and Augmentation</vt:lpstr>
      <vt:lpstr>Model Training</vt:lpstr>
      <vt:lpstr>Model Training (Contd.)</vt:lpstr>
      <vt:lpstr>Model Evaluation</vt:lpstr>
      <vt:lpstr>Review of the Models used</vt:lpstr>
      <vt:lpstr>Linear Regression</vt:lpstr>
      <vt:lpstr>Random Forest</vt:lpstr>
      <vt:lpstr>Grid Search with Cross-Validation </vt:lpstr>
      <vt:lpstr>Logarithmic Transformations:</vt:lpstr>
      <vt:lpstr>Experimental Results</vt:lpstr>
      <vt:lpstr>Model Description </vt:lpstr>
      <vt:lpstr>Model Description (Contd.)</vt:lpstr>
      <vt:lpstr>Scatter Plot</vt:lpstr>
      <vt:lpstr>Grid search cross validation </vt:lpstr>
      <vt:lpstr>ROC curves, Learning Curves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 Padai</dc:creator>
  <cp:lastModifiedBy>All Padai</cp:lastModifiedBy>
  <cp:revision>13</cp:revision>
  <dcterms:created xsi:type="dcterms:W3CDTF">2024-03-01T08:54:39Z</dcterms:created>
  <dcterms:modified xsi:type="dcterms:W3CDTF">2024-03-01T14:20:09Z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2024-02-17T00:00:00Z</vt:filetime>
  </property>
  <property fmtid="{D5CDD505-2E9C-101B-9397-08002B2CF9AE}" pid="3" name="Creator">
    <vt:lpwstr>Microsoft® PowerPoint® for Microsoft 365</vt:lpwstr>
  </property>
  <property fmtid="{D5CDD505-2E9C-101B-9397-08002B2CF9AE}" pid="4" name="LastSaved">
    <vt:filetime>2024-03-01T00:00:00Z</vt:filetime>
  </property>
  <property fmtid="{D5CDD505-2E9C-101B-9397-08002B2CF9AE}" pid="5" name="Producer">
    <vt:lpwstr>Microsoft® PowerPoint® for Microsoft 365</vt:lpwstr>
  </property>
</Properties>
</file>