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6" Type="http://schemas.openxmlformats.org/officeDocument/2006/relationships/slideLayout" Target="../slideLayouts/slideLayout1.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1612821"/>
            <a:ext cx="6665952" cy="833199"/>
          </a:xfrm>
          <a:prstGeom prst="rect">
            <a:avLst/>
          </a:prstGeom>
          <a:noFill/>
          <a:ln/>
        </p:spPr>
        <p:txBody>
          <a:bodyPr wrap="none" rtlCol="0" anchor="t"/>
          <a:lstStyle/>
          <a:p>
            <a:pPr indent="0" marL="0">
              <a:lnSpc>
                <a:spcPts val="6561"/>
              </a:lnSpc>
              <a:buNone/>
            </a:pPr>
            <a:r>
              <a:rPr lang="en-US" sz="5249" b="1" dirty="0">
                <a:solidFill>
                  <a:srgbClr val="101014"/>
                </a:solidFill>
                <a:latin typeface="Playfair Display" pitchFamily="34" charset="0"/>
                <a:ea typeface="Playfair Display" pitchFamily="34" charset="-122"/>
                <a:cs typeface="Playfair Display" pitchFamily="34" charset="-120"/>
              </a:rPr>
              <a:t>Coin Counter Project</a:t>
            </a:r>
            <a:endParaRPr lang="en-US" sz="5249" dirty="0"/>
          </a:p>
        </p:txBody>
      </p:sp>
      <p:sp>
        <p:nvSpPr>
          <p:cNvPr id="6" name="Text 3"/>
          <p:cNvSpPr/>
          <p:nvPr/>
        </p:nvSpPr>
        <p:spPr>
          <a:xfrm>
            <a:off x="833199" y="2779276"/>
            <a:ext cx="7477601" cy="3198614"/>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The "Coin Counter" project is a computer vision-powered system designed to analyse live video input for the detection and identification of various coins, along with their respective values. The project utilizes functions from openCV, cvzone, and numpy libraries to preprocess the images for accurate analysis. Notably, functions such as GaussianBlur, Canny, Dilate, morphologyEx, and resize are employed to process the images effectively. It's important to highlight that the system achieves these objectives without the use of any machine learning or deep learning algorithms.</a:t>
            </a:r>
            <a:endParaRPr lang="en-US" sz="1750" dirty="0"/>
          </a:p>
        </p:txBody>
      </p:sp>
      <p:sp>
        <p:nvSpPr>
          <p:cNvPr id="7" name="Shape 4"/>
          <p:cNvSpPr/>
          <p:nvPr/>
        </p:nvSpPr>
        <p:spPr>
          <a:xfrm>
            <a:off x="833199" y="6244471"/>
            <a:ext cx="355402" cy="355402"/>
          </a:xfrm>
          <a:prstGeom prst="roundRect">
            <a:avLst>
              <a:gd name="adj" fmla="val 25726039"/>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840819" y="6252091"/>
            <a:ext cx="340162" cy="340162"/>
          </a:xfrm>
          <a:prstGeom prst="rect">
            <a:avLst/>
          </a:prstGeom>
        </p:spPr>
      </p:pic>
      <p:sp>
        <p:nvSpPr>
          <p:cNvPr id="9" name="Text 5"/>
          <p:cNvSpPr/>
          <p:nvPr/>
        </p:nvSpPr>
        <p:spPr>
          <a:xfrm>
            <a:off x="1299686" y="6227802"/>
            <a:ext cx="3541395" cy="388858"/>
          </a:xfrm>
          <a:prstGeom prst="rect">
            <a:avLst/>
          </a:prstGeom>
          <a:noFill/>
          <a:ln/>
        </p:spPr>
        <p:txBody>
          <a:bodyPr wrap="none" rtlCol="0" anchor="t"/>
          <a:lstStyle/>
          <a:p>
            <a:pPr algn="l" indent="0" marL="0">
              <a:lnSpc>
                <a:spcPts val="3062"/>
              </a:lnSpc>
              <a:buNone/>
            </a:pPr>
            <a:r>
              <a:rPr lang="en-US" sz="2187" b="1" dirty="0">
                <a:solidFill>
                  <a:srgbClr val="39393C"/>
                </a:solidFill>
                <a:latin typeface="Open Sans" pitchFamily="34" charset="0"/>
                <a:ea typeface="Open Sans" pitchFamily="34" charset="-122"/>
                <a:cs typeface="Open Sans" pitchFamily="34" charset="-120"/>
              </a:rPr>
              <a:t>by just_another 3d_object</a:t>
            </a:r>
            <a:endParaRPr lang="en-US" sz="2187"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1321237"/>
            <a:ext cx="8148757" cy="694373"/>
          </a:xfrm>
          <a:prstGeom prst="rect">
            <a:avLst/>
          </a:prstGeom>
          <a:noFill/>
          <a:ln/>
        </p:spPr>
        <p:txBody>
          <a:bodyPr wrap="none" rtlCol="0" anchor="t"/>
          <a:lstStyle/>
          <a:p>
            <a:pPr indent="0" marL="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Surface Area and Color Analysis</a:t>
            </a:r>
            <a:endParaRPr lang="en-US" sz="4374" dirty="0"/>
          </a:p>
        </p:txBody>
      </p:sp>
      <p:sp>
        <p:nvSpPr>
          <p:cNvPr id="6" name="Shape 3"/>
          <p:cNvSpPr/>
          <p:nvPr/>
        </p:nvSpPr>
        <p:spPr>
          <a:xfrm>
            <a:off x="4801910" y="2348865"/>
            <a:ext cx="44410" cy="4559498"/>
          </a:xfrm>
          <a:prstGeom prst="rect">
            <a:avLst/>
          </a:prstGeom>
          <a:solidFill>
            <a:srgbClr val="DEDEE9"/>
          </a:solidFill>
          <a:ln/>
        </p:spPr>
      </p:sp>
      <p:sp>
        <p:nvSpPr>
          <p:cNvPr id="7" name="Shape 4"/>
          <p:cNvSpPr/>
          <p:nvPr/>
        </p:nvSpPr>
        <p:spPr>
          <a:xfrm>
            <a:off x="5074027" y="2750165"/>
            <a:ext cx="777597" cy="44410"/>
          </a:xfrm>
          <a:prstGeom prst="rect">
            <a:avLst/>
          </a:prstGeom>
          <a:solidFill>
            <a:srgbClr val="DEDEE9"/>
          </a:solidFill>
          <a:ln/>
        </p:spPr>
      </p:sp>
      <p:sp>
        <p:nvSpPr>
          <p:cNvPr id="8" name="Shape 5"/>
          <p:cNvSpPr/>
          <p:nvPr/>
        </p:nvSpPr>
        <p:spPr>
          <a:xfrm>
            <a:off x="4574084" y="2522458"/>
            <a:ext cx="499943" cy="499943"/>
          </a:xfrm>
          <a:prstGeom prst="roundRect">
            <a:avLst>
              <a:gd name="adj" fmla="val 26667"/>
            </a:avLst>
          </a:prstGeom>
          <a:solidFill>
            <a:srgbClr val="DEDEE9"/>
          </a:solidFill>
          <a:ln/>
        </p:spPr>
      </p:sp>
      <p:sp>
        <p:nvSpPr>
          <p:cNvPr id="9" name="Text 6"/>
          <p:cNvSpPr/>
          <p:nvPr/>
        </p:nvSpPr>
        <p:spPr>
          <a:xfrm>
            <a:off x="4760178" y="2564130"/>
            <a:ext cx="127754" cy="416481"/>
          </a:xfrm>
          <a:prstGeom prst="rect">
            <a:avLst/>
          </a:prstGeom>
          <a:noFill/>
          <a:ln/>
        </p:spPr>
        <p:txBody>
          <a:bodyPr wrap="none" rtlCol="0" anchor="t"/>
          <a:lstStyle/>
          <a:p>
            <a:pPr algn="ct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1</a:t>
            </a:r>
            <a:endParaRPr lang="en-US" sz="2624" dirty="0"/>
          </a:p>
        </p:txBody>
      </p:sp>
      <p:sp>
        <p:nvSpPr>
          <p:cNvPr id="10" name="Text 7"/>
          <p:cNvSpPr/>
          <p:nvPr/>
        </p:nvSpPr>
        <p:spPr>
          <a:xfrm>
            <a:off x="6046113" y="2571036"/>
            <a:ext cx="3161705" cy="347186"/>
          </a:xfrm>
          <a:prstGeom prst="rect">
            <a:avLst/>
          </a:prstGeom>
          <a:noFill/>
          <a:ln/>
        </p:spPr>
        <p:txBody>
          <a:bodyPr wrap="none" rtlCol="0" anchor="t"/>
          <a:lstStyle/>
          <a:p>
            <a:pPr algn="l"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Surface Area Calculation</a:t>
            </a:r>
            <a:endParaRPr lang="en-US" sz="2187" dirty="0"/>
          </a:p>
        </p:txBody>
      </p:sp>
      <p:sp>
        <p:nvSpPr>
          <p:cNvPr id="11" name="Text 8"/>
          <p:cNvSpPr/>
          <p:nvPr/>
        </p:nvSpPr>
        <p:spPr>
          <a:xfrm>
            <a:off x="6046113" y="3051453"/>
            <a:ext cx="7751088" cy="1421606"/>
          </a:xfrm>
          <a:prstGeom prst="rect">
            <a:avLst/>
          </a:prstGeom>
          <a:noFill/>
          <a:ln/>
        </p:spPr>
        <p:txBody>
          <a:bodyPr wrap="square" rtlCol="0" anchor="t"/>
          <a:lstStyle/>
          <a:p>
            <a:pPr algn="l" indent="0" marL="0">
              <a:lnSpc>
                <a:spcPts val="2799"/>
              </a:lnSpc>
              <a:buNone/>
            </a:pPr>
            <a:r>
              <a:rPr lang="en-US" sz="1750" dirty="0">
                <a:solidFill>
                  <a:srgbClr val="39393C"/>
                </a:solidFill>
                <a:latin typeface="Open Sans" pitchFamily="34" charset="0"/>
                <a:ea typeface="Open Sans" pitchFamily="34" charset="-122"/>
                <a:cs typeface="Open Sans" pitchFamily="34" charset="-120"/>
              </a:rPr>
              <a:t>The project actively computes the surface area of the coins in the frames to facilitate the accurate prediction of coin values. Improved surface area calculation enhances the precision and reliability of the coin identification process.</a:t>
            </a:r>
            <a:endParaRPr lang="en-US" sz="1750" dirty="0"/>
          </a:p>
        </p:txBody>
      </p:sp>
      <p:sp>
        <p:nvSpPr>
          <p:cNvPr id="12" name="Shape 9"/>
          <p:cNvSpPr/>
          <p:nvPr/>
        </p:nvSpPr>
        <p:spPr>
          <a:xfrm>
            <a:off x="5074027" y="5318700"/>
            <a:ext cx="777597" cy="44410"/>
          </a:xfrm>
          <a:prstGeom prst="rect">
            <a:avLst/>
          </a:prstGeom>
          <a:solidFill>
            <a:srgbClr val="DEDEE9"/>
          </a:solidFill>
          <a:ln/>
        </p:spPr>
      </p:sp>
      <p:sp>
        <p:nvSpPr>
          <p:cNvPr id="13" name="Shape 10"/>
          <p:cNvSpPr/>
          <p:nvPr/>
        </p:nvSpPr>
        <p:spPr>
          <a:xfrm>
            <a:off x="4574084" y="5090993"/>
            <a:ext cx="499943" cy="499943"/>
          </a:xfrm>
          <a:prstGeom prst="roundRect">
            <a:avLst>
              <a:gd name="adj" fmla="val 26667"/>
            </a:avLst>
          </a:prstGeom>
          <a:solidFill>
            <a:srgbClr val="DEDEE9"/>
          </a:solidFill>
          <a:ln/>
        </p:spPr>
      </p:sp>
      <p:sp>
        <p:nvSpPr>
          <p:cNvPr id="14" name="Text 11"/>
          <p:cNvSpPr/>
          <p:nvPr/>
        </p:nvSpPr>
        <p:spPr>
          <a:xfrm>
            <a:off x="4736842" y="5132665"/>
            <a:ext cx="174308" cy="416481"/>
          </a:xfrm>
          <a:prstGeom prst="rect">
            <a:avLst/>
          </a:prstGeom>
          <a:noFill/>
          <a:ln/>
        </p:spPr>
        <p:txBody>
          <a:bodyPr wrap="none" rtlCol="0" anchor="t"/>
          <a:lstStyle/>
          <a:p>
            <a:pPr algn="ct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2</a:t>
            </a:r>
            <a:endParaRPr lang="en-US" sz="2624" dirty="0"/>
          </a:p>
        </p:txBody>
      </p:sp>
      <p:sp>
        <p:nvSpPr>
          <p:cNvPr id="15" name="Text 12"/>
          <p:cNvSpPr/>
          <p:nvPr/>
        </p:nvSpPr>
        <p:spPr>
          <a:xfrm>
            <a:off x="6046113" y="5139571"/>
            <a:ext cx="2777490" cy="347186"/>
          </a:xfrm>
          <a:prstGeom prst="rect">
            <a:avLst/>
          </a:prstGeom>
          <a:noFill/>
          <a:ln/>
        </p:spPr>
        <p:txBody>
          <a:bodyPr wrap="none" rtlCol="0" anchor="t"/>
          <a:lstStyle/>
          <a:p>
            <a:pPr algn="l"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Color Recognition</a:t>
            </a:r>
            <a:endParaRPr lang="en-US" sz="2187" dirty="0"/>
          </a:p>
        </p:txBody>
      </p:sp>
      <p:sp>
        <p:nvSpPr>
          <p:cNvPr id="16" name="Text 13"/>
          <p:cNvSpPr/>
          <p:nvPr/>
        </p:nvSpPr>
        <p:spPr>
          <a:xfrm>
            <a:off x="6046113" y="5619988"/>
            <a:ext cx="7751088" cy="1066205"/>
          </a:xfrm>
          <a:prstGeom prst="rect">
            <a:avLst/>
          </a:prstGeom>
          <a:noFill/>
          <a:ln/>
        </p:spPr>
        <p:txBody>
          <a:bodyPr wrap="square" rtlCol="0" anchor="t"/>
          <a:lstStyle/>
          <a:p>
            <a:pPr algn="l" indent="0" marL="0">
              <a:lnSpc>
                <a:spcPts val="2799"/>
              </a:lnSpc>
              <a:buNone/>
            </a:pPr>
            <a:r>
              <a:rPr lang="en-US" sz="1750" dirty="0">
                <a:solidFill>
                  <a:srgbClr val="39393C"/>
                </a:solidFill>
                <a:latin typeface="Open Sans" pitchFamily="34" charset="0"/>
                <a:ea typeface="Open Sans" pitchFamily="34" charset="-122"/>
                <a:cs typeface="Open Sans" pitchFamily="34" charset="-120"/>
              </a:rPr>
              <a:t>Through the analysis of coin colors, the project is capable of predicting the values of the coins. Color analysis plays a pivotal role in recognizing and differentiating various coin denominations in the video frames.</a:t>
            </a:r>
            <a:endParaRPr lang="en-US" sz="1750" dirty="0"/>
          </a:p>
        </p:txBody>
      </p:sp>
      <p:pic>
        <p:nvPicPr>
          <p:cNvPr id="1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2037993" y="1687711"/>
            <a:ext cx="7588329" cy="694373"/>
          </a:xfrm>
          <a:prstGeom prst="rect">
            <a:avLst/>
          </a:prstGeom>
          <a:noFill/>
          <a:ln/>
        </p:spPr>
        <p:txBody>
          <a:bodyPr wrap="none" rtlCol="0" anchor="t"/>
          <a:lstStyle/>
          <a:p>
            <a:pPr indent="0" marL="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Image Processing Techniques</a:t>
            </a:r>
            <a:endParaRPr lang="en-US" sz="4374" dirty="0"/>
          </a:p>
        </p:txBody>
      </p:sp>
      <p:sp>
        <p:nvSpPr>
          <p:cNvPr id="5" name="Text 3"/>
          <p:cNvSpPr/>
          <p:nvPr/>
        </p:nvSpPr>
        <p:spPr>
          <a:xfrm>
            <a:off x="2037993" y="2937510"/>
            <a:ext cx="2777490" cy="347186"/>
          </a:xfrm>
          <a:prstGeom prst="rect">
            <a:avLst/>
          </a:prstGeom>
          <a:noFill/>
          <a:ln/>
        </p:spPr>
        <p:txBody>
          <a:bodyPr wrap="none" rtlCol="0" anchor="t"/>
          <a:lstStyle/>
          <a:p>
            <a:pPr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GaussianBlur</a:t>
            </a:r>
            <a:endParaRPr lang="en-US" sz="2187" dirty="0"/>
          </a:p>
        </p:txBody>
      </p:sp>
      <p:sp>
        <p:nvSpPr>
          <p:cNvPr id="6" name="Text 4"/>
          <p:cNvSpPr/>
          <p:nvPr/>
        </p:nvSpPr>
        <p:spPr>
          <a:xfrm>
            <a:off x="2037993" y="3506867"/>
            <a:ext cx="3156347" cy="2132409"/>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The GaussianBlur function is utilized to reduce noise and detail in the images, enabling better extraction of coin features for accurate assessment.</a:t>
            </a:r>
            <a:endParaRPr lang="en-US" sz="1750" dirty="0"/>
          </a:p>
        </p:txBody>
      </p:sp>
      <p:sp>
        <p:nvSpPr>
          <p:cNvPr id="7" name="Text 5"/>
          <p:cNvSpPr/>
          <p:nvPr/>
        </p:nvSpPr>
        <p:spPr>
          <a:xfrm>
            <a:off x="5743932" y="2937510"/>
            <a:ext cx="2777490" cy="347186"/>
          </a:xfrm>
          <a:prstGeom prst="rect">
            <a:avLst/>
          </a:prstGeom>
          <a:noFill/>
          <a:ln/>
        </p:spPr>
        <p:txBody>
          <a:bodyPr wrap="none" rtlCol="0" anchor="t"/>
          <a:lstStyle/>
          <a:p>
            <a:pPr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Canny and Dilate</a:t>
            </a:r>
            <a:endParaRPr lang="en-US" sz="2187" dirty="0"/>
          </a:p>
        </p:txBody>
      </p:sp>
      <p:sp>
        <p:nvSpPr>
          <p:cNvPr id="8" name="Text 6"/>
          <p:cNvSpPr/>
          <p:nvPr/>
        </p:nvSpPr>
        <p:spPr>
          <a:xfrm>
            <a:off x="5743932" y="3506867"/>
            <a:ext cx="3156347" cy="2132409"/>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Functions like Canny and Dilate contribute to edge detection and expansion for enhanced image analysis, positively impacting the accuracy of coin identification.</a:t>
            </a:r>
            <a:endParaRPr lang="en-US" sz="1750" dirty="0"/>
          </a:p>
        </p:txBody>
      </p:sp>
      <p:sp>
        <p:nvSpPr>
          <p:cNvPr id="9" name="Text 7"/>
          <p:cNvSpPr/>
          <p:nvPr/>
        </p:nvSpPr>
        <p:spPr>
          <a:xfrm>
            <a:off x="9449872" y="2937510"/>
            <a:ext cx="3156347" cy="694373"/>
          </a:xfrm>
          <a:prstGeom prst="rect">
            <a:avLst/>
          </a:prstGeom>
          <a:noFill/>
          <a:ln/>
        </p:spPr>
        <p:txBody>
          <a:bodyPr wrap="square" rtlCol="0" anchor="t"/>
          <a:lstStyle/>
          <a:p>
            <a:pPr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MorphologyEx and Resize</a:t>
            </a:r>
            <a:endParaRPr lang="en-US" sz="2187" dirty="0"/>
          </a:p>
        </p:txBody>
      </p:sp>
      <p:sp>
        <p:nvSpPr>
          <p:cNvPr id="10" name="Text 8"/>
          <p:cNvSpPr/>
          <p:nvPr/>
        </p:nvSpPr>
        <p:spPr>
          <a:xfrm>
            <a:off x="9449872" y="3854053"/>
            <a:ext cx="3156347" cy="2487811"/>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Utilization of MorphologyEx and Resize functions further refines the images for optimal analysis, providing detailed insights into the coin attributes for precise value determination.</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2037993" y="2083475"/>
            <a:ext cx="7126724" cy="694373"/>
          </a:xfrm>
          <a:prstGeom prst="rect">
            <a:avLst/>
          </a:prstGeom>
          <a:noFill/>
          <a:ln/>
        </p:spPr>
        <p:txBody>
          <a:bodyPr wrap="none" rtlCol="0" anchor="t"/>
          <a:lstStyle/>
          <a:p>
            <a:pPr indent="0" marL="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Leaders in Computer Vision</a:t>
            </a:r>
            <a:endParaRPr lang="en-US" sz="4374" dirty="0"/>
          </a:p>
        </p:txBody>
      </p:sp>
      <p:pic>
        <p:nvPicPr>
          <p:cNvPr id="5" name="Image 0" descr="preencoded.png">    </p:cNvPr>
          <p:cNvPicPr>
            <a:picLocks noChangeAspect="1"/>
          </p:cNvPicPr>
          <p:nvPr/>
        </p:nvPicPr>
        <p:blipFill>
          <a:blip r:embed="rId1"/>
          <a:stretch>
            <a:fillRect/>
          </a:stretch>
        </p:blipFill>
        <p:spPr>
          <a:xfrm>
            <a:off x="2037993" y="3222188"/>
            <a:ext cx="444341" cy="444341"/>
          </a:xfrm>
          <a:prstGeom prst="rect">
            <a:avLst/>
          </a:prstGeom>
        </p:spPr>
      </p:pic>
      <p:sp>
        <p:nvSpPr>
          <p:cNvPr id="6" name="Text 3"/>
          <p:cNvSpPr/>
          <p:nvPr/>
        </p:nvSpPr>
        <p:spPr>
          <a:xfrm>
            <a:off x="2037993" y="3888700"/>
            <a:ext cx="2777490" cy="347186"/>
          </a:xfrm>
          <a:prstGeom prst="rect">
            <a:avLst/>
          </a:prstGeom>
          <a:noFill/>
          <a:ln/>
        </p:spPr>
        <p:txBody>
          <a:bodyPr wrap="none" rtlCol="0" anchor="t"/>
          <a:lstStyle/>
          <a:p>
            <a:pPr algn="l"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openCV</a:t>
            </a:r>
            <a:endParaRPr lang="en-US" sz="2187" dirty="0"/>
          </a:p>
        </p:txBody>
      </p:sp>
      <p:sp>
        <p:nvSpPr>
          <p:cNvPr id="7" name="Text 4"/>
          <p:cNvSpPr/>
          <p:nvPr/>
        </p:nvSpPr>
        <p:spPr>
          <a:xfrm>
            <a:off x="2037993" y="4369118"/>
            <a:ext cx="3295888" cy="1777008"/>
          </a:xfrm>
          <a:prstGeom prst="rect">
            <a:avLst/>
          </a:prstGeom>
          <a:noFill/>
          <a:ln/>
        </p:spPr>
        <p:txBody>
          <a:bodyPr wrap="square" rtlCol="0" anchor="t"/>
          <a:lstStyle/>
          <a:p>
            <a:pPr algn="l" indent="0" marL="0">
              <a:lnSpc>
                <a:spcPts val="2799"/>
              </a:lnSpc>
              <a:buNone/>
            </a:pPr>
            <a:r>
              <a:rPr lang="en-US" sz="1750" dirty="0">
                <a:solidFill>
                  <a:srgbClr val="39393C"/>
                </a:solidFill>
                <a:latin typeface="Open Sans" pitchFamily="34" charset="0"/>
                <a:ea typeface="Open Sans" pitchFamily="34" charset="-122"/>
                <a:cs typeface="Open Sans" pitchFamily="34" charset="-120"/>
              </a:rPr>
              <a:t>An essential library for computer vision-related projects, providing extensive functionalities for image analysis and processing.</a:t>
            </a:r>
            <a:endParaRPr lang="en-US" sz="1750" dirty="0"/>
          </a:p>
        </p:txBody>
      </p:sp>
      <p:pic>
        <p:nvPicPr>
          <p:cNvPr id="8" name="Image 1" descr="preencoded.png">    </p:cNvPr>
          <p:cNvPicPr>
            <a:picLocks noChangeAspect="1"/>
          </p:cNvPicPr>
          <p:nvPr/>
        </p:nvPicPr>
        <p:blipFill>
          <a:blip r:embed="rId2"/>
          <a:stretch>
            <a:fillRect/>
          </a:stretch>
        </p:blipFill>
        <p:spPr>
          <a:xfrm>
            <a:off x="5667137" y="3222188"/>
            <a:ext cx="444341" cy="444341"/>
          </a:xfrm>
          <a:prstGeom prst="rect">
            <a:avLst/>
          </a:prstGeom>
        </p:spPr>
      </p:pic>
      <p:sp>
        <p:nvSpPr>
          <p:cNvPr id="9" name="Text 5"/>
          <p:cNvSpPr/>
          <p:nvPr/>
        </p:nvSpPr>
        <p:spPr>
          <a:xfrm>
            <a:off x="5667137" y="3888700"/>
            <a:ext cx="2777490" cy="347186"/>
          </a:xfrm>
          <a:prstGeom prst="rect">
            <a:avLst/>
          </a:prstGeom>
          <a:noFill/>
          <a:ln/>
        </p:spPr>
        <p:txBody>
          <a:bodyPr wrap="none" rtlCol="0" anchor="t"/>
          <a:lstStyle/>
          <a:p>
            <a:pPr algn="l"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numpy</a:t>
            </a:r>
            <a:endParaRPr lang="en-US" sz="2187" dirty="0"/>
          </a:p>
        </p:txBody>
      </p:sp>
      <p:sp>
        <p:nvSpPr>
          <p:cNvPr id="10" name="Text 6"/>
          <p:cNvSpPr/>
          <p:nvPr/>
        </p:nvSpPr>
        <p:spPr>
          <a:xfrm>
            <a:off x="5667137" y="4369118"/>
            <a:ext cx="3296007" cy="1777008"/>
          </a:xfrm>
          <a:prstGeom prst="rect">
            <a:avLst/>
          </a:prstGeom>
          <a:noFill/>
          <a:ln/>
        </p:spPr>
        <p:txBody>
          <a:bodyPr wrap="square" rtlCol="0" anchor="t"/>
          <a:lstStyle/>
          <a:p>
            <a:pPr algn="l" indent="0" marL="0">
              <a:lnSpc>
                <a:spcPts val="2799"/>
              </a:lnSpc>
              <a:buNone/>
            </a:pPr>
            <a:r>
              <a:rPr lang="en-US" sz="1750" dirty="0">
                <a:solidFill>
                  <a:srgbClr val="39393C"/>
                </a:solidFill>
                <a:latin typeface="Open Sans" pitchFamily="34" charset="0"/>
                <a:ea typeface="Open Sans" pitchFamily="34" charset="-122"/>
                <a:cs typeface="Open Sans" pitchFamily="34" charset="-120"/>
              </a:rPr>
              <a:t>Highly regarded for numerical computing, numpy plays a significant role in the efficient manipulation of arrays for image representation.</a:t>
            </a:r>
            <a:endParaRPr lang="en-US" sz="1750" dirty="0"/>
          </a:p>
        </p:txBody>
      </p:sp>
      <p:pic>
        <p:nvPicPr>
          <p:cNvPr id="11" name="Image 2" descr="preencoded.png">    </p:cNvPr>
          <p:cNvPicPr>
            <a:picLocks noChangeAspect="1"/>
          </p:cNvPicPr>
          <p:nvPr/>
        </p:nvPicPr>
        <p:blipFill>
          <a:blip r:embed="rId3"/>
          <a:stretch>
            <a:fillRect/>
          </a:stretch>
        </p:blipFill>
        <p:spPr>
          <a:xfrm>
            <a:off x="9296400" y="3222188"/>
            <a:ext cx="444341" cy="444341"/>
          </a:xfrm>
          <a:prstGeom prst="rect">
            <a:avLst/>
          </a:prstGeom>
        </p:spPr>
      </p:pic>
      <p:sp>
        <p:nvSpPr>
          <p:cNvPr id="12" name="Text 7"/>
          <p:cNvSpPr/>
          <p:nvPr/>
        </p:nvSpPr>
        <p:spPr>
          <a:xfrm>
            <a:off x="9296400" y="3888700"/>
            <a:ext cx="2777490" cy="347186"/>
          </a:xfrm>
          <a:prstGeom prst="rect">
            <a:avLst/>
          </a:prstGeom>
          <a:noFill/>
          <a:ln/>
        </p:spPr>
        <p:txBody>
          <a:bodyPr wrap="none" rtlCol="0" anchor="t"/>
          <a:lstStyle/>
          <a:p>
            <a:pPr algn="l"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cvzone</a:t>
            </a:r>
            <a:endParaRPr lang="en-US" sz="2187" dirty="0"/>
          </a:p>
        </p:txBody>
      </p:sp>
      <p:sp>
        <p:nvSpPr>
          <p:cNvPr id="13" name="Text 8"/>
          <p:cNvSpPr/>
          <p:nvPr/>
        </p:nvSpPr>
        <p:spPr>
          <a:xfrm>
            <a:off x="9296400" y="4369118"/>
            <a:ext cx="3296007" cy="1421606"/>
          </a:xfrm>
          <a:prstGeom prst="rect">
            <a:avLst/>
          </a:prstGeom>
          <a:noFill/>
          <a:ln/>
        </p:spPr>
        <p:txBody>
          <a:bodyPr wrap="square" rtlCol="0" anchor="t"/>
          <a:lstStyle/>
          <a:p>
            <a:pPr algn="l" indent="0" marL="0">
              <a:lnSpc>
                <a:spcPts val="2799"/>
              </a:lnSpc>
              <a:buNone/>
            </a:pPr>
            <a:r>
              <a:rPr lang="en-US" sz="1750" dirty="0">
                <a:solidFill>
                  <a:srgbClr val="39393C"/>
                </a:solidFill>
                <a:latin typeface="Open Sans" pitchFamily="34" charset="0"/>
                <a:ea typeface="Open Sans" pitchFamily="34" charset="-122"/>
                <a:cs typeface="Open Sans" pitchFamily="34" charset="-120"/>
              </a:rPr>
              <a:t>A powerful library augmenting openCV, offering solutions for simplified and effective image processing and analysis.</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1515666"/>
            <a:ext cx="6801803" cy="694373"/>
          </a:xfrm>
          <a:prstGeom prst="rect">
            <a:avLst/>
          </a:prstGeom>
          <a:noFill/>
          <a:ln/>
        </p:spPr>
        <p:txBody>
          <a:bodyPr wrap="none" rtlCol="0" anchor="t"/>
          <a:lstStyle/>
          <a:p>
            <a:pPr indent="0" marL="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Smart Application of Tools</a:t>
            </a:r>
            <a:endParaRPr lang="en-US" sz="4374" dirty="0"/>
          </a:p>
        </p:txBody>
      </p:sp>
      <p:sp>
        <p:nvSpPr>
          <p:cNvPr id="6" name="Shape 3"/>
          <p:cNvSpPr/>
          <p:nvPr/>
        </p:nvSpPr>
        <p:spPr>
          <a:xfrm>
            <a:off x="833199" y="2716887"/>
            <a:ext cx="499943" cy="499943"/>
          </a:xfrm>
          <a:prstGeom prst="roundRect">
            <a:avLst>
              <a:gd name="adj" fmla="val 26667"/>
            </a:avLst>
          </a:prstGeom>
          <a:solidFill>
            <a:srgbClr val="DEDEE9"/>
          </a:solidFill>
          <a:ln/>
        </p:spPr>
      </p:sp>
      <p:sp>
        <p:nvSpPr>
          <p:cNvPr id="7" name="Text 4"/>
          <p:cNvSpPr/>
          <p:nvPr/>
        </p:nvSpPr>
        <p:spPr>
          <a:xfrm>
            <a:off x="1019294" y="2758559"/>
            <a:ext cx="127754" cy="416481"/>
          </a:xfrm>
          <a:prstGeom prst="rect">
            <a:avLst/>
          </a:prstGeom>
          <a:noFill/>
          <a:ln/>
        </p:spPr>
        <p:txBody>
          <a:bodyPr wrap="none" rtlCol="0" anchor="t"/>
          <a:lstStyle/>
          <a:p>
            <a:pPr algn="ct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1</a:t>
            </a:r>
            <a:endParaRPr lang="en-US" sz="2624" dirty="0"/>
          </a:p>
        </p:txBody>
      </p:sp>
      <p:sp>
        <p:nvSpPr>
          <p:cNvPr id="8" name="Text 5"/>
          <p:cNvSpPr/>
          <p:nvPr/>
        </p:nvSpPr>
        <p:spPr>
          <a:xfrm>
            <a:off x="1555313" y="2793206"/>
            <a:ext cx="2990136" cy="347186"/>
          </a:xfrm>
          <a:prstGeom prst="rect">
            <a:avLst/>
          </a:prstGeom>
          <a:noFill/>
          <a:ln/>
        </p:spPr>
        <p:txBody>
          <a:bodyPr wrap="none" rtlCol="0" anchor="t"/>
          <a:lstStyle/>
          <a:p>
            <a:pPr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Efficient Preprocessing</a:t>
            </a:r>
            <a:endParaRPr lang="en-US" sz="2187" dirty="0"/>
          </a:p>
        </p:txBody>
      </p:sp>
      <p:sp>
        <p:nvSpPr>
          <p:cNvPr id="9" name="Text 6"/>
          <p:cNvSpPr/>
          <p:nvPr/>
        </p:nvSpPr>
        <p:spPr>
          <a:xfrm>
            <a:off x="1555313" y="3273623"/>
            <a:ext cx="3820001" cy="1421606"/>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Utilization of the proper techniques enables efficient preprocessing, ensuring images are well-suited for accurate coin identification.</a:t>
            </a:r>
            <a:endParaRPr lang="en-US" sz="1750" dirty="0"/>
          </a:p>
        </p:txBody>
      </p:sp>
      <p:sp>
        <p:nvSpPr>
          <p:cNvPr id="10" name="Shape 7"/>
          <p:cNvSpPr/>
          <p:nvPr/>
        </p:nvSpPr>
        <p:spPr>
          <a:xfrm>
            <a:off x="5597485" y="2716887"/>
            <a:ext cx="499943" cy="499943"/>
          </a:xfrm>
          <a:prstGeom prst="roundRect">
            <a:avLst>
              <a:gd name="adj" fmla="val 26667"/>
            </a:avLst>
          </a:prstGeom>
          <a:solidFill>
            <a:srgbClr val="DEDEE9"/>
          </a:solidFill>
          <a:ln/>
        </p:spPr>
      </p:sp>
      <p:sp>
        <p:nvSpPr>
          <p:cNvPr id="11" name="Text 8"/>
          <p:cNvSpPr/>
          <p:nvPr/>
        </p:nvSpPr>
        <p:spPr>
          <a:xfrm>
            <a:off x="5760244" y="2758559"/>
            <a:ext cx="174308" cy="416481"/>
          </a:xfrm>
          <a:prstGeom prst="rect">
            <a:avLst/>
          </a:prstGeom>
          <a:noFill/>
          <a:ln/>
        </p:spPr>
        <p:txBody>
          <a:bodyPr wrap="none" rtlCol="0" anchor="t"/>
          <a:lstStyle/>
          <a:p>
            <a:pPr algn="ct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2</a:t>
            </a:r>
            <a:endParaRPr lang="en-US" sz="2624" dirty="0"/>
          </a:p>
        </p:txBody>
      </p:sp>
      <p:sp>
        <p:nvSpPr>
          <p:cNvPr id="12" name="Text 9"/>
          <p:cNvSpPr/>
          <p:nvPr/>
        </p:nvSpPr>
        <p:spPr>
          <a:xfrm>
            <a:off x="6319599" y="2793206"/>
            <a:ext cx="2777490" cy="347186"/>
          </a:xfrm>
          <a:prstGeom prst="rect">
            <a:avLst/>
          </a:prstGeom>
          <a:noFill/>
          <a:ln/>
        </p:spPr>
        <p:txBody>
          <a:bodyPr wrap="none" rtlCol="0" anchor="t"/>
          <a:lstStyle/>
          <a:p>
            <a:pPr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Dynamic Analysis</a:t>
            </a:r>
            <a:endParaRPr lang="en-US" sz="2187" dirty="0"/>
          </a:p>
        </p:txBody>
      </p:sp>
      <p:sp>
        <p:nvSpPr>
          <p:cNvPr id="13" name="Text 10"/>
          <p:cNvSpPr/>
          <p:nvPr/>
        </p:nvSpPr>
        <p:spPr>
          <a:xfrm>
            <a:off x="6319599" y="3273623"/>
            <a:ext cx="3820001" cy="1777008"/>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The project leverages a dynamic approach to image analysis, enabling real-time assessment and accurate value prediction of the coins.</a:t>
            </a:r>
            <a:endParaRPr lang="en-US" sz="1750" dirty="0"/>
          </a:p>
        </p:txBody>
      </p:sp>
      <p:sp>
        <p:nvSpPr>
          <p:cNvPr id="14" name="Shape 11"/>
          <p:cNvSpPr/>
          <p:nvPr/>
        </p:nvSpPr>
        <p:spPr>
          <a:xfrm>
            <a:off x="833199" y="5446395"/>
            <a:ext cx="499943" cy="499943"/>
          </a:xfrm>
          <a:prstGeom prst="roundRect">
            <a:avLst>
              <a:gd name="adj" fmla="val 26667"/>
            </a:avLst>
          </a:prstGeom>
          <a:solidFill>
            <a:srgbClr val="DEDEE9"/>
          </a:solidFill>
          <a:ln/>
        </p:spPr>
      </p:sp>
      <p:sp>
        <p:nvSpPr>
          <p:cNvPr id="15" name="Text 12"/>
          <p:cNvSpPr/>
          <p:nvPr/>
        </p:nvSpPr>
        <p:spPr>
          <a:xfrm>
            <a:off x="1001792" y="5488067"/>
            <a:ext cx="162639" cy="416481"/>
          </a:xfrm>
          <a:prstGeom prst="rect">
            <a:avLst/>
          </a:prstGeom>
          <a:noFill/>
          <a:ln/>
        </p:spPr>
        <p:txBody>
          <a:bodyPr wrap="none" rtlCol="0" anchor="t"/>
          <a:lstStyle/>
          <a:p>
            <a:pPr algn="ctr" indent="0" marL="0">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3</a:t>
            </a:r>
            <a:endParaRPr lang="en-US" sz="2624" dirty="0"/>
          </a:p>
        </p:txBody>
      </p:sp>
      <p:sp>
        <p:nvSpPr>
          <p:cNvPr id="16" name="Text 13"/>
          <p:cNvSpPr/>
          <p:nvPr/>
        </p:nvSpPr>
        <p:spPr>
          <a:xfrm>
            <a:off x="1555313" y="5522714"/>
            <a:ext cx="2777490" cy="347186"/>
          </a:xfrm>
          <a:prstGeom prst="rect">
            <a:avLst/>
          </a:prstGeom>
          <a:noFill/>
          <a:ln/>
        </p:spPr>
        <p:txBody>
          <a:bodyPr wrap="none" rtlCol="0" anchor="t"/>
          <a:lstStyle/>
          <a:p>
            <a:pPr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Seamless Integration</a:t>
            </a:r>
            <a:endParaRPr lang="en-US" sz="2187" dirty="0"/>
          </a:p>
        </p:txBody>
      </p:sp>
      <p:sp>
        <p:nvSpPr>
          <p:cNvPr id="17" name="Text 14"/>
          <p:cNvSpPr/>
          <p:nvPr/>
        </p:nvSpPr>
        <p:spPr>
          <a:xfrm>
            <a:off x="1555313" y="6003131"/>
            <a:ext cx="8584287" cy="710803"/>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The seamless integration of different libraries facilitates a comprehensive and cohesive approach to coin value determination through computer vision.</a:t>
            </a:r>
            <a:endParaRPr lang="en-US" sz="1750"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2037993" y="1843207"/>
            <a:ext cx="9137333" cy="694373"/>
          </a:xfrm>
          <a:prstGeom prst="rect">
            <a:avLst/>
          </a:prstGeom>
          <a:noFill/>
          <a:ln/>
        </p:spPr>
        <p:txBody>
          <a:bodyPr wrap="none" rtlCol="0" anchor="t"/>
          <a:lstStyle/>
          <a:p>
            <a:pPr indent="0" marL="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Impressive Precision and Efficiency</a:t>
            </a:r>
            <a:endParaRPr lang="en-US" sz="4374" dirty="0"/>
          </a:p>
        </p:txBody>
      </p:sp>
      <p:sp>
        <p:nvSpPr>
          <p:cNvPr id="5" name="Shape 3"/>
          <p:cNvSpPr/>
          <p:nvPr/>
        </p:nvSpPr>
        <p:spPr>
          <a:xfrm>
            <a:off x="2037993" y="2981920"/>
            <a:ext cx="3370064" cy="3404354"/>
          </a:xfrm>
          <a:prstGeom prst="roundRect">
            <a:avLst>
              <a:gd name="adj" fmla="val 3956"/>
            </a:avLst>
          </a:prstGeom>
          <a:solidFill>
            <a:srgbClr val="DEDEE9"/>
          </a:solidFill>
          <a:ln/>
        </p:spPr>
      </p:sp>
      <p:sp>
        <p:nvSpPr>
          <p:cNvPr id="6" name="Text 4"/>
          <p:cNvSpPr/>
          <p:nvPr/>
        </p:nvSpPr>
        <p:spPr>
          <a:xfrm>
            <a:off x="2260163" y="3204091"/>
            <a:ext cx="2925723" cy="694373"/>
          </a:xfrm>
          <a:prstGeom prst="rect">
            <a:avLst/>
          </a:prstGeom>
          <a:noFill/>
          <a:ln/>
        </p:spPr>
        <p:txBody>
          <a:bodyPr wrap="square" rtlCol="0" anchor="t"/>
          <a:lstStyle/>
          <a:p>
            <a:pPr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Accurate Coin Identification</a:t>
            </a:r>
            <a:endParaRPr lang="en-US" sz="2187" dirty="0"/>
          </a:p>
        </p:txBody>
      </p:sp>
      <p:sp>
        <p:nvSpPr>
          <p:cNvPr id="7" name="Text 5"/>
          <p:cNvSpPr/>
          <p:nvPr/>
        </p:nvSpPr>
        <p:spPr>
          <a:xfrm>
            <a:off x="2260163" y="4031694"/>
            <a:ext cx="2925723" cy="2132409"/>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The project excels in accurately identifying various coins and accurately predicting their values, showcasing impressive precision in coin analysis.</a:t>
            </a:r>
            <a:endParaRPr lang="en-US" sz="1750" dirty="0"/>
          </a:p>
        </p:txBody>
      </p:sp>
      <p:sp>
        <p:nvSpPr>
          <p:cNvPr id="8" name="Shape 6"/>
          <p:cNvSpPr/>
          <p:nvPr/>
        </p:nvSpPr>
        <p:spPr>
          <a:xfrm>
            <a:off x="5630228" y="2981920"/>
            <a:ext cx="3370064" cy="3404354"/>
          </a:xfrm>
          <a:prstGeom prst="roundRect">
            <a:avLst>
              <a:gd name="adj" fmla="val 3956"/>
            </a:avLst>
          </a:prstGeom>
          <a:solidFill>
            <a:srgbClr val="DEDEE9"/>
          </a:solidFill>
          <a:ln/>
        </p:spPr>
      </p:sp>
      <p:sp>
        <p:nvSpPr>
          <p:cNvPr id="9" name="Text 7"/>
          <p:cNvSpPr/>
          <p:nvPr/>
        </p:nvSpPr>
        <p:spPr>
          <a:xfrm>
            <a:off x="5852398" y="3204091"/>
            <a:ext cx="2925723" cy="694373"/>
          </a:xfrm>
          <a:prstGeom prst="rect">
            <a:avLst/>
          </a:prstGeom>
          <a:noFill/>
          <a:ln/>
        </p:spPr>
        <p:txBody>
          <a:bodyPr wrap="square" rtlCol="0" anchor="t"/>
          <a:lstStyle/>
          <a:p>
            <a:pPr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Real-time Value Display</a:t>
            </a:r>
            <a:endParaRPr lang="en-US" sz="2187" dirty="0"/>
          </a:p>
        </p:txBody>
      </p:sp>
      <p:sp>
        <p:nvSpPr>
          <p:cNvPr id="10" name="Text 8"/>
          <p:cNvSpPr/>
          <p:nvPr/>
        </p:nvSpPr>
        <p:spPr>
          <a:xfrm>
            <a:off x="5852398" y="4031694"/>
            <a:ext cx="2925723" cy="2132409"/>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It successfully computes and displays the total value of the money in real-time, showcasing efficient and valuable computational capability.</a:t>
            </a:r>
            <a:endParaRPr lang="en-US" sz="1750" dirty="0"/>
          </a:p>
        </p:txBody>
      </p:sp>
      <p:sp>
        <p:nvSpPr>
          <p:cNvPr id="11" name="Shape 9"/>
          <p:cNvSpPr/>
          <p:nvPr/>
        </p:nvSpPr>
        <p:spPr>
          <a:xfrm>
            <a:off x="9222462" y="2981920"/>
            <a:ext cx="3370064" cy="3404354"/>
          </a:xfrm>
          <a:prstGeom prst="roundRect">
            <a:avLst>
              <a:gd name="adj" fmla="val 3956"/>
            </a:avLst>
          </a:prstGeom>
          <a:solidFill>
            <a:srgbClr val="DEDEE9"/>
          </a:solidFill>
          <a:ln/>
        </p:spPr>
      </p:sp>
      <p:sp>
        <p:nvSpPr>
          <p:cNvPr id="12" name="Text 10"/>
          <p:cNvSpPr/>
          <p:nvPr/>
        </p:nvSpPr>
        <p:spPr>
          <a:xfrm>
            <a:off x="9444633" y="3204091"/>
            <a:ext cx="2925723" cy="694373"/>
          </a:xfrm>
          <a:prstGeom prst="rect">
            <a:avLst/>
          </a:prstGeom>
          <a:noFill/>
          <a:ln/>
        </p:spPr>
        <p:txBody>
          <a:bodyPr wrap="square" rtlCol="0" anchor="t"/>
          <a:lstStyle/>
          <a:p>
            <a:pPr indent="0" marL="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Enhanced User Experience</a:t>
            </a:r>
            <a:endParaRPr lang="en-US" sz="2187" dirty="0"/>
          </a:p>
        </p:txBody>
      </p:sp>
      <p:sp>
        <p:nvSpPr>
          <p:cNvPr id="13" name="Text 11"/>
          <p:cNvSpPr/>
          <p:nvPr/>
        </p:nvSpPr>
        <p:spPr>
          <a:xfrm>
            <a:off x="9444633" y="4031694"/>
            <a:ext cx="2925723" cy="2132409"/>
          </a:xfrm>
          <a:prstGeom prst="rect">
            <a:avLst/>
          </a:prstGeom>
          <a:noFill/>
          <a:ln/>
        </p:spPr>
        <p:txBody>
          <a:bodyPr wrap="square" rtlCol="0" anchor="t"/>
          <a:lstStyle/>
          <a:p>
            <a:pPr indent="0" marL="0">
              <a:lnSpc>
                <a:spcPts val="2799"/>
              </a:lnSpc>
              <a:buNone/>
            </a:pPr>
            <a:r>
              <a:rPr lang="en-US" sz="1750" dirty="0">
                <a:solidFill>
                  <a:srgbClr val="39393C"/>
                </a:solidFill>
                <a:latin typeface="Open Sans" pitchFamily="34" charset="0"/>
                <a:ea typeface="Open Sans" pitchFamily="34" charset="-122"/>
                <a:cs typeface="Open Sans" pitchFamily="34" charset="-120"/>
              </a:rPr>
              <a:t>The system contributes to an enhanced user experience through its efficient and precise coin identification and value prediction capabilities.</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2024-02-26T11:52:22Z</dcterms:created>
  <dcterms:modified xsi:type="dcterms:W3CDTF">2024-02-26T11:52:22Z</dcterms:modified>
</cp:coreProperties>
</file>