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76" r:id="rId2"/>
    <p:sldId id="256" r:id="rId3"/>
    <p:sldId id="257" r:id="rId4"/>
    <p:sldId id="258" r:id="rId5"/>
    <p:sldId id="259" r:id="rId6"/>
    <p:sldId id="260" r:id="rId7"/>
    <p:sldId id="261" r:id="rId8"/>
    <p:sldId id="273" r:id="rId9"/>
    <p:sldId id="274" r:id="rId10"/>
    <p:sldId id="275" r:id="rId11"/>
    <p:sldId id="262" r:id="rId12"/>
    <p:sldId id="263" r:id="rId13"/>
    <p:sldId id="272"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185151-70A3-4E33-AC98-EA38CBD07752}" v="3" dt="2024-02-28T16:07:18.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53367-D2A6-4A10-BE01-A85B79D5E3E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184923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08690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1718175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30EA5A0-E02C-4F34-8B13-8421D8C3E49A}"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9457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338889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553367-D2A6-4A10-BE01-A85B79D5E3EB}"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10272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553367-D2A6-4A10-BE01-A85B79D5E3EB}"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67705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53367-D2A6-4A10-BE01-A85B79D5E3E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43126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C553367-D2A6-4A10-BE01-A85B79D5E3EB}" type="datetimeFigureOut">
              <a:rPr lang="en-IN" smtClean="0"/>
              <a:t>28-02-2024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30EA5A0-E02C-4F34-8B13-8421D8C3E49A}" type="slidenum">
              <a:rPr lang="en-IN" smtClean="0"/>
              <a:t>‹#›</a:t>
            </a:fld>
            <a:endParaRPr lang="en-IN"/>
          </a:p>
        </p:txBody>
      </p:sp>
    </p:spTree>
    <p:extLst>
      <p:ext uri="{BB962C8B-B14F-4D97-AF65-F5344CB8AC3E}">
        <p14:creationId xmlns:p14="http://schemas.microsoft.com/office/powerpoint/2010/main" val="195959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53367-D2A6-4A10-BE01-A85B79D5E3E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75188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53367-D2A6-4A10-BE01-A85B79D5E3EB}"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75213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53367-D2A6-4A10-BE01-A85B79D5E3E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1930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53367-D2A6-4A10-BE01-A85B79D5E3EB}"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148797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553367-D2A6-4A10-BE01-A85B79D5E3EB}"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261435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C553367-D2A6-4A10-BE01-A85B79D5E3EB}"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394350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175253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553367-D2A6-4A10-BE01-A85B79D5E3EB}"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EA5A0-E02C-4F34-8B13-8421D8C3E49A}" type="slidenum">
              <a:rPr lang="en-IN" smtClean="0"/>
              <a:t>‹#›</a:t>
            </a:fld>
            <a:endParaRPr lang="en-IN"/>
          </a:p>
        </p:txBody>
      </p:sp>
    </p:spTree>
    <p:extLst>
      <p:ext uri="{BB962C8B-B14F-4D97-AF65-F5344CB8AC3E}">
        <p14:creationId xmlns:p14="http://schemas.microsoft.com/office/powerpoint/2010/main" val="72550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553367-D2A6-4A10-BE01-A85B79D5E3EB}" type="datetimeFigureOut">
              <a:rPr lang="en-IN" smtClean="0"/>
              <a:t>28-02-2024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30EA5A0-E02C-4F34-8B13-8421D8C3E49A}" type="slidenum">
              <a:rPr lang="en-IN" smtClean="0"/>
              <a:t>‹#›</a:t>
            </a:fld>
            <a:endParaRPr lang="en-IN"/>
          </a:p>
        </p:txBody>
      </p:sp>
    </p:spTree>
    <p:extLst>
      <p:ext uri="{BB962C8B-B14F-4D97-AF65-F5344CB8AC3E}">
        <p14:creationId xmlns:p14="http://schemas.microsoft.com/office/powerpoint/2010/main" val="1608802302"/>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kna-litoriya/MP_FITT-CV-2-Capstone-Project" TargetMode="External"/><Relationship Id="rId2" Type="http://schemas.openxmlformats.org/officeDocument/2006/relationships/hyperlink" Target="https://github.com/Ankna-litoriya/MP_FITT-CV-2-Capstone-Project/blob/main/Ankna%20Litoriya%20CV2%20Capstone%20Project-%20Heart%20Disease%20Prediction.ipynb"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044F-A3F3-0982-6BDE-7D7CB16B577A}"/>
              </a:ext>
            </a:extLst>
          </p:cNvPr>
          <p:cNvSpPr>
            <a:spLocks noGrp="1"/>
          </p:cNvSpPr>
          <p:nvPr>
            <p:ph type="title"/>
          </p:nvPr>
        </p:nvSpPr>
        <p:spPr/>
        <p:txBody>
          <a:bodyPr/>
          <a:lstStyle/>
          <a:p>
            <a:r>
              <a:rPr kumimoji="0" lang="en-IN" sz="5400" b="0" i="0" u="none" strike="noStrike" kern="1200" cap="none" spc="0" normalizeH="0" baseline="0" noProof="0" dirty="0">
                <a:ln>
                  <a:noFill/>
                </a:ln>
                <a:solidFill>
                  <a:prstClr val="white"/>
                </a:solidFill>
                <a:effectLst/>
                <a:uLnTx/>
                <a:uFillTx/>
                <a:latin typeface="Trebuchet MS" panose="020B0603020202020204"/>
                <a:ea typeface="+mj-ea"/>
                <a:cs typeface="+mj-cs"/>
              </a:rPr>
              <a:t>Heart Disease Predictor</a:t>
            </a:r>
            <a:endParaRPr lang="en-IN" dirty="0"/>
          </a:p>
        </p:txBody>
      </p:sp>
      <p:sp>
        <p:nvSpPr>
          <p:cNvPr id="3" name="Text Placeholder 2">
            <a:extLst>
              <a:ext uri="{FF2B5EF4-FFF2-40B4-BE49-F238E27FC236}">
                <a16:creationId xmlns:a16="http://schemas.microsoft.com/office/drawing/2014/main" id="{54138A4B-1F01-993E-192D-2ADDB9B4575E}"/>
              </a:ext>
            </a:extLst>
          </p:cNvPr>
          <p:cNvSpPr>
            <a:spLocks noGrp="1"/>
          </p:cNvSpPr>
          <p:nvPr>
            <p:ph type="body" idx="1"/>
          </p:nvPr>
        </p:nvSpPr>
        <p:spPr>
          <a:xfrm>
            <a:off x="0" y="4232171"/>
            <a:ext cx="12192000" cy="2625829"/>
          </a:xfrm>
        </p:spPr>
        <p:txBody>
          <a:bodyPr>
            <a:normAutofit/>
          </a:bodyPr>
          <a:lstStyle/>
          <a:p>
            <a:pPr algn="l"/>
            <a:r>
              <a:rPr lang="en-IN" b="1" dirty="0">
                <a:solidFill>
                  <a:schemeClr val="accent4">
                    <a:lumMod val="50000"/>
                  </a:schemeClr>
                </a:solidFill>
              </a:rPr>
              <a:t>GITHUB LINK FOR PROJECT CODE : </a:t>
            </a:r>
            <a:r>
              <a:rPr lang="en-IN" b="1" dirty="0">
                <a:solidFill>
                  <a:schemeClr val="bg1"/>
                </a:solidFill>
                <a:hlinkClick r:id="rId2">
                  <a:extLst>
                    <a:ext uri="{A12FA001-AC4F-418D-AE19-62706E023703}">
                      <ahyp:hlinkClr xmlns:ahyp="http://schemas.microsoft.com/office/drawing/2018/hyperlinkcolor" val="tx"/>
                    </a:ext>
                  </a:extLst>
                </a:hlinkClick>
              </a:rPr>
              <a:t>https://github.com/Ankna-litoriya/MP_FITT-CV-2-Capstone-Project/blob/main/Ankna%20Litoriya%20CV2%20Capstone%20Project-%20Heart%20Disease%20Prediction.ipynb</a:t>
            </a:r>
            <a:r>
              <a:rPr lang="en-IN" b="1" dirty="0">
                <a:solidFill>
                  <a:schemeClr val="bg1"/>
                </a:solidFill>
              </a:rPr>
              <a:t>   </a:t>
            </a:r>
            <a:br>
              <a:rPr lang="en-IN" b="1" dirty="0">
                <a:solidFill>
                  <a:schemeClr val="bg1"/>
                </a:solidFill>
              </a:rPr>
            </a:br>
            <a:br>
              <a:rPr lang="en-IN" b="1" dirty="0">
                <a:solidFill>
                  <a:schemeClr val="bg1"/>
                </a:solidFill>
              </a:rPr>
            </a:br>
            <a:r>
              <a:rPr lang="en-IN" b="1" dirty="0">
                <a:solidFill>
                  <a:schemeClr val="accent4">
                    <a:lumMod val="50000"/>
                  </a:schemeClr>
                </a:solidFill>
              </a:rPr>
              <a:t>GITHUB LINK FOR FULL PROJECT : </a:t>
            </a:r>
            <a:r>
              <a:rPr lang="en-IN" b="1" dirty="0">
                <a:solidFill>
                  <a:schemeClr val="bg1"/>
                </a:solidFill>
                <a:hlinkClick r:id="rId3">
                  <a:extLst>
                    <a:ext uri="{A12FA001-AC4F-418D-AE19-62706E023703}">
                      <ahyp:hlinkClr xmlns:ahyp="http://schemas.microsoft.com/office/drawing/2018/hyperlinkcolor" val="tx"/>
                    </a:ext>
                  </a:extLst>
                </a:hlinkClick>
              </a:rPr>
              <a:t>https://github.com/Ankna-litoriya/MP_FITT-CV-2-Capstone-Project</a:t>
            </a:r>
            <a:r>
              <a:rPr lang="en-IN" b="1" dirty="0">
                <a:solidFill>
                  <a:schemeClr val="bg1"/>
                </a:solidFill>
              </a:rPr>
              <a:t> </a:t>
            </a:r>
          </a:p>
          <a:p>
            <a:pPr algn="l"/>
            <a:endParaRPr lang="en-IN" b="1" dirty="0">
              <a:solidFill>
                <a:schemeClr val="bg1"/>
              </a:solidFill>
            </a:endParaRPr>
          </a:p>
          <a:p>
            <a:endParaRPr lang="en-IN" b="1" dirty="0">
              <a:solidFill>
                <a:schemeClr val="accent4"/>
              </a:solidFill>
            </a:endParaRPr>
          </a:p>
        </p:txBody>
      </p:sp>
      <p:pic>
        <p:nvPicPr>
          <p:cNvPr id="4" name="Picture 3">
            <a:extLst>
              <a:ext uri="{FF2B5EF4-FFF2-40B4-BE49-F238E27FC236}">
                <a16:creationId xmlns:a16="http://schemas.microsoft.com/office/drawing/2014/main" id="{2486949D-3027-6905-B612-E0C2D8220CE8}"/>
              </a:ext>
            </a:extLst>
          </p:cNvPr>
          <p:cNvPicPr>
            <a:picLocks noChangeAspect="1"/>
          </p:cNvPicPr>
          <p:nvPr/>
        </p:nvPicPr>
        <p:blipFill>
          <a:blip r:embed="rId4"/>
          <a:stretch>
            <a:fillRect/>
          </a:stretch>
        </p:blipFill>
        <p:spPr>
          <a:xfrm>
            <a:off x="2919412" y="307041"/>
            <a:ext cx="6353175" cy="1600200"/>
          </a:xfrm>
          <a:prstGeom prst="rect">
            <a:avLst/>
          </a:prstGeom>
        </p:spPr>
      </p:pic>
    </p:spTree>
    <p:extLst>
      <p:ext uri="{BB962C8B-B14F-4D97-AF65-F5344CB8AC3E}">
        <p14:creationId xmlns:p14="http://schemas.microsoft.com/office/powerpoint/2010/main" val="2025776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C9E5-41A6-768A-2CAA-611B5FD6C98A}"/>
              </a:ext>
            </a:extLst>
          </p:cNvPr>
          <p:cNvSpPr>
            <a:spLocks noGrp="1"/>
          </p:cNvSpPr>
          <p:nvPr>
            <p:ph type="title"/>
          </p:nvPr>
        </p:nvSpPr>
        <p:spPr/>
        <p:txBody>
          <a:bodyPr/>
          <a:lstStyle/>
          <a:p>
            <a:r>
              <a:rPr lang="en-IN" dirty="0"/>
              <a:t>Output Obtained</a:t>
            </a:r>
          </a:p>
        </p:txBody>
      </p:sp>
      <p:pic>
        <p:nvPicPr>
          <p:cNvPr id="5" name="Content Placeholder 4">
            <a:extLst>
              <a:ext uri="{FF2B5EF4-FFF2-40B4-BE49-F238E27FC236}">
                <a16:creationId xmlns:a16="http://schemas.microsoft.com/office/drawing/2014/main" id="{6E126521-1CFE-DE17-AFC2-4081437EAE6F}"/>
              </a:ext>
            </a:extLst>
          </p:cNvPr>
          <p:cNvPicPr>
            <a:picLocks noGrp="1" noChangeAspect="1"/>
          </p:cNvPicPr>
          <p:nvPr>
            <p:ph idx="1"/>
          </p:nvPr>
        </p:nvPicPr>
        <p:blipFill>
          <a:blip r:embed="rId2"/>
          <a:stretch>
            <a:fillRect/>
          </a:stretch>
        </p:blipFill>
        <p:spPr>
          <a:xfrm>
            <a:off x="681038" y="2473805"/>
            <a:ext cx="9613900" cy="3324853"/>
          </a:xfrm>
        </p:spPr>
      </p:pic>
    </p:spTree>
    <p:extLst>
      <p:ext uri="{BB962C8B-B14F-4D97-AF65-F5344CB8AC3E}">
        <p14:creationId xmlns:p14="http://schemas.microsoft.com/office/powerpoint/2010/main" val="289483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AEFD-F1F6-39A8-9859-5D988597BF0B}"/>
              </a:ext>
            </a:extLst>
          </p:cNvPr>
          <p:cNvSpPr>
            <a:spLocks noGrp="1"/>
          </p:cNvSpPr>
          <p:nvPr>
            <p:ph type="title"/>
          </p:nvPr>
        </p:nvSpPr>
        <p:spPr/>
        <p:txBody>
          <a:bodyPr/>
          <a:lstStyle/>
          <a:p>
            <a:r>
              <a:rPr lang="en-IN" dirty="0"/>
              <a:t>EVALUATION PROCESS USED</a:t>
            </a:r>
          </a:p>
        </p:txBody>
      </p:sp>
      <p:pic>
        <p:nvPicPr>
          <p:cNvPr id="4" name="image9.jpeg">
            <a:extLst>
              <a:ext uri="{FF2B5EF4-FFF2-40B4-BE49-F238E27FC236}">
                <a16:creationId xmlns:a16="http://schemas.microsoft.com/office/drawing/2014/main" id="{33611376-973A-003E-7060-187A046C51A4}"/>
              </a:ext>
            </a:extLst>
          </p:cNvPr>
          <p:cNvPicPr>
            <a:picLocks noGrp="1" noChangeAspect="1"/>
          </p:cNvPicPr>
          <p:nvPr>
            <p:ph idx="1"/>
          </p:nvPr>
        </p:nvPicPr>
        <p:blipFill>
          <a:blip r:embed="rId2" cstate="print"/>
          <a:stretch>
            <a:fillRect/>
          </a:stretch>
        </p:blipFill>
        <p:spPr>
          <a:xfrm>
            <a:off x="2398098" y="2399553"/>
            <a:ext cx="6178305" cy="3598863"/>
          </a:xfrm>
          <a:prstGeom prst="rect">
            <a:avLst/>
          </a:prstGeom>
        </p:spPr>
      </p:pic>
      <p:pic>
        <p:nvPicPr>
          <p:cNvPr id="5" name="Picture 4">
            <a:extLst>
              <a:ext uri="{FF2B5EF4-FFF2-40B4-BE49-F238E27FC236}">
                <a16:creationId xmlns:a16="http://schemas.microsoft.com/office/drawing/2014/main" id="{E9E4893A-5522-6577-C4D1-DEFBED6B199E}"/>
              </a:ext>
            </a:extLst>
          </p:cNvPr>
          <p:cNvPicPr>
            <a:picLocks noChangeAspect="1"/>
          </p:cNvPicPr>
          <p:nvPr/>
        </p:nvPicPr>
        <p:blipFill>
          <a:blip r:embed="rId3"/>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01163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0F0E-0F24-92C8-49BB-44DD037083F2}"/>
              </a:ext>
            </a:extLst>
          </p:cNvPr>
          <p:cNvSpPr>
            <a:spLocks noGrp="1"/>
          </p:cNvSpPr>
          <p:nvPr>
            <p:ph type="title"/>
          </p:nvPr>
        </p:nvSpPr>
        <p:spPr/>
        <p:txBody>
          <a:bodyPr/>
          <a:lstStyle/>
          <a:p>
            <a:r>
              <a:rPr lang="en-IN" dirty="0"/>
              <a:t>EVALUATION PROCESS USED</a:t>
            </a:r>
          </a:p>
        </p:txBody>
      </p:sp>
      <p:sp>
        <p:nvSpPr>
          <p:cNvPr id="3" name="Content Placeholder 2">
            <a:extLst>
              <a:ext uri="{FF2B5EF4-FFF2-40B4-BE49-F238E27FC236}">
                <a16:creationId xmlns:a16="http://schemas.microsoft.com/office/drawing/2014/main" id="{4C822D1B-29E0-44CE-F99A-6ADCA27E4B04}"/>
              </a:ext>
            </a:extLst>
          </p:cNvPr>
          <p:cNvSpPr>
            <a:spLocks noGrp="1"/>
          </p:cNvSpPr>
          <p:nvPr>
            <p:ph idx="1"/>
          </p:nvPr>
        </p:nvSpPr>
        <p:spPr/>
        <p:txBody>
          <a:bodyPr>
            <a:normAutofit fontScale="70000" lnSpcReduction="20000"/>
          </a:bodyPr>
          <a:lstStyle/>
          <a:p>
            <a:pPr>
              <a:buFont typeface="Wingdings" panose="05000000000000000000" pitchFamily="2" charset="2"/>
              <a:buChar char="v"/>
            </a:pPr>
            <a:r>
              <a:rPr lang="en-US" b="1" dirty="0">
                <a:solidFill>
                  <a:schemeClr val="bg1"/>
                </a:solidFill>
              </a:rPr>
              <a:t>First Approach:</a:t>
            </a:r>
            <a:r>
              <a:rPr lang="en-US" dirty="0">
                <a:solidFill>
                  <a:schemeClr val="bg1"/>
                </a:solidFill>
              </a:rPr>
              <a:t> Random Forest (76.7%), Logistic Regression (83.64%), </a:t>
            </a:r>
            <a:r>
              <a:rPr lang="en-US" dirty="0" err="1">
                <a:solidFill>
                  <a:schemeClr val="bg1"/>
                </a:solidFill>
              </a:rPr>
              <a:t>KNeighbors</a:t>
            </a:r>
            <a:r>
              <a:rPr lang="en-US" dirty="0">
                <a:solidFill>
                  <a:schemeClr val="bg1"/>
                </a:solidFill>
              </a:rPr>
              <a:t> (82.27%), SVM (84.09%), Decision Tree (75.0%), </a:t>
            </a:r>
            <a:r>
              <a:rPr lang="en-US" dirty="0" err="1">
                <a:solidFill>
                  <a:schemeClr val="bg1"/>
                </a:solidFill>
              </a:rPr>
              <a:t>XGBoost</a:t>
            </a:r>
            <a:r>
              <a:rPr lang="en-US" dirty="0">
                <a:solidFill>
                  <a:schemeClr val="bg1"/>
                </a:solidFill>
              </a:rPr>
              <a:t> (70.0%). Deep learning achieved 76.7%.</a:t>
            </a:r>
          </a:p>
          <a:p>
            <a:pPr>
              <a:buFont typeface="Wingdings" panose="05000000000000000000" pitchFamily="2" charset="2"/>
              <a:buChar char="v"/>
            </a:pPr>
            <a:endParaRPr lang="en-US" dirty="0">
              <a:solidFill>
                <a:schemeClr val="bg1"/>
              </a:solidFill>
            </a:endParaRPr>
          </a:p>
          <a:p>
            <a:pPr>
              <a:buFont typeface="Wingdings" panose="05000000000000000000" pitchFamily="2" charset="2"/>
              <a:buChar char="v"/>
            </a:pPr>
            <a:r>
              <a:rPr lang="en-US" b="1" dirty="0">
                <a:solidFill>
                  <a:schemeClr val="bg1"/>
                </a:solidFill>
              </a:rPr>
              <a:t>Second Approach: </a:t>
            </a:r>
            <a:r>
              <a:rPr lang="en-US" dirty="0">
                <a:solidFill>
                  <a:schemeClr val="bg1"/>
                </a:solidFill>
              </a:rPr>
              <a:t>Feature selection and scaling improved results. Random Forest (88%), Logistic Regression (85.9%), </a:t>
            </a:r>
            <a:r>
              <a:rPr lang="en-US" dirty="0" err="1">
                <a:solidFill>
                  <a:schemeClr val="bg1"/>
                </a:solidFill>
              </a:rPr>
              <a:t>KNeighbors</a:t>
            </a:r>
            <a:r>
              <a:rPr lang="en-US" dirty="0">
                <a:solidFill>
                  <a:schemeClr val="bg1"/>
                </a:solidFill>
              </a:rPr>
              <a:t> (79.69%), SVM (84.26%), Decision Tree (76.35%), </a:t>
            </a:r>
            <a:r>
              <a:rPr lang="en-US" dirty="0" err="1">
                <a:solidFill>
                  <a:schemeClr val="bg1"/>
                </a:solidFill>
              </a:rPr>
              <a:t>XGBoost</a:t>
            </a:r>
            <a:r>
              <a:rPr lang="en-US" dirty="0">
                <a:solidFill>
                  <a:schemeClr val="bg1"/>
                </a:solidFill>
              </a:rPr>
              <a:t> (71.1%). Random Forest led with 88%, deep learning achieved 86.8%.</a:t>
            </a:r>
          </a:p>
          <a:p>
            <a:pPr>
              <a:buFont typeface="Wingdings" panose="05000000000000000000" pitchFamily="2" charset="2"/>
              <a:buChar char="v"/>
            </a:pPr>
            <a:endParaRPr lang="en-US" dirty="0">
              <a:solidFill>
                <a:schemeClr val="bg1"/>
              </a:solidFill>
            </a:endParaRPr>
          </a:p>
          <a:p>
            <a:pPr>
              <a:buFont typeface="Wingdings" panose="05000000000000000000" pitchFamily="2" charset="2"/>
              <a:buChar char="v"/>
            </a:pPr>
            <a:r>
              <a:rPr lang="en-US" b="1" dirty="0">
                <a:solidFill>
                  <a:schemeClr val="bg1"/>
                </a:solidFill>
              </a:rPr>
              <a:t>Third Approach: </a:t>
            </a:r>
            <a:r>
              <a:rPr lang="en-US" dirty="0">
                <a:solidFill>
                  <a:schemeClr val="bg1"/>
                </a:solidFill>
              </a:rPr>
              <a:t>Normalized data, feature selection, and outlier detection (Isolation Forest). Random Forest (80.3%), Logistic Regression (83.31%), </a:t>
            </a:r>
            <a:r>
              <a:rPr lang="en-US" dirty="0" err="1">
                <a:solidFill>
                  <a:schemeClr val="bg1"/>
                </a:solidFill>
              </a:rPr>
              <a:t>KNeighbors</a:t>
            </a:r>
            <a:r>
              <a:rPr lang="en-US" dirty="0">
                <a:solidFill>
                  <a:schemeClr val="bg1"/>
                </a:solidFill>
              </a:rPr>
              <a:t> (84.86%), SVM (83.29%), Decision Tree (82.33%), </a:t>
            </a:r>
            <a:r>
              <a:rPr lang="en-US" dirty="0" err="1">
                <a:solidFill>
                  <a:schemeClr val="bg1"/>
                </a:solidFill>
              </a:rPr>
              <a:t>XGBoost</a:t>
            </a:r>
            <a:r>
              <a:rPr lang="en-US" dirty="0">
                <a:solidFill>
                  <a:schemeClr val="bg1"/>
                </a:solidFill>
              </a:rPr>
              <a:t> (71.4%). </a:t>
            </a:r>
            <a:r>
              <a:rPr lang="en-US" dirty="0" err="1">
                <a:solidFill>
                  <a:schemeClr val="bg1"/>
                </a:solidFill>
              </a:rPr>
              <a:t>KNeighbors</a:t>
            </a:r>
            <a:r>
              <a:rPr lang="en-US" dirty="0">
                <a:solidFill>
                  <a:schemeClr val="bg1"/>
                </a:solidFill>
              </a:rPr>
              <a:t> topped with 83.29%, and deep learning achieved 94.2%.</a:t>
            </a:r>
          </a:p>
          <a:p>
            <a:pPr>
              <a:buFont typeface="Wingdings" panose="05000000000000000000" pitchFamily="2" charset="2"/>
              <a:buChar char="v"/>
            </a:pPr>
            <a:endParaRPr lang="en-US" dirty="0">
              <a:solidFill>
                <a:schemeClr val="bg1"/>
              </a:solidFill>
            </a:endParaRPr>
          </a:p>
          <a:p>
            <a:pPr>
              <a:buFont typeface="Wingdings" panose="05000000000000000000" pitchFamily="2" charset="2"/>
              <a:buChar char="v"/>
            </a:pPr>
            <a:r>
              <a:rPr lang="en-US" b="1" dirty="0">
                <a:solidFill>
                  <a:schemeClr val="bg1"/>
                </a:solidFill>
              </a:rPr>
              <a:t>Overall: </a:t>
            </a:r>
            <a:r>
              <a:rPr lang="en-US" dirty="0" err="1">
                <a:solidFill>
                  <a:schemeClr val="bg1"/>
                </a:solidFill>
              </a:rPr>
              <a:t>KNeighbors</a:t>
            </a:r>
            <a:r>
              <a:rPr lang="en-US" dirty="0">
                <a:solidFill>
                  <a:schemeClr val="bg1"/>
                </a:solidFill>
              </a:rPr>
              <a:t> (83.29%) led in machine learning, while deep learning (94.2%) outperformed, showing promise compared to previous studies.</a:t>
            </a:r>
          </a:p>
          <a:p>
            <a:endParaRPr lang="en-US"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4B82008A-1863-8B3A-0FF4-5B2E9782FDF7}"/>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52296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F3F3-3607-5906-0308-B617048EE59C}"/>
              </a:ext>
            </a:extLst>
          </p:cNvPr>
          <p:cNvSpPr>
            <a:spLocks noGrp="1"/>
          </p:cNvSpPr>
          <p:nvPr>
            <p:ph type="title"/>
          </p:nvPr>
        </p:nvSpPr>
        <p:spPr/>
        <p:txBody>
          <a:bodyPr/>
          <a:lstStyle/>
          <a:p>
            <a:r>
              <a:rPr lang="en-IN" dirty="0"/>
              <a:t>Hyperparameter: </a:t>
            </a:r>
            <a:r>
              <a:rPr lang="en-IN" dirty="0" err="1"/>
              <a:t>N_Estimator</a:t>
            </a:r>
            <a:r>
              <a:rPr lang="en-IN" dirty="0"/>
              <a:t> Results</a:t>
            </a:r>
          </a:p>
        </p:txBody>
      </p:sp>
      <p:graphicFrame>
        <p:nvGraphicFramePr>
          <p:cNvPr id="4" name="Content Placeholder 3">
            <a:extLst>
              <a:ext uri="{FF2B5EF4-FFF2-40B4-BE49-F238E27FC236}">
                <a16:creationId xmlns:a16="http://schemas.microsoft.com/office/drawing/2014/main" id="{5989E262-7A0E-DFD7-BA9A-59CD30EB52BB}"/>
              </a:ext>
            </a:extLst>
          </p:cNvPr>
          <p:cNvGraphicFramePr>
            <a:graphicFrameLocks noGrp="1"/>
          </p:cNvGraphicFramePr>
          <p:nvPr>
            <p:ph idx="1"/>
            <p:extLst>
              <p:ext uri="{D42A27DB-BD31-4B8C-83A1-F6EECF244321}">
                <p14:modId xmlns:p14="http://schemas.microsoft.com/office/powerpoint/2010/main" val="409187550"/>
              </p:ext>
            </p:extLst>
          </p:nvPr>
        </p:nvGraphicFramePr>
        <p:xfrm>
          <a:off x="1201270" y="2689414"/>
          <a:ext cx="9613860" cy="3419484"/>
        </p:xfrm>
        <a:graphic>
          <a:graphicData uri="http://schemas.openxmlformats.org/drawingml/2006/table">
            <a:tbl>
              <a:tblPr firstRow="1" firstCol="1" lastRow="1" lastCol="1" bandRow="1" bandCol="1">
                <a:tableStyleId>{5C22544A-7EE6-4342-B048-85BDC9FD1C3A}</a:tableStyleId>
              </a:tblPr>
              <a:tblGrid>
                <a:gridCol w="4806930">
                  <a:extLst>
                    <a:ext uri="{9D8B030D-6E8A-4147-A177-3AD203B41FA5}">
                      <a16:colId xmlns:a16="http://schemas.microsoft.com/office/drawing/2014/main" val="227714649"/>
                    </a:ext>
                  </a:extLst>
                </a:gridCol>
                <a:gridCol w="4806930">
                  <a:extLst>
                    <a:ext uri="{9D8B030D-6E8A-4147-A177-3AD203B41FA5}">
                      <a16:colId xmlns:a16="http://schemas.microsoft.com/office/drawing/2014/main" val="1349590139"/>
                    </a:ext>
                  </a:extLst>
                </a:gridCol>
              </a:tblGrid>
              <a:tr h="568710">
                <a:tc>
                  <a:txBody>
                    <a:bodyPr/>
                    <a:lstStyle/>
                    <a:p>
                      <a:pPr algn="ctr"/>
                      <a:r>
                        <a:rPr lang="en-US" sz="3600" dirty="0">
                          <a:solidFill>
                            <a:schemeClr val="bg1"/>
                          </a:solidFill>
                          <a:effectLst/>
                        </a:rPr>
                        <a:t>Accuracy</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938530" algn="ctr"/>
                      <a:r>
                        <a:rPr lang="en-US" sz="3600" dirty="0" err="1">
                          <a:solidFill>
                            <a:schemeClr val="bg1"/>
                          </a:solidFill>
                          <a:effectLst/>
                        </a:rPr>
                        <a:t>N_Estimator</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884550957"/>
                  </a:ext>
                </a:extLst>
              </a:tr>
              <a:tr h="568710">
                <a:tc>
                  <a:txBody>
                    <a:bodyPr/>
                    <a:lstStyle/>
                    <a:p>
                      <a:pPr algn="ctr"/>
                      <a:r>
                        <a:rPr lang="en-US" sz="3600" dirty="0">
                          <a:solidFill>
                            <a:schemeClr val="bg1"/>
                          </a:solidFill>
                          <a:effectLst/>
                        </a:rPr>
                        <a:t>81.58%</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gn="ctr"/>
                      <a:r>
                        <a:rPr lang="en-US" sz="3600">
                          <a:solidFill>
                            <a:schemeClr val="bg1"/>
                          </a:solidFill>
                          <a:effectLst/>
                        </a:rPr>
                        <a:t>10</a:t>
                      </a:r>
                      <a:endParaRPr lang="en-IN" sz="36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460727988"/>
                  </a:ext>
                </a:extLst>
              </a:tr>
              <a:tr h="568710">
                <a:tc>
                  <a:txBody>
                    <a:bodyPr/>
                    <a:lstStyle/>
                    <a:p>
                      <a:pPr algn="ctr"/>
                      <a:r>
                        <a:rPr lang="en-US" sz="3600" dirty="0">
                          <a:solidFill>
                            <a:schemeClr val="bg1"/>
                          </a:solidFill>
                          <a:effectLst/>
                        </a:rPr>
                        <a:t>88.16%</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gn="ctr"/>
                      <a:r>
                        <a:rPr lang="en-US" sz="3600" dirty="0">
                          <a:solidFill>
                            <a:schemeClr val="bg1"/>
                          </a:solidFill>
                          <a:effectLst/>
                        </a:rPr>
                        <a:t>20</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476533545"/>
                  </a:ext>
                </a:extLst>
              </a:tr>
              <a:tr h="570775">
                <a:tc>
                  <a:txBody>
                    <a:bodyPr/>
                    <a:lstStyle/>
                    <a:p>
                      <a:pPr algn="ctr">
                        <a:spcBef>
                          <a:spcPts val="10"/>
                        </a:spcBef>
                      </a:pPr>
                      <a:r>
                        <a:rPr lang="en-US" sz="3600" dirty="0">
                          <a:solidFill>
                            <a:schemeClr val="bg1"/>
                          </a:solidFill>
                          <a:effectLst/>
                        </a:rPr>
                        <a:t>87.43%</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gn="ctr">
                        <a:spcBef>
                          <a:spcPts val="10"/>
                        </a:spcBef>
                      </a:pPr>
                      <a:r>
                        <a:rPr lang="en-US" sz="3600" dirty="0">
                          <a:solidFill>
                            <a:schemeClr val="bg1"/>
                          </a:solidFill>
                          <a:effectLst/>
                        </a:rPr>
                        <a:t>30</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704148548"/>
                  </a:ext>
                </a:extLst>
              </a:tr>
              <a:tr h="573869">
                <a:tc>
                  <a:txBody>
                    <a:bodyPr/>
                    <a:lstStyle/>
                    <a:p>
                      <a:pPr algn="ctr"/>
                      <a:r>
                        <a:rPr lang="en-US" sz="3600" dirty="0">
                          <a:solidFill>
                            <a:schemeClr val="bg1"/>
                          </a:solidFill>
                          <a:effectLst/>
                        </a:rPr>
                        <a:t>85.53%</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gn="ctr"/>
                      <a:r>
                        <a:rPr lang="en-US" sz="3600" dirty="0">
                          <a:solidFill>
                            <a:schemeClr val="bg1"/>
                          </a:solidFill>
                          <a:effectLst/>
                        </a:rPr>
                        <a:t>40</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898673454"/>
                  </a:ext>
                </a:extLst>
              </a:tr>
              <a:tr h="568710">
                <a:tc>
                  <a:txBody>
                    <a:bodyPr/>
                    <a:lstStyle/>
                    <a:p>
                      <a:pPr marL="938530" algn="ctr"/>
                      <a:r>
                        <a:rPr lang="en-US" sz="3600" dirty="0">
                          <a:solidFill>
                            <a:schemeClr val="bg1"/>
                          </a:solidFill>
                          <a:effectLst/>
                        </a:rPr>
                        <a:t>89.1%</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gn="ctr"/>
                      <a:r>
                        <a:rPr lang="en-US" sz="3600" dirty="0">
                          <a:solidFill>
                            <a:schemeClr val="bg1"/>
                          </a:solidFill>
                          <a:effectLst/>
                        </a:rPr>
                        <a:t>50</a:t>
                      </a:r>
                      <a:endParaRPr lang="en-IN" sz="36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099082316"/>
                  </a:ext>
                </a:extLst>
              </a:tr>
            </a:tbl>
          </a:graphicData>
        </a:graphic>
      </p:graphicFrame>
    </p:spTree>
    <p:extLst>
      <p:ext uri="{BB962C8B-B14F-4D97-AF65-F5344CB8AC3E}">
        <p14:creationId xmlns:p14="http://schemas.microsoft.com/office/powerpoint/2010/main" val="452259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8AF3-3907-A5F1-8EC7-B05D7BB41939}"/>
              </a:ext>
            </a:extLst>
          </p:cNvPr>
          <p:cNvSpPr>
            <a:spLocks noGrp="1"/>
          </p:cNvSpPr>
          <p:nvPr>
            <p:ph type="title"/>
          </p:nvPr>
        </p:nvSpPr>
        <p:spPr/>
        <p:txBody>
          <a:bodyPr/>
          <a:lstStyle/>
          <a:p>
            <a:r>
              <a:rPr lang="en-US" dirty="0"/>
              <a:t>Data Set Analysis and Results</a:t>
            </a:r>
            <a:endParaRPr lang="en-IN" dirty="0"/>
          </a:p>
        </p:txBody>
      </p:sp>
      <p:sp>
        <p:nvSpPr>
          <p:cNvPr id="3" name="Content Placeholder 2">
            <a:extLst>
              <a:ext uri="{FF2B5EF4-FFF2-40B4-BE49-F238E27FC236}">
                <a16:creationId xmlns:a16="http://schemas.microsoft.com/office/drawing/2014/main" id="{AC684CB8-5195-F0F0-592E-ED6F6FDB116C}"/>
              </a:ext>
            </a:extLst>
          </p:cNvPr>
          <p:cNvSpPr>
            <a:spLocks noGrp="1"/>
          </p:cNvSpPr>
          <p:nvPr>
            <p:ph idx="1"/>
          </p:nvPr>
        </p:nvSpPr>
        <p:spPr/>
        <p:txBody>
          <a:bodyPr/>
          <a:lstStyle/>
          <a:p>
            <a:r>
              <a:rPr lang="en-IN" dirty="0">
                <a:solidFill>
                  <a:schemeClr val="bg1"/>
                </a:solidFill>
              </a:rPr>
              <a:t>Confusion Matrix Score</a:t>
            </a:r>
          </a:p>
          <a:p>
            <a:endParaRPr lang="en-IN" dirty="0"/>
          </a:p>
        </p:txBody>
      </p:sp>
      <p:graphicFrame>
        <p:nvGraphicFramePr>
          <p:cNvPr id="4" name="Table 3">
            <a:extLst>
              <a:ext uri="{FF2B5EF4-FFF2-40B4-BE49-F238E27FC236}">
                <a16:creationId xmlns:a16="http://schemas.microsoft.com/office/drawing/2014/main" id="{4F584140-2CD7-30FD-9D13-C53F025E434C}"/>
              </a:ext>
            </a:extLst>
          </p:cNvPr>
          <p:cNvGraphicFramePr>
            <a:graphicFrameLocks noGrp="1"/>
          </p:cNvGraphicFramePr>
          <p:nvPr>
            <p:extLst>
              <p:ext uri="{D42A27DB-BD31-4B8C-83A1-F6EECF244321}">
                <p14:modId xmlns:p14="http://schemas.microsoft.com/office/powerpoint/2010/main" val="4285315817"/>
              </p:ext>
            </p:extLst>
          </p:nvPr>
        </p:nvGraphicFramePr>
        <p:xfrm>
          <a:off x="1317810" y="3429000"/>
          <a:ext cx="10121153" cy="2070848"/>
        </p:xfrm>
        <a:graphic>
          <a:graphicData uri="http://schemas.openxmlformats.org/drawingml/2006/table">
            <a:tbl>
              <a:tblPr firstRow="1" firstCol="1" lastRow="1" lastCol="1" bandRow="1" bandCol="1">
                <a:tableStyleId>{5C22544A-7EE6-4342-B048-85BDC9FD1C3A}</a:tableStyleId>
              </a:tblPr>
              <a:tblGrid>
                <a:gridCol w="2529995">
                  <a:extLst>
                    <a:ext uri="{9D8B030D-6E8A-4147-A177-3AD203B41FA5}">
                      <a16:colId xmlns:a16="http://schemas.microsoft.com/office/drawing/2014/main" val="3506016349"/>
                    </a:ext>
                  </a:extLst>
                </a:gridCol>
                <a:gridCol w="2529995">
                  <a:extLst>
                    <a:ext uri="{9D8B030D-6E8A-4147-A177-3AD203B41FA5}">
                      <a16:colId xmlns:a16="http://schemas.microsoft.com/office/drawing/2014/main" val="841590436"/>
                    </a:ext>
                  </a:extLst>
                </a:gridCol>
                <a:gridCol w="2529995">
                  <a:extLst>
                    <a:ext uri="{9D8B030D-6E8A-4147-A177-3AD203B41FA5}">
                      <a16:colId xmlns:a16="http://schemas.microsoft.com/office/drawing/2014/main" val="1101615330"/>
                    </a:ext>
                  </a:extLst>
                </a:gridCol>
                <a:gridCol w="2531168">
                  <a:extLst>
                    <a:ext uri="{9D8B030D-6E8A-4147-A177-3AD203B41FA5}">
                      <a16:colId xmlns:a16="http://schemas.microsoft.com/office/drawing/2014/main" val="4259481031"/>
                    </a:ext>
                  </a:extLst>
                </a:gridCol>
              </a:tblGrid>
              <a:tr h="1035424">
                <a:tc>
                  <a:txBody>
                    <a:bodyPr/>
                    <a:lstStyle/>
                    <a:p>
                      <a:pPr marL="358775" marR="352425">
                        <a:spcAft>
                          <a:spcPts val="0"/>
                        </a:spcAft>
                      </a:pPr>
                      <a:r>
                        <a:rPr lang="en-US" sz="3200" dirty="0">
                          <a:solidFill>
                            <a:schemeClr val="bg1"/>
                          </a:solidFill>
                          <a:effectLst/>
                        </a:rPr>
                        <a:t>Precision</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356870" marR="352425">
                        <a:spcAft>
                          <a:spcPts val="0"/>
                        </a:spcAft>
                      </a:pPr>
                      <a:r>
                        <a:rPr lang="en-US" sz="3200" dirty="0">
                          <a:solidFill>
                            <a:schemeClr val="bg1"/>
                          </a:solidFill>
                          <a:effectLst/>
                        </a:rPr>
                        <a:t>Recall</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358775" marR="351790">
                        <a:spcAft>
                          <a:spcPts val="0"/>
                        </a:spcAft>
                      </a:pPr>
                      <a:r>
                        <a:rPr lang="en-US" sz="3200" dirty="0">
                          <a:solidFill>
                            <a:schemeClr val="bg1"/>
                          </a:solidFill>
                          <a:effectLst/>
                        </a:rPr>
                        <a:t>F1-Score</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405130" marR="400050">
                        <a:spcAft>
                          <a:spcPts val="0"/>
                        </a:spcAft>
                      </a:pPr>
                      <a:r>
                        <a:rPr lang="en-US" sz="3200">
                          <a:solidFill>
                            <a:schemeClr val="bg1"/>
                          </a:solidFill>
                          <a:effectLst/>
                        </a:rPr>
                        <a:t>Support</a:t>
                      </a:r>
                      <a:endParaRPr lang="en-IN" sz="32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4143247195"/>
                  </a:ext>
                </a:extLst>
              </a:tr>
              <a:tr h="1035424">
                <a:tc>
                  <a:txBody>
                    <a:bodyPr/>
                    <a:lstStyle/>
                    <a:p>
                      <a:pPr marL="358775" marR="352425">
                        <a:spcAft>
                          <a:spcPts val="0"/>
                        </a:spcAft>
                      </a:pPr>
                      <a:r>
                        <a:rPr lang="en-US" sz="3200">
                          <a:solidFill>
                            <a:schemeClr val="bg1"/>
                          </a:solidFill>
                          <a:effectLst/>
                        </a:rPr>
                        <a:t>0.88</a:t>
                      </a:r>
                      <a:endParaRPr lang="en-IN" sz="320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358775" marR="352425">
                        <a:spcAft>
                          <a:spcPts val="0"/>
                        </a:spcAft>
                      </a:pPr>
                      <a:r>
                        <a:rPr lang="en-US" sz="3200" dirty="0">
                          <a:solidFill>
                            <a:schemeClr val="bg1"/>
                          </a:solidFill>
                          <a:effectLst/>
                        </a:rPr>
                        <a:t>0.96</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358775" marR="352425">
                        <a:spcAft>
                          <a:spcPts val="0"/>
                        </a:spcAft>
                      </a:pPr>
                      <a:r>
                        <a:rPr lang="en-US" sz="3200" dirty="0">
                          <a:solidFill>
                            <a:schemeClr val="bg1"/>
                          </a:solidFill>
                          <a:effectLst/>
                        </a:rPr>
                        <a:t>0.92</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405130" marR="398145">
                        <a:spcAft>
                          <a:spcPts val="0"/>
                        </a:spcAft>
                      </a:pPr>
                      <a:r>
                        <a:rPr lang="en-US" sz="3200" dirty="0">
                          <a:solidFill>
                            <a:schemeClr val="bg1"/>
                          </a:solidFill>
                          <a:effectLst/>
                        </a:rPr>
                        <a:t>46</a:t>
                      </a:r>
                      <a:endParaRPr lang="en-IN" sz="3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227064687"/>
                  </a:ext>
                </a:extLst>
              </a:tr>
            </a:tbl>
          </a:graphicData>
        </a:graphic>
      </p:graphicFrame>
      <p:pic>
        <p:nvPicPr>
          <p:cNvPr id="5" name="Picture 4">
            <a:extLst>
              <a:ext uri="{FF2B5EF4-FFF2-40B4-BE49-F238E27FC236}">
                <a16:creationId xmlns:a16="http://schemas.microsoft.com/office/drawing/2014/main" id="{49C5D7EF-51C1-2B2A-CB18-CF8C7AB2045A}"/>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171270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7C8B-6F4B-BEC2-D968-C3D7B720E410}"/>
              </a:ext>
            </a:extLst>
          </p:cNvPr>
          <p:cNvSpPr>
            <a:spLocks noGrp="1"/>
          </p:cNvSpPr>
          <p:nvPr>
            <p:ph type="title"/>
          </p:nvPr>
        </p:nvSpPr>
        <p:spPr/>
        <p:txBody>
          <a:bodyPr/>
          <a:lstStyle/>
          <a:p>
            <a:r>
              <a:rPr lang="en-IN" dirty="0"/>
              <a:t>Qualitative Results</a:t>
            </a:r>
          </a:p>
        </p:txBody>
      </p:sp>
      <p:sp>
        <p:nvSpPr>
          <p:cNvPr id="3" name="Content Placeholder 2">
            <a:extLst>
              <a:ext uri="{FF2B5EF4-FFF2-40B4-BE49-F238E27FC236}">
                <a16:creationId xmlns:a16="http://schemas.microsoft.com/office/drawing/2014/main" id="{5A9BBBD5-84D0-8B3C-BE04-180148C5F66E}"/>
              </a:ext>
            </a:extLst>
          </p:cNvPr>
          <p:cNvSpPr>
            <a:spLocks noGrp="1"/>
          </p:cNvSpPr>
          <p:nvPr>
            <p:ph idx="1"/>
          </p:nvPr>
        </p:nvSpPr>
        <p:spPr/>
        <p:txBody>
          <a:bodyPr/>
          <a:lstStyle/>
          <a:p>
            <a:pPr algn="l">
              <a:buFont typeface="+mj-lt"/>
              <a:buAutoNum type="arabicPeriod"/>
            </a:pPr>
            <a:r>
              <a:rPr lang="en-US" b="1" i="0" dirty="0">
                <a:solidFill>
                  <a:schemeClr val="bg1"/>
                </a:solidFill>
                <a:effectLst/>
                <a:latin typeface="Söhne"/>
              </a:rPr>
              <a:t>Algorithm Selection:</a:t>
            </a:r>
            <a:endParaRPr lang="en-US" b="0" i="0" dirty="0">
              <a:solidFill>
                <a:schemeClr val="bg1"/>
              </a:solidFill>
              <a:effectLst/>
              <a:latin typeface="Söhne"/>
            </a:endParaRPr>
          </a:p>
          <a:p>
            <a:pPr marL="457200" lvl="1" indent="0" algn="l">
              <a:buNone/>
            </a:pPr>
            <a:r>
              <a:rPr lang="en-US" sz="2400" b="1" i="0" dirty="0">
                <a:solidFill>
                  <a:schemeClr val="bg1"/>
                </a:solidFill>
                <a:effectLst/>
                <a:latin typeface="Söhne"/>
              </a:rPr>
              <a:t>Qualitative Analysis:</a:t>
            </a:r>
            <a:r>
              <a:rPr lang="en-US" sz="2400" b="0" i="0" dirty="0">
                <a:solidFill>
                  <a:schemeClr val="bg1"/>
                </a:solidFill>
                <a:effectLst/>
                <a:latin typeface="Söhne"/>
              </a:rPr>
              <a:t> </a:t>
            </a:r>
            <a:r>
              <a:rPr lang="en-US" sz="2400" b="0" i="0" dirty="0" err="1">
                <a:solidFill>
                  <a:schemeClr val="bg1"/>
                </a:solidFill>
                <a:effectLst/>
                <a:latin typeface="Söhne"/>
              </a:rPr>
              <a:t>RandomForest</a:t>
            </a:r>
            <a:r>
              <a:rPr lang="en-US" sz="2400" b="0" i="0" dirty="0">
                <a:solidFill>
                  <a:schemeClr val="bg1"/>
                </a:solidFill>
                <a:effectLst/>
                <a:latin typeface="Söhne"/>
              </a:rPr>
              <a:t> Classifier was selected for its ability to handle complex relationships. The decision is sound as it's a versatile algorithm suitable for various datasets.</a:t>
            </a:r>
          </a:p>
          <a:p>
            <a:pPr algn="l">
              <a:buFont typeface="+mj-lt"/>
              <a:buAutoNum type="arabicPeriod"/>
            </a:pPr>
            <a:r>
              <a:rPr lang="en-US" b="1" i="0" dirty="0">
                <a:solidFill>
                  <a:schemeClr val="bg1"/>
                </a:solidFill>
                <a:effectLst/>
                <a:latin typeface="Söhne"/>
              </a:rPr>
              <a:t>Hyperparameter Tuning:</a:t>
            </a:r>
            <a:endParaRPr lang="en-US" b="0" i="0" dirty="0">
              <a:solidFill>
                <a:schemeClr val="bg1"/>
              </a:solidFill>
              <a:effectLst/>
              <a:latin typeface="Söhne"/>
            </a:endParaRPr>
          </a:p>
          <a:p>
            <a:pPr marL="457200" lvl="1" indent="0" algn="l">
              <a:buNone/>
            </a:pPr>
            <a:r>
              <a:rPr lang="en-US" sz="2400" b="1" i="0" dirty="0">
                <a:solidFill>
                  <a:schemeClr val="bg1"/>
                </a:solidFill>
                <a:effectLst/>
                <a:latin typeface="Söhne"/>
              </a:rPr>
              <a:t>Qualitative Analysis:</a:t>
            </a:r>
            <a:r>
              <a:rPr lang="en-US" sz="2400" b="0" i="0" dirty="0">
                <a:solidFill>
                  <a:schemeClr val="bg1"/>
                </a:solidFill>
                <a:effectLst/>
                <a:latin typeface="Söhne"/>
              </a:rPr>
              <a:t> Experimentation with hyperparameter tuning was performed, and default parameters were found to yield the highest accuracy. This indicates that, for this dataset, the algorithm's default configuration was optimal.</a:t>
            </a:r>
          </a:p>
          <a:p>
            <a:endParaRPr lang="en-IN" dirty="0"/>
          </a:p>
        </p:txBody>
      </p:sp>
      <p:pic>
        <p:nvPicPr>
          <p:cNvPr id="4" name="Picture 3">
            <a:extLst>
              <a:ext uri="{FF2B5EF4-FFF2-40B4-BE49-F238E27FC236}">
                <a16:creationId xmlns:a16="http://schemas.microsoft.com/office/drawing/2014/main" id="{63468EEE-0117-7517-2587-BD56D4E70E32}"/>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417498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1367F-4BE7-E4FA-13B1-72E680B33DFE}"/>
              </a:ext>
            </a:extLst>
          </p:cNvPr>
          <p:cNvSpPr txBox="1"/>
          <p:nvPr/>
        </p:nvSpPr>
        <p:spPr>
          <a:xfrm>
            <a:off x="1120587" y="751344"/>
            <a:ext cx="8803341" cy="5016758"/>
          </a:xfrm>
          <a:prstGeom prst="rect">
            <a:avLst/>
          </a:prstGeom>
          <a:noFill/>
        </p:spPr>
        <p:txBody>
          <a:bodyPr wrap="square">
            <a:spAutoFit/>
          </a:bodyPr>
          <a:lstStyle/>
          <a:p>
            <a:r>
              <a:rPr lang="en-US" sz="2000" b="1" dirty="0">
                <a:solidFill>
                  <a:schemeClr val="bg1"/>
                </a:solidFill>
              </a:rPr>
              <a:t>3. Machine Learning Algorithms:</a:t>
            </a:r>
            <a:endParaRPr lang="en-US" sz="2000" dirty="0">
              <a:solidFill>
                <a:schemeClr val="bg1"/>
              </a:solidFill>
            </a:endParaRPr>
          </a:p>
          <a:p>
            <a:r>
              <a:rPr lang="en-US" sz="2000" b="1" dirty="0">
                <a:solidFill>
                  <a:schemeClr val="bg1"/>
                </a:solidFill>
              </a:rPr>
              <a:t>Qualitative Analysis: </a:t>
            </a:r>
            <a:r>
              <a:rPr lang="en-US" sz="2000" dirty="0">
                <a:solidFill>
                  <a:schemeClr val="bg1"/>
                </a:solidFill>
              </a:rPr>
              <a:t>Decision Trees and Naïve Bayes were discussed, with visuals provided. Decision Trees, despite being easy to interpret, are sensitive to noise. Naïve Bayes, despite its simplifying assumptions, has shown good performance in cardiovascular disease prediction.</a:t>
            </a:r>
            <a:br>
              <a:rPr lang="en-US" sz="2000" dirty="0">
                <a:solidFill>
                  <a:schemeClr val="bg1"/>
                </a:solidFill>
              </a:rPr>
            </a:br>
            <a:endParaRPr lang="en-US" sz="2000" dirty="0">
              <a:solidFill>
                <a:schemeClr val="bg1"/>
              </a:solidFill>
            </a:endParaRPr>
          </a:p>
          <a:p>
            <a:r>
              <a:rPr lang="en-US" sz="2000" b="1" dirty="0">
                <a:solidFill>
                  <a:schemeClr val="bg1"/>
                </a:solidFill>
              </a:rPr>
              <a:t>4. Evaluation Process:</a:t>
            </a:r>
            <a:endParaRPr lang="en-US" sz="2000" dirty="0">
              <a:solidFill>
                <a:schemeClr val="bg1"/>
              </a:solidFill>
            </a:endParaRPr>
          </a:p>
          <a:p>
            <a:r>
              <a:rPr lang="en-US" sz="2000" b="1" dirty="0">
                <a:solidFill>
                  <a:schemeClr val="bg1"/>
                </a:solidFill>
              </a:rPr>
              <a:t>Qualitative Analysis: </a:t>
            </a:r>
            <a:r>
              <a:rPr lang="en-US" sz="2000" dirty="0">
                <a:solidFill>
                  <a:schemeClr val="bg1"/>
                </a:solidFill>
              </a:rPr>
              <a:t>Three approaches were taken for evaluation, involving feature selection and outliers detection. </a:t>
            </a:r>
            <a:r>
              <a:rPr lang="en-US" sz="2000" dirty="0" err="1">
                <a:solidFill>
                  <a:schemeClr val="bg1"/>
                </a:solidFill>
              </a:rPr>
              <a:t>KNeighbors</a:t>
            </a:r>
            <a:r>
              <a:rPr lang="en-US" sz="2000" dirty="0">
                <a:solidFill>
                  <a:schemeClr val="bg1"/>
                </a:solidFill>
              </a:rPr>
              <a:t> performed well in one approach, while deep learning achieved a high accuracy of 94.2%, outperforming some machine learning models.</a:t>
            </a:r>
            <a:br>
              <a:rPr lang="en-US" sz="2000" dirty="0">
                <a:solidFill>
                  <a:schemeClr val="bg1"/>
                </a:solidFill>
              </a:rPr>
            </a:br>
            <a:endParaRPr lang="en-US" sz="2000" dirty="0">
              <a:solidFill>
                <a:schemeClr val="bg1"/>
              </a:solidFill>
            </a:endParaRPr>
          </a:p>
          <a:p>
            <a:r>
              <a:rPr lang="en-US" sz="2000" b="1" dirty="0">
                <a:solidFill>
                  <a:schemeClr val="bg1"/>
                </a:solidFill>
              </a:rPr>
              <a:t>5. Discussion of Results:</a:t>
            </a:r>
            <a:endParaRPr lang="en-US" sz="2000" dirty="0">
              <a:solidFill>
                <a:schemeClr val="bg1"/>
              </a:solidFill>
            </a:endParaRPr>
          </a:p>
          <a:p>
            <a:r>
              <a:rPr lang="en-US" sz="2000" b="1" dirty="0">
                <a:solidFill>
                  <a:schemeClr val="bg1"/>
                </a:solidFill>
              </a:rPr>
              <a:t>Qualitative Analysis: </a:t>
            </a:r>
            <a:r>
              <a:rPr lang="en-US" sz="2000" dirty="0">
                <a:solidFill>
                  <a:schemeClr val="bg1"/>
                </a:solidFill>
              </a:rPr>
              <a:t>Backward Elimination and Recursive Feature Elimination with Cross Validation were compared. RFECV showed more stable accuracy, precision, and recall compared to Backward Elimination.</a:t>
            </a:r>
            <a:endParaRPr lang="en-IN" sz="2000" dirty="0">
              <a:solidFill>
                <a:schemeClr val="bg1"/>
              </a:solidFill>
            </a:endParaRPr>
          </a:p>
        </p:txBody>
      </p:sp>
      <p:pic>
        <p:nvPicPr>
          <p:cNvPr id="4" name="Picture 3">
            <a:extLst>
              <a:ext uri="{FF2B5EF4-FFF2-40B4-BE49-F238E27FC236}">
                <a16:creationId xmlns:a16="http://schemas.microsoft.com/office/drawing/2014/main" id="{3139C89C-4B8E-A94D-1481-337F02BB22CA}"/>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4138024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C8C1-18E6-161A-CD9C-0484A2B8E2E3}"/>
              </a:ext>
            </a:extLst>
          </p:cNvPr>
          <p:cNvSpPr>
            <a:spLocks noGrp="1"/>
          </p:cNvSpPr>
          <p:nvPr>
            <p:ph type="title"/>
          </p:nvPr>
        </p:nvSpPr>
        <p:spPr/>
        <p:txBody>
          <a:bodyPr/>
          <a:lstStyle/>
          <a:p>
            <a:r>
              <a:rPr lang="en-IN" dirty="0"/>
              <a:t>Quantitative Results</a:t>
            </a:r>
          </a:p>
        </p:txBody>
      </p:sp>
      <p:sp>
        <p:nvSpPr>
          <p:cNvPr id="3" name="Content Placeholder 2">
            <a:extLst>
              <a:ext uri="{FF2B5EF4-FFF2-40B4-BE49-F238E27FC236}">
                <a16:creationId xmlns:a16="http://schemas.microsoft.com/office/drawing/2014/main" id="{4A999D95-96C7-BC96-F210-574DE7C405C1}"/>
              </a:ext>
            </a:extLst>
          </p:cNvPr>
          <p:cNvSpPr>
            <a:spLocks noGrp="1"/>
          </p:cNvSpPr>
          <p:nvPr>
            <p:ph idx="1"/>
          </p:nvPr>
        </p:nvSpPr>
        <p:spPr>
          <a:xfrm>
            <a:off x="680321" y="2336873"/>
            <a:ext cx="9969750" cy="3875668"/>
          </a:xfrm>
        </p:spPr>
        <p:txBody>
          <a:bodyPr>
            <a:normAutofit fontScale="70000" lnSpcReduction="20000"/>
          </a:bodyPr>
          <a:lstStyle/>
          <a:p>
            <a:pPr algn="l">
              <a:buFont typeface="+mj-lt"/>
              <a:buAutoNum type="arabicPeriod"/>
            </a:pPr>
            <a:r>
              <a:rPr lang="en-US" sz="2600" b="1" i="0" dirty="0">
                <a:solidFill>
                  <a:schemeClr val="bg1"/>
                </a:solidFill>
                <a:effectLst/>
                <a:latin typeface="Söhne"/>
              </a:rPr>
              <a:t>Supervised Learning:</a:t>
            </a:r>
            <a:endParaRPr lang="en-US" sz="2600" i="0" dirty="0">
              <a:solidFill>
                <a:schemeClr val="bg1"/>
              </a:solidFill>
              <a:effectLst/>
              <a:latin typeface="Söhne"/>
            </a:endParaRPr>
          </a:p>
          <a:p>
            <a:pPr marL="457200" lvl="1" indent="0" algn="l">
              <a:buNone/>
            </a:pPr>
            <a:r>
              <a:rPr lang="en-US" sz="2600" b="1" i="0" dirty="0">
                <a:solidFill>
                  <a:schemeClr val="bg1"/>
                </a:solidFill>
                <a:effectLst/>
                <a:latin typeface="Söhne"/>
              </a:rPr>
              <a:t>Quantitative Result:</a:t>
            </a:r>
            <a:r>
              <a:rPr lang="en-US" sz="2600" i="0" dirty="0">
                <a:solidFill>
                  <a:schemeClr val="bg1"/>
                </a:solidFill>
                <a:effectLst/>
                <a:latin typeface="Söhne"/>
              </a:rPr>
              <a:t> </a:t>
            </a:r>
            <a:r>
              <a:rPr lang="en-US" sz="2600" i="0" dirty="0" err="1">
                <a:solidFill>
                  <a:schemeClr val="bg1"/>
                </a:solidFill>
                <a:effectLst/>
                <a:latin typeface="Söhne"/>
              </a:rPr>
              <a:t>RandomForest</a:t>
            </a:r>
            <a:r>
              <a:rPr lang="en-US" sz="2600" i="0" dirty="0">
                <a:solidFill>
                  <a:schemeClr val="bg1"/>
                </a:solidFill>
                <a:effectLst/>
                <a:latin typeface="Söhne"/>
              </a:rPr>
              <a:t> Classifier achieved an 89.4% accuracy on the testing dataset.</a:t>
            </a:r>
          </a:p>
          <a:p>
            <a:pPr algn="l">
              <a:buFont typeface="+mj-lt"/>
              <a:buAutoNum type="arabicPeriod"/>
            </a:pPr>
            <a:r>
              <a:rPr lang="en-US" sz="2600" b="1" i="0" dirty="0">
                <a:solidFill>
                  <a:schemeClr val="bg1"/>
                </a:solidFill>
                <a:effectLst/>
                <a:latin typeface="Söhne"/>
              </a:rPr>
              <a:t>Hyperparameter Tuning:</a:t>
            </a:r>
            <a:endParaRPr lang="en-US" sz="2600" i="0" dirty="0">
              <a:solidFill>
                <a:schemeClr val="bg1"/>
              </a:solidFill>
              <a:effectLst/>
              <a:latin typeface="Söhne"/>
            </a:endParaRPr>
          </a:p>
          <a:p>
            <a:pPr marL="457200" lvl="1" indent="0" algn="l">
              <a:buNone/>
            </a:pPr>
            <a:r>
              <a:rPr lang="en-US" sz="2600" b="1" i="0" dirty="0">
                <a:solidFill>
                  <a:schemeClr val="bg1"/>
                </a:solidFill>
                <a:effectLst/>
                <a:latin typeface="Söhne"/>
              </a:rPr>
              <a:t>Quantitative Result:</a:t>
            </a:r>
            <a:r>
              <a:rPr lang="en-US" sz="2600" i="0" dirty="0">
                <a:solidFill>
                  <a:schemeClr val="bg1"/>
                </a:solidFill>
                <a:effectLst/>
                <a:latin typeface="Söhne"/>
              </a:rPr>
              <a:t> The default hyperparameters for </a:t>
            </a:r>
            <a:r>
              <a:rPr lang="en-US" sz="2600" i="0" dirty="0" err="1">
                <a:solidFill>
                  <a:schemeClr val="bg1"/>
                </a:solidFill>
                <a:effectLst/>
                <a:latin typeface="Söhne"/>
              </a:rPr>
              <a:t>RandomForest</a:t>
            </a:r>
            <a:r>
              <a:rPr lang="en-US" sz="2600" i="0" dirty="0">
                <a:solidFill>
                  <a:schemeClr val="bg1"/>
                </a:solidFill>
                <a:effectLst/>
                <a:latin typeface="Söhne"/>
              </a:rPr>
              <a:t> Classifier led to the highest accuracy in the given experiment.</a:t>
            </a:r>
          </a:p>
          <a:p>
            <a:pPr algn="l">
              <a:buFont typeface="+mj-lt"/>
              <a:buAutoNum type="arabicPeriod"/>
            </a:pPr>
            <a:r>
              <a:rPr lang="en-US" sz="2600" b="1" i="0" dirty="0">
                <a:solidFill>
                  <a:schemeClr val="bg1"/>
                </a:solidFill>
                <a:effectLst/>
                <a:latin typeface="Söhne"/>
              </a:rPr>
              <a:t>Machine Learning Algorithms:</a:t>
            </a:r>
            <a:endParaRPr lang="en-US" sz="2600" i="0" dirty="0">
              <a:solidFill>
                <a:schemeClr val="bg1"/>
              </a:solidFill>
              <a:effectLst/>
              <a:latin typeface="Söhne"/>
            </a:endParaRPr>
          </a:p>
          <a:p>
            <a:pPr marL="457200" lvl="1" indent="0" algn="l">
              <a:buNone/>
            </a:pPr>
            <a:r>
              <a:rPr lang="en-US" sz="2600" b="1" i="0" dirty="0">
                <a:solidFill>
                  <a:schemeClr val="bg1"/>
                </a:solidFill>
                <a:effectLst/>
                <a:latin typeface="Söhne"/>
              </a:rPr>
              <a:t>Quantitative Result:</a:t>
            </a:r>
            <a:r>
              <a:rPr lang="en-US" sz="2600" i="0" dirty="0">
                <a:solidFill>
                  <a:schemeClr val="bg1"/>
                </a:solidFill>
                <a:effectLst/>
                <a:latin typeface="Söhne"/>
              </a:rPr>
              <a:t> </a:t>
            </a:r>
            <a:r>
              <a:rPr lang="en-US" sz="2600" i="0" dirty="0" err="1">
                <a:solidFill>
                  <a:schemeClr val="bg1"/>
                </a:solidFill>
                <a:effectLst/>
                <a:latin typeface="Söhne"/>
              </a:rPr>
              <a:t>KNeighbors</a:t>
            </a:r>
            <a:r>
              <a:rPr lang="en-US" sz="2600" i="0" dirty="0">
                <a:solidFill>
                  <a:schemeClr val="bg1"/>
                </a:solidFill>
                <a:effectLst/>
                <a:latin typeface="Söhne"/>
              </a:rPr>
              <a:t> achieved 83.29% accuracy in the third approach, and deep learning achieved 94.2% accuracy.</a:t>
            </a:r>
          </a:p>
          <a:p>
            <a:pPr algn="l">
              <a:buFont typeface="+mj-lt"/>
              <a:buAutoNum type="arabicPeriod"/>
            </a:pPr>
            <a:r>
              <a:rPr lang="en-US" sz="2600" b="1" i="0" dirty="0">
                <a:solidFill>
                  <a:schemeClr val="bg1"/>
                </a:solidFill>
                <a:effectLst/>
                <a:latin typeface="Söhne"/>
              </a:rPr>
              <a:t>Evaluation Process:</a:t>
            </a:r>
            <a:endParaRPr lang="en-US" sz="2600" i="0" dirty="0">
              <a:solidFill>
                <a:schemeClr val="bg1"/>
              </a:solidFill>
              <a:effectLst/>
              <a:latin typeface="Söhne"/>
            </a:endParaRPr>
          </a:p>
          <a:p>
            <a:pPr marL="457200" lvl="1" indent="0" algn="l">
              <a:buNone/>
            </a:pPr>
            <a:r>
              <a:rPr lang="en-US" sz="2600" b="1" i="0" dirty="0">
                <a:solidFill>
                  <a:schemeClr val="bg1"/>
                </a:solidFill>
                <a:effectLst/>
                <a:latin typeface="Söhne"/>
              </a:rPr>
              <a:t>Quantitative Result:</a:t>
            </a:r>
            <a:r>
              <a:rPr lang="en-US" sz="2600" i="0" dirty="0">
                <a:solidFill>
                  <a:schemeClr val="bg1"/>
                </a:solidFill>
                <a:effectLst/>
                <a:latin typeface="Söhne"/>
              </a:rPr>
              <a:t> Accuracy scores for various models were provided for each approach, allowing a quantitative comparison. For example, the accuracy achieved by Random Forest in the second approach was 88%.</a:t>
            </a:r>
          </a:p>
          <a:p>
            <a:pPr algn="l">
              <a:buFont typeface="+mj-lt"/>
              <a:buAutoNum type="arabicPeriod"/>
            </a:pPr>
            <a:r>
              <a:rPr lang="en-US" sz="2600" b="1" i="0" dirty="0">
                <a:solidFill>
                  <a:schemeClr val="bg1"/>
                </a:solidFill>
                <a:effectLst/>
                <a:latin typeface="Söhne"/>
              </a:rPr>
              <a:t>Discussion of Results:</a:t>
            </a:r>
            <a:endParaRPr lang="en-US" sz="2600" i="0" dirty="0">
              <a:solidFill>
                <a:schemeClr val="bg1"/>
              </a:solidFill>
              <a:effectLst/>
              <a:latin typeface="Söhne"/>
            </a:endParaRPr>
          </a:p>
          <a:p>
            <a:pPr marL="457200" lvl="1" indent="0" algn="l">
              <a:buNone/>
            </a:pPr>
            <a:r>
              <a:rPr lang="en-US" sz="2600" b="1" i="0" dirty="0">
                <a:solidFill>
                  <a:schemeClr val="bg1"/>
                </a:solidFill>
                <a:effectLst/>
                <a:latin typeface="Söhne"/>
              </a:rPr>
              <a:t>Quantitative Result:</a:t>
            </a:r>
            <a:r>
              <a:rPr lang="en-US" sz="2600" i="0" dirty="0">
                <a:solidFill>
                  <a:schemeClr val="bg1"/>
                </a:solidFill>
                <a:effectLst/>
                <a:latin typeface="Söhne"/>
              </a:rPr>
              <a:t> Comparison of accuracy, precision, and recall metrics for Backward Elimination and RFECV showed that RFECV had slightly better results with 85% accuracy.</a:t>
            </a:r>
          </a:p>
          <a:p>
            <a:endParaRPr lang="en-IN" dirty="0"/>
          </a:p>
        </p:txBody>
      </p:sp>
      <p:pic>
        <p:nvPicPr>
          <p:cNvPr id="4" name="Picture 3">
            <a:extLst>
              <a:ext uri="{FF2B5EF4-FFF2-40B4-BE49-F238E27FC236}">
                <a16:creationId xmlns:a16="http://schemas.microsoft.com/office/drawing/2014/main" id="{3EFDB36D-4CFE-764D-4503-36DD9CB95E78}"/>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1424738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F7DF-F30D-1CF3-75D2-92CBA2E7DE04}"/>
              </a:ext>
            </a:extLst>
          </p:cNvPr>
          <p:cNvSpPr>
            <a:spLocks noGrp="1"/>
          </p:cNvSpPr>
          <p:nvPr>
            <p:ph type="title"/>
          </p:nvPr>
        </p:nvSpPr>
        <p:spPr/>
        <p:txBody>
          <a:bodyPr/>
          <a:lstStyle/>
          <a:p>
            <a:r>
              <a:rPr lang="en-IN" dirty="0"/>
              <a:t>Subjective Analysis</a:t>
            </a:r>
          </a:p>
        </p:txBody>
      </p:sp>
      <p:sp>
        <p:nvSpPr>
          <p:cNvPr id="3" name="Content Placeholder 2">
            <a:extLst>
              <a:ext uri="{FF2B5EF4-FFF2-40B4-BE49-F238E27FC236}">
                <a16:creationId xmlns:a16="http://schemas.microsoft.com/office/drawing/2014/main" id="{8CD666BA-CDDC-C6EF-61DC-84840F23FD67}"/>
              </a:ext>
            </a:extLst>
          </p:cNvPr>
          <p:cNvSpPr>
            <a:spLocks noGrp="1"/>
          </p:cNvSpPr>
          <p:nvPr>
            <p:ph idx="1"/>
          </p:nvPr>
        </p:nvSpPr>
        <p:spPr/>
        <p:txBody>
          <a:bodyPr>
            <a:normAutofit fontScale="92500"/>
          </a:bodyPr>
          <a:lstStyle/>
          <a:p>
            <a:pPr algn="l">
              <a:buFont typeface="+mj-lt"/>
              <a:buAutoNum type="arabicPeriod"/>
            </a:pPr>
            <a:r>
              <a:rPr lang="en-US" b="1" i="0" dirty="0">
                <a:solidFill>
                  <a:schemeClr val="bg1"/>
                </a:solidFill>
                <a:effectLst/>
                <a:latin typeface="Söhne"/>
              </a:rPr>
              <a:t>Feature Selection and Outliers Detection:</a:t>
            </a:r>
            <a:endParaRPr lang="en-US" b="0" i="0" dirty="0">
              <a:solidFill>
                <a:schemeClr val="bg1"/>
              </a:solidFill>
              <a:effectLst/>
              <a:latin typeface="Söhne"/>
            </a:endParaRPr>
          </a:p>
          <a:p>
            <a:pPr marL="457200" lvl="1" indent="0" algn="l">
              <a:buNone/>
            </a:pPr>
            <a:r>
              <a:rPr lang="en-US" b="1" i="0" dirty="0">
                <a:solidFill>
                  <a:schemeClr val="bg1"/>
                </a:solidFill>
                <a:effectLst/>
                <a:latin typeface="Söhne"/>
              </a:rPr>
              <a:t>Subjective Analysis:</a:t>
            </a:r>
            <a:r>
              <a:rPr lang="en-US" b="0" i="0" dirty="0">
                <a:solidFill>
                  <a:schemeClr val="bg1"/>
                </a:solidFill>
                <a:effectLst/>
                <a:latin typeface="Söhne"/>
              </a:rPr>
              <a:t> Different approaches were experimented with, and the results suggest that normalization, feature selection, and handling outliers improve model performance.</a:t>
            </a:r>
          </a:p>
          <a:p>
            <a:pPr algn="l">
              <a:buFont typeface="+mj-lt"/>
              <a:buAutoNum type="arabicPeriod"/>
            </a:pPr>
            <a:r>
              <a:rPr lang="en-US" b="1" i="0" dirty="0">
                <a:solidFill>
                  <a:schemeClr val="bg1"/>
                </a:solidFill>
                <a:effectLst/>
                <a:latin typeface="Söhne"/>
              </a:rPr>
              <a:t>Comparison of Machine Learning and Deep Learning:</a:t>
            </a:r>
            <a:endParaRPr lang="en-US" b="0" i="0" dirty="0">
              <a:solidFill>
                <a:schemeClr val="bg1"/>
              </a:solidFill>
              <a:effectLst/>
              <a:latin typeface="Söhne"/>
            </a:endParaRPr>
          </a:p>
          <a:p>
            <a:pPr marL="457200" lvl="1" indent="0" algn="l">
              <a:buNone/>
            </a:pPr>
            <a:r>
              <a:rPr lang="en-US" b="1" i="0" dirty="0">
                <a:solidFill>
                  <a:schemeClr val="bg1"/>
                </a:solidFill>
                <a:effectLst/>
                <a:latin typeface="Söhne"/>
              </a:rPr>
              <a:t>Subjective Analysis:</a:t>
            </a:r>
            <a:r>
              <a:rPr lang="en-US" b="0" i="0" dirty="0">
                <a:solidFill>
                  <a:schemeClr val="bg1"/>
                </a:solidFill>
                <a:effectLst/>
                <a:latin typeface="Söhne"/>
              </a:rPr>
              <a:t> The subjective analysis suggests that, for this specific dataset, deep learning outperformed machine learning models. The accuracy achieved by deep learning was notably higher than the best-performing machine learning model (</a:t>
            </a:r>
            <a:r>
              <a:rPr lang="en-US" b="0" i="0" dirty="0" err="1">
                <a:solidFill>
                  <a:schemeClr val="bg1"/>
                </a:solidFill>
                <a:effectLst/>
                <a:latin typeface="Söhne"/>
              </a:rPr>
              <a:t>KNeighbors</a:t>
            </a:r>
            <a:r>
              <a:rPr lang="en-US" b="0" i="0" dirty="0">
                <a:solidFill>
                  <a:schemeClr val="bg1"/>
                </a:solidFill>
                <a:effectLst/>
                <a:latin typeface="Söhne"/>
              </a:rPr>
              <a:t>).</a:t>
            </a:r>
          </a:p>
          <a:p>
            <a:pPr algn="l">
              <a:buFont typeface="+mj-lt"/>
              <a:buAutoNum type="arabicPeriod"/>
            </a:pPr>
            <a:r>
              <a:rPr lang="en-US" b="1" i="0" dirty="0">
                <a:solidFill>
                  <a:schemeClr val="bg1"/>
                </a:solidFill>
                <a:effectLst/>
                <a:latin typeface="Söhne"/>
              </a:rPr>
              <a:t>Conclusion:</a:t>
            </a:r>
            <a:endParaRPr lang="en-US" b="0" i="0" dirty="0">
              <a:solidFill>
                <a:schemeClr val="bg1"/>
              </a:solidFill>
              <a:effectLst/>
              <a:latin typeface="Söhne"/>
            </a:endParaRPr>
          </a:p>
          <a:p>
            <a:pPr marL="457200" lvl="1" indent="0" algn="l">
              <a:buNone/>
            </a:pPr>
            <a:r>
              <a:rPr lang="en-US" b="1" i="0" dirty="0">
                <a:solidFill>
                  <a:schemeClr val="bg1"/>
                </a:solidFill>
                <a:effectLst/>
                <a:latin typeface="Söhne"/>
              </a:rPr>
              <a:t>Subjective Analysis:</a:t>
            </a:r>
            <a:r>
              <a:rPr lang="en-US" b="0" i="0" dirty="0">
                <a:solidFill>
                  <a:schemeClr val="bg1"/>
                </a:solidFill>
                <a:effectLst/>
                <a:latin typeface="Söhne"/>
              </a:rPr>
              <a:t> The conclusion drawn from the results is subjective and indicates that, in this scenario, deep learning algorithms performed exceptionally well compared to machine learning models</a:t>
            </a:r>
            <a:r>
              <a:rPr lang="en-US" b="0" i="0" dirty="0">
                <a:solidFill>
                  <a:srgbClr val="ECECEC"/>
                </a:solidFill>
                <a:effectLst/>
                <a:latin typeface="Söhne"/>
              </a:rPr>
              <a:t>.</a:t>
            </a:r>
          </a:p>
          <a:p>
            <a:endParaRPr lang="en-IN" dirty="0"/>
          </a:p>
        </p:txBody>
      </p:sp>
      <p:pic>
        <p:nvPicPr>
          <p:cNvPr id="4" name="Picture 3">
            <a:extLst>
              <a:ext uri="{FF2B5EF4-FFF2-40B4-BE49-F238E27FC236}">
                <a16:creationId xmlns:a16="http://schemas.microsoft.com/office/drawing/2014/main" id="{630BD600-BD62-9FBB-0991-F33F42BF3CDC}"/>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136688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5CE7-B5B4-A377-1CF1-0FF5ED605ACA}"/>
              </a:ext>
            </a:extLst>
          </p:cNvPr>
          <p:cNvSpPr>
            <a:spLocks noGrp="1"/>
          </p:cNvSpPr>
          <p:nvPr>
            <p:ph type="title"/>
          </p:nvPr>
        </p:nvSpPr>
        <p:spPr/>
        <p:txBody>
          <a:bodyPr/>
          <a:lstStyle/>
          <a:p>
            <a:r>
              <a:rPr lang="en-IN" dirty="0"/>
              <a:t>DISCUSSION OF RESULTS</a:t>
            </a:r>
          </a:p>
        </p:txBody>
      </p:sp>
      <p:sp>
        <p:nvSpPr>
          <p:cNvPr id="6" name="Content Placeholder 5">
            <a:extLst>
              <a:ext uri="{FF2B5EF4-FFF2-40B4-BE49-F238E27FC236}">
                <a16:creationId xmlns:a16="http://schemas.microsoft.com/office/drawing/2014/main" id="{EAEE54C2-3757-D508-C531-D71BAB764896}"/>
              </a:ext>
            </a:extLst>
          </p:cNvPr>
          <p:cNvSpPr>
            <a:spLocks noGrp="1"/>
          </p:cNvSpPr>
          <p:nvPr>
            <p:ph idx="1"/>
          </p:nvPr>
        </p:nvSpPr>
        <p:spPr>
          <a:xfrm>
            <a:off x="680321" y="2336872"/>
            <a:ext cx="10525561" cy="403703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bg1"/>
                </a:solidFill>
                <a:effectLst/>
                <a:latin typeface="Söhne"/>
              </a:rPr>
              <a:t>Effective Feature Selection:</a:t>
            </a:r>
            <a:endParaRPr kumimoji="0" lang="en-US" altLang="en-US" sz="18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öhne"/>
              </a:rPr>
              <a:t>Backward elimination worked best among methods, including </a:t>
            </a:r>
            <a:r>
              <a:rPr kumimoji="0" lang="en-US" altLang="en-US" sz="1800" b="0" i="0" u="none" strike="noStrike" cap="none" normalizeH="0" baseline="0" dirty="0" err="1">
                <a:ln>
                  <a:noFill/>
                </a:ln>
                <a:solidFill>
                  <a:schemeClr val="bg1"/>
                </a:solidFill>
                <a:effectLst/>
                <a:latin typeface="Söhne"/>
              </a:rPr>
              <a:t>KFold</a:t>
            </a:r>
            <a:r>
              <a:rPr kumimoji="0" lang="en-US" altLang="en-US" sz="1800" b="0" i="0" u="none" strike="noStrike" cap="none" normalizeH="0" baseline="0" dirty="0">
                <a:ln>
                  <a:noFill/>
                </a:ln>
                <a:solidFill>
                  <a:schemeClr val="bg1"/>
                </a:solidFill>
                <a:effectLst/>
                <a:latin typeface="Söhne"/>
              </a:rPr>
              <a:t> and Recursive Feature Elimination with Cross Validation.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bg1"/>
                </a:solidFill>
                <a:effectLst/>
                <a:latin typeface="Söhne"/>
              </a:rPr>
              <a:t>Similar Accuracies:</a:t>
            </a:r>
            <a:endParaRPr kumimoji="0" lang="en-US" altLang="en-US" sz="18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öhne"/>
              </a:rPr>
              <a:t>Both methods achieved around 85% accuracy, with RFECV hitting a max of 85.5%.</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bg1"/>
                </a:solidFill>
                <a:effectLst/>
                <a:latin typeface="Söhne"/>
              </a:rPr>
              <a:t>Observation on Backward Elimination:</a:t>
            </a:r>
            <a:endParaRPr kumimoji="0" lang="en-US" altLang="en-US" sz="18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öhne"/>
              </a:rPr>
              <a:t>Backward Elimination had more True Negative misclassifications and higher accuracy variance than RFECV.</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bg1"/>
                </a:solidFill>
                <a:effectLst/>
                <a:latin typeface="Söhne"/>
              </a:rPr>
              <a:t>Precision and Recall Insights:</a:t>
            </a:r>
            <a:endParaRPr kumimoji="0" lang="en-US" altLang="en-US" sz="18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öhne"/>
              </a:rPr>
              <a:t>RFECV showed higher precision (86%) and recall (1), indicating fewer misclassifications compared to Backward Elimination (84%, 0.99).</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bg1"/>
                </a:solidFill>
                <a:effectLst/>
                <a:latin typeface="Söhne"/>
              </a:rPr>
              <a:t>Logistic Regression Model Results:</a:t>
            </a:r>
            <a:endParaRPr kumimoji="0" lang="en-US" altLang="en-US" sz="18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Söhne"/>
              </a:rPr>
              <a:t>The table compares accuracy, recall, and precision of Backward Elimination and RFECV in Logistic Regression model training and testing.</a:t>
            </a:r>
          </a:p>
        </p:txBody>
      </p:sp>
      <p:pic>
        <p:nvPicPr>
          <p:cNvPr id="7" name="Picture 6">
            <a:extLst>
              <a:ext uri="{FF2B5EF4-FFF2-40B4-BE49-F238E27FC236}">
                <a16:creationId xmlns:a16="http://schemas.microsoft.com/office/drawing/2014/main" id="{321BD530-9749-6625-434D-6C164127BBE7}"/>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97604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4978-A474-5E1E-A978-D43A68EAC748}"/>
              </a:ext>
            </a:extLst>
          </p:cNvPr>
          <p:cNvSpPr>
            <a:spLocks noGrp="1"/>
          </p:cNvSpPr>
          <p:nvPr>
            <p:ph type="ctrTitle"/>
          </p:nvPr>
        </p:nvSpPr>
        <p:spPr/>
        <p:txBody>
          <a:bodyPr/>
          <a:lstStyle/>
          <a:p>
            <a:r>
              <a:rPr lang="en-IN" dirty="0"/>
              <a:t>Heart Disease Predictor</a:t>
            </a:r>
          </a:p>
        </p:txBody>
      </p:sp>
      <p:sp>
        <p:nvSpPr>
          <p:cNvPr id="3" name="Subtitle 2">
            <a:extLst>
              <a:ext uri="{FF2B5EF4-FFF2-40B4-BE49-F238E27FC236}">
                <a16:creationId xmlns:a16="http://schemas.microsoft.com/office/drawing/2014/main" id="{871CB2B8-A35E-BF17-A846-DA46A4D22B28}"/>
              </a:ext>
            </a:extLst>
          </p:cNvPr>
          <p:cNvSpPr>
            <a:spLocks noGrp="1"/>
          </p:cNvSpPr>
          <p:nvPr>
            <p:ph type="subTitle" idx="1"/>
          </p:nvPr>
        </p:nvSpPr>
        <p:spPr/>
        <p:txBody>
          <a:bodyPr>
            <a:noAutofit/>
          </a:bodyPr>
          <a:lstStyle/>
          <a:p>
            <a:pPr algn="l"/>
            <a:r>
              <a:rPr lang="en-IN" sz="3200" b="1" dirty="0">
                <a:solidFill>
                  <a:schemeClr val="bg1"/>
                </a:solidFill>
              </a:rPr>
              <a:t>Team Members : </a:t>
            </a:r>
            <a:br>
              <a:rPr lang="en-IN" sz="3200" b="1" dirty="0">
                <a:solidFill>
                  <a:schemeClr val="bg1"/>
                </a:solidFill>
              </a:rPr>
            </a:br>
            <a:r>
              <a:rPr lang="en-IN" sz="3200" b="1" dirty="0">
                <a:solidFill>
                  <a:schemeClr val="bg1"/>
                </a:solidFill>
              </a:rPr>
              <a:t>1. </a:t>
            </a:r>
            <a:r>
              <a:rPr lang="en-IN" sz="3200" b="1" dirty="0" err="1">
                <a:solidFill>
                  <a:schemeClr val="bg1"/>
                </a:solidFill>
              </a:rPr>
              <a:t>Ankna</a:t>
            </a:r>
            <a:r>
              <a:rPr lang="en-IN" sz="3200" b="1" dirty="0">
                <a:solidFill>
                  <a:schemeClr val="bg1"/>
                </a:solidFill>
              </a:rPr>
              <a:t> </a:t>
            </a:r>
            <a:r>
              <a:rPr lang="en-IN" sz="3200" b="1" dirty="0" err="1">
                <a:solidFill>
                  <a:schemeClr val="bg1"/>
                </a:solidFill>
              </a:rPr>
              <a:t>Litoriya</a:t>
            </a:r>
            <a:br>
              <a:rPr lang="en-IN" sz="3200" b="1" dirty="0">
                <a:solidFill>
                  <a:schemeClr val="bg1"/>
                </a:solidFill>
              </a:rPr>
            </a:br>
            <a:r>
              <a:rPr lang="en-IN" sz="3200" b="1" dirty="0">
                <a:solidFill>
                  <a:schemeClr val="bg1"/>
                </a:solidFill>
              </a:rPr>
              <a:t>2. Tanya Gupta</a:t>
            </a:r>
            <a:br>
              <a:rPr lang="en-IN" sz="3200" b="1" dirty="0">
                <a:solidFill>
                  <a:schemeClr val="bg1"/>
                </a:solidFill>
              </a:rPr>
            </a:br>
            <a:r>
              <a:rPr lang="en-IN" sz="3200" b="1" dirty="0">
                <a:solidFill>
                  <a:schemeClr val="bg1"/>
                </a:solidFill>
              </a:rPr>
              <a:t>3. </a:t>
            </a:r>
            <a:r>
              <a:rPr lang="en-IN" sz="3200" b="1" dirty="0" err="1">
                <a:solidFill>
                  <a:schemeClr val="bg1"/>
                </a:solidFill>
              </a:rPr>
              <a:t>Shivank</a:t>
            </a:r>
            <a:r>
              <a:rPr lang="en-IN" sz="3200" b="1" dirty="0">
                <a:solidFill>
                  <a:schemeClr val="bg1"/>
                </a:solidFill>
              </a:rPr>
              <a:t> Pandey</a:t>
            </a:r>
          </a:p>
        </p:txBody>
      </p:sp>
      <p:pic>
        <p:nvPicPr>
          <p:cNvPr id="4" name="Picture 3">
            <a:extLst>
              <a:ext uri="{FF2B5EF4-FFF2-40B4-BE49-F238E27FC236}">
                <a16:creationId xmlns:a16="http://schemas.microsoft.com/office/drawing/2014/main" id="{F1ED02F8-45C8-C5E3-3299-6D551BE948AC}"/>
              </a:ext>
            </a:extLst>
          </p:cNvPr>
          <p:cNvPicPr>
            <a:picLocks noChangeAspect="1"/>
          </p:cNvPicPr>
          <p:nvPr/>
        </p:nvPicPr>
        <p:blipFill>
          <a:blip r:embed="rId2"/>
          <a:stretch>
            <a:fillRect/>
          </a:stretch>
        </p:blipFill>
        <p:spPr>
          <a:xfrm>
            <a:off x="2919412" y="307041"/>
            <a:ext cx="6353175" cy="1600200"/>
          </a:xfrm>
          <a:prstGeom prst="rect">
            <a:avLst/>
          </a:prstGeom>
        </p:spPr>
      </p:pic>
    </p:spTree>
    <p:extLst>
      <p:ext uri="{BB962C8B-B14F-4D97-AF65-F5344CB8AC3E}">
        <p14:creationId xmlns:p14="http://schemas.microsoft.com/office/powerpoint/2010/main" val="170718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443D-CC1F-96F2-1A74-F4C193E52D9A}"/>
              </a:ext>
            </a:extLst>
          </p:cNvPr>
          <p:cNvSpPr>
            <a:spLocks noGrp="1"/>
          </p:cNvSpPr>
          <p:nvPr>
            <p:ph type="title"/>
          </p:nvPr>
        </p:nvSpPr>
        <p:spPr/>
        <p:txBody>
          <a:bodyPr/>
          <a:lstStyle/>
          <a:p>
            <a:r>
              <a:rPr lang="en-IN" dirty="0"/>
              <a:t>FUTURE SCOPES</a:t>
            </a:r>
          </a:p>
        </p:txBody>
      </p:sp>
      <p:sp>
        <p:nvSpPr>
          <p:cNvPr id="7" name="Content Placeholder 6">
            <a:extLst>
              <a:ext uri="{FF2B5EF4-FFF2-40B4-BE49-F238E27FC236}">
                <a16:creationId xmlns:a16="http://schemas.microsoft.com/office/drawing/2014/main" id="{10AA02BD-7126-C09A-CB18-D1306BFF4617}"/>
              </a:ext>
            </a:extLst>
          </p:cNvPr>
          <p:cNvSpPr>
            <a:spLocks noGrp="1"/>
          </p:cNvSpPr>
          <p:nvPr>
            <p:ph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600" b="1" i="0" u="none" strike="noStrike" cap="none" normalizeH="0" baseline="0" dirty="0">
                <a:ln>
                  <a:noFill/>
                </a:ln>
                <a:solidFill>
                  <a:schemeClr val="bg1"/>
                </a:solidFill>
                <a:effectLst/>
                <a:latin typeface="Söhne"/>
              </a:rPr>
              <a:t>Expand Dataset Size:</a:t>
            </a:r>
            <a:endParaRPr kumimoji="0" lang="en-US" altLang="en-US" sz="26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Söhne"/>
              </a:rPr>
              <a:t>Explore the model's potential with a larger dataset and additional attributes for a more robust analysis.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600" b="1" i="0" u="none" strike="noStrike" cap="none" normalizeH="0" baseline="0" dirty="0">
                <a:ln>
                  <a:noFill/>
                </a:ln>
                <a:solidFill>
                  <a:schemeClr val="bg1"/>
                </a:solidFill>
                <a:effectLst/>
                <a:latin typeface="Söhne"/>
              </a:rPr>
              <a:t>Hyperparameter Exploration:</a:t>
            </a:r>
            <a:endParaRPr kumimoji="0" lang="en-US" altLang="en-US" sz="26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Söhne"/>
              </a:rPr>
              <a:t>Investigate the impact of modifying various hyperparameters, not just </a:t>
            </a:r>
            <a:r>
              <a:rPr kumimoji="0" lang="en-US" altLang="en-US" sz="2600" b="0" i="0" u="none" strike="noStrike" cap="none" normalizeH="0" baseline="0" dirty="0" err="1">
                <a:ln>
                  <a:noFill/>
                </a:ln>
                <a:solidFill>
                  <a:schemeClr val="bg1"/>
                </a:solidFill>
                <a:effectLst/>
                <a:latin typeface="Söhne"/>
              </a:rPr>
              <a:t>N_Estimator</a:t>
            </a:r>
            <a:r>
              <a:rPr kumimoji="0" lang="en-US" altLang="en-US" sz="2600" b="0" i="0" u="none" strike="noStrike" cap="none" normalizeH="0" baseline="0" dirty="0">
                <a:ln>
                  <a:noFill/>
                </a:ln>
                <a:solidFill>
                  <a:schemeClr val="bg1"/>
                </a:solidFill>
                <a:effectLst/>
                <a:latin typeface="Söhne"/>
              </a:rPr>
              <a:t>, to fine-tune model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600" b="1" i="0" u="none" strike="noStrike" cap="none" normalizeH="0" baseline="0" dirty="0">
                <a:ln>
                  <a:noFill/>
                </a:ln>
                <a:solidFill>
                  <a:schemeClr val="bg1"/>
                </a:solidFill>
                <a:effectLst/>
                <a:latin typeface="Söhne"/>
              </a:rPr>
              <a:t>Advancing Healthcare Efficiency:</a:t>
            </a:r>
            <a:endParaRPr kumimoji="0" lang="en-US" altLang="en-US" sz="2600" b="0" i="0" u="none" strike="noStrike" cap="none" normalizeH="0" baseline="0" dirty="0">
              <a:ln>
                <a:noFill/>
              </a:ln>
              <a:solidFill>
                <a:schemeClr val="bg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Söhne"/>
              </a:rPr>
              <a:t>Continue leveraging machine learning to enhance healthcare, offering cost-effective diagnostic solutions and improving traditional approaches</a:t>
            </a:r>
            <a:endParaRPr lang="en-IN" sz="3000" dirty="0">
              <a:solidFill>
                <a:schemeClr val="bg1"/>
              </a:solidFill>
            </a:endParaRPr>
          </a:p>
        </p:txBody>
      </p:sp>
      <p:pic>
        <p:nvPicPr>
          <p:cNvPr id="8" name="Picture 7">
            <a:extLst>
              <a:ext uri="{FF2B5EF4-FFF2-40B4-BE49-F238E27FC236}">
                <a16:creationId xmlns:a16="http://schemas.microsoft.com/office/drawing/2014/main" id="{8ACC0779-8709-2952-52EA-170ABA1F081F}"/>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224848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9BA1-D2A1-5E8C-CB81-3A181BC044F9}"/>
              </a:ext>
            </a:extLst>
          </p:cNvPr>
          <p:cNvSpPr>
            <a:spLocks noGrp="1"/>
          </p:cNvSpPr>
          <p:nvPr>
            <p:ph type="title"/>
          </p:nvPr>
        </p:nvSpPr>
        <p:spPr/>
        <p:txBody>
          <a:bodyPr/>
          <a:lstStyle/>
          <a:p>
            <a:r>
              <a:rPr lang="en-IN" dirty="0"/>
              <a:t>Team Members :</a:t>
            </a:r>
          </a:p>
        </p:txBody>
      </p:sp>
      <p:sp>
        <p:nvSpPr>
          <p:cNvPr id="3" name="Picture Placeholder 2">
            <a:extLst>
              <a:ext uri="{FF2B5EF4-FFF2-40B4-BE49-F238E27FC236}">
                <a16:creationId xmlns:a16="http://schemas.microsoft.com/office/drawing/2014/main" id="{F43CE3C0-CAFD-131A-4A7B-F3F79B6F5114}"/>
              </a:ext>
            </a:extLst>
          </p:cNvPr>
          <p:cNvSpPr>
            <a:spLocks noGrp="1"/>
          </p:cNvSpPr>
          <p:nvPr>
            <p:ph type="pic" idx="1"/>
          </p:nvPr>
        </p:nvSpPr>
        <p:spPr/>
      </p:sp>
      <p:sp>
        <p:nvSpPr>
          <p:cNvPr id="4" name="Text Placeholder 3">
            <a:extLst>
              <a:ext uri="{FF2B5EF4-FFF2-40B4-BE49-F238E27FC236}">
                <a16:creationId xmlns:a16="http://schemas.microsoft.com/office/drawing/2014/main" id="{3650D79B-0DAF-8A66-4E87-8714272F1A64}"/>
              </a:ext>
            </a:extLst>
          </p:cNvPr>
          <p:cNvSpPr>
            <a:spLocks noGrp="1"/>
          </p:cNvSpPr>
          <p:nvPr>
            <p:ph type="body" sz="half" idx="2"/>
          </p:nvPr>
        </p:nvSpPr>
        <p:spPr/>
        <p:txBody>
          <a:bodyPr>
            <a:noAutofit/>
          </a:bodyPr>
          <a:lstStyle/>
          <a:p>
            <a:r>
              <a:rPr lang="en-IN" sz="1400" b="1" dirty="0"/>
              <a:t>1. Tanya Gupta </a:t>
            </a:r>
            <a:br>
              <a:rPr lang="en-IN" sz="1400" b="1" dirty="0"/>
            </a:br>
            <a:r>
              <a:rPr lang="en-IN" sz="1400" b="1" dirty="0"/>
              <a:t>2. Ankna Litoriya</a:t>
            </a:r>
            <a:br>
              <a:rPr lang="en-IN" sz="1400" b="1" dirty="0"/>
            </a:br>
            <a:r>
              <a:rPr lang="en-IN" sz="1400" b="1" dirty="0"/>
              <a:t>3. </a:t>
            </a:r>
            <a:r>
              <a:rPr lang="en-IN" sz="1400" b="1" dirty="0" err="1"/>
              <a:t>Shivank</a:t>
            </a:r>
            <a:r>
              <a:rPr lang="en-IN" sz="1400" b="1" dirty="0"/>
              <a:t> Pandey</a:t>
            </a:r>
          </a:p>
        </p:txBody>
      </p:sp>
      <p:pic>
        <p:nvPicPr>
          <p:cNvPr id="5" name="Picture 4">
            <a:extLst>
              <a:ext uri="{FF2B5EF4-FFF2-40B4-BE49-F238E27FC236}">
                <a16:creationId xmlns:a16="http://schemas.microsoft.com/office/drawing/2014/main" id="{0B24C81C-5585-273D-9F18-B311A4EE119F}"/>
              </a:ext>
            </a:extLst>
          </p:cNvPr>
          <p:cNvPicPr>
            <a:picLocks noChangeAspect="1"/>
          </p:cNvPicPr>
          <p:nvPr/>
        </p:nvPicPr>
        <p:blipFill>
          <a:blip r:embed="rId2"/>
          <a:stretch>
            <a:fillRect/>
          </a:stretch>
        </p:blipFill>
        <p:spPr>
          <a:xfrm>
            <a:off x="1138517" y="149572"/>
            <a:ext cx="9914966" cy="4156155"/>
          </a:xfrm>
          <a:prstGeom prst="rect">
            <a:avLst/>
          </a:prstGeom>
        </p:spPr>
      </p:pic>
      <p:pic>
        <p:nvPicPr>
          <p:cNvPr id="6" name="Picture 5">
            <a:extLst>
              <a:ext uri="{FF2B5EF4-FFF2-40B4-BE49-F238E27FC236}">
                <a16:creationId xmlns:a16="http://schemas.microsoft.com/office/drawing/2014/main" id="{7B3E10B2-B6AC-BC4E-949F-D748BDAB866B}"/>
              </a:ext>
            </a:extLst>
          </p:cNvPr>
          <p:cNvPicPr>
            <a:picLocks noChangeAspect="1"/>
          </p:cNvPicPr>
          <p:nvPr/>
        </p:nvPicPr>
        <p:blipFill>
          <a:blip r:embed="rId3"/>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81015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6A43-E6C3-0976-DEA1-05538E4482E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4C1E38E-E4AF-B43B-0895-F439ED8DC541}"/>
              </a:ext>
            </a:extLst>
          </p:cNvPr>
          <p:cNvSpPr>
            <a:spLocks noGrp="1"/>
          </p:cNvSpPr>
          <p:nvPr>
            <p:ph idx="1"/>
          </p:nvPr>
        </p:nvSpPr>
        <p:spPr/>
        <p:txBody>
          <a:bodyPr>
            <a:normAutofit lnSpcReduction="10000"/>
          </a:bodyPr>
          <a:lstStyle/>
          <a:p>
            <a:pPr algn="l">
              <a:buFont typeface="+mj-lt"/>
              <a:buAutoNum type="arabicPeriod"/>
            </a:pPr>
            <a:r>
              <a:rPr lang="en-US" b="1" i="0" dirty="0">
                <a:solidFill>
                  <a:schemeClr val="bg1"/>
                </a:solidFill>
                <a:effectLst/>
                <a:latin typeface="Söhne"/>
              </a:rPr>
              <a:t>Healthcare Challenge:</a:t>
            </a:r>
            <a:r>
              <a:rPr lang="en-US" b="0" i="0" dirty="0">
                <a:solidFill>
                  <a:schemeClr val="bg1"/>
                </a:solidFill>
                <a:effectLst/>
                <a:latin typeface="Söhne"/>
              </a:rPr>
              <a:t> High cardiovascular mortality rates and escalating costs in developed nations.</a:t>
            </a:r>
          </a:p>
          <a:p>
            <a:pPr algn="l">
              <a:buFont typeface="+mj-lt"/>
              <a:buAutoNum type="arabicPeriod"/>
            </a:pPr>
            <a:r>
              <a:rPr lang="en-US" b="1" i="0" dirty="0">
                <a:solidFill>
                  <a:schemeClr val="bg1"/>
                </a:solidFill>
                <a:effectLst/>
                <a:latin typeface="Söhne"/>
              </a:rPr>
              <a:t>Tech Advancements:</a:t>
            </a:r>
            <a:r>
              <a:rPr lang="en-US" b="0" i="0" dirty="0">
                <a:solidFill>
                  <a:schemeClr val="bg1"/>
                </a:solidFill>
                <a:effectLst/>
                <a:latin typeface="Söhne"/>
              </a:rPr>
              <a:t> Biotech and electronic health records (EHR) offer vast data for analysis.</a:t>
            </a:r>
          </a:p>
          <a:p>
            <a:pPr algn="l">
              <a:buFont typeface="+mj-lt"/>
              <a:buAutoNum type="arabicPeriod"/>
            </a:pPr>
            <a:r>
              <a:rPr lang="en-US" b="1" i="0" dirty="0">
                <a:solidFill>
                  <a:schemeClr val="bg1"/>
                </a:solidFill>
                <a:effectLst/>
                <a:latin typeface="Söhne"/>
              </a:rPr>
              <a:t>AI and ML Solution:</a:t>
            </a:r>
            <a:r>
              <a:rPr lang="en-US" b="0" i="0" dirty="0">
                <a:solidFill>
                  <a:schemeClr val="bg1"/>
                </a:solidFill>
                <a:effectLst/>
                <a:latin typeface="Söhne"/>
              </a:rPr>
              <a:t> Machine learning can extract valuable insights, aiding early detection of heart diseases.</a:t>
            </a:r>
          </a:p>
          <a:p>
            <a:pPr algn="l">
              <a:buFont typeface="+mj-lt"/>
              <a:buAutoNum type="arabicPeriod"/>
            </a:pPr>
            <a:r>
              <a:rPr lang="en-US" b="1" i="0" dirty="0">
                <a:solidFill>
                  <a:schemeClr val="bg1"/>
                </a:solidFill>
                <a:effectLst/>
                <a:latin typeface="Söhne"/>
              </a:rPr>
              <a:t>Early Diagnosis Impact:</a:t>
            </a:r>
            <a:r>
              <a:rPr lang="en-US" b="0" i="0" dirty="0">
                <a:solidFill>
                  <a:schemeClr val="bg1"/>
                </a:solidFill>
                <a:effectLst/>
                <a:latin typeface="Söhne"/>
              </a:rPr>
              <a:t> Trained algorithms can detect abnormalities, saving time and healthcare costs.</a:t>
            </a:r>
          </a:p>
          <a:p>
            <a:pPr algn="l">
              <a:buFont typeface="+mj-lt"/>
              <a:buAutoNum type="arabicPeriod"/>
            </a:pPr>
            <a:r>
              <a:rPr lang="en-US" b="1" i="0" dirty="0">
                <a:solidFill>
                  <a:schemeClr val="bg1"/>
                </a:solidFill>
                <a:effectLst/>
                <a:latin typeface="Söhne"/>
              </a:rPr>
              <a:t>Project Focus:</a:t>
            </a:r>
            <a:r>
              <a:rPr lang="en-US" b="0" i="0" dirty="0">
                <a:solidFill>
                  <a:schemeClr val="bg1"/>
                </a:solidFill>
                <a:effectLst/>
                <a:latin typeface="Söhne"/>
              </a:rPr>
              <a:t> Explore AI and data mining for early heart disease diagnosis using EHR data in healthcare.</a:t>
            </a:r>
          </a:p>
          <a:p>
            <a:endParaRPr lang="en-IN" dirty="0"/>
          </a:p>
        </p:txBody>
      </p:sp>
      <p:pic>
        <p:nvPicPr>
          <p:cNvPr id="4" name="Picture 3">
            <a:extLst>
              <a:ext uri="{FF2B5EF4-FFF2-40B4-BE49-F238E27FC236}">
                <a16:creationId xmlns:a16="http://schemas.microsoft.com/office/drawing/2014/main" id="{168FB109-51F4-F61C-EDE9-5E3FFBA86C86}"/>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7828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AFE8-2F13-96D7-8BFD-68EB6EDECE6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CA476A0-7E08-B73A-FA01-98226F927AFE}"/>
              </a:ext>
            </a:extLst>
          </p:cNvPr>
          <p:cNvSpPr>
            <a:spLocks noGrp="1"/>
          </p:cNvSpPr>
          <p:nvPr>
            <p:ph idx="1"/>
          </p:nvPr>
        </p:nvSpPr>
        <p:spPr/>
        <p:txBody>
          <a:bodyPr/>
          <a:lstStyle/>
          <a:p>
            <a:endParaRPr lang="en-US" dirty="0">
              <a:solidFill>
                <a:schemeClr val="bg1"/>
              </a:solidFill>
            </a:endParaRPr>
          </a:p>
          <a:p>
            <a:pPr marL="0" indent="0">
              <a:buNone/>
            </a:pPr>
            <a:r>
              <a:rPr lang="en-US" dirty="0">
                <a:solidFill>
                  <a:schemeClr val="bg1"/>
                </a:solidFill>
              </a:rPr>
              <a:t>Utilizing advanced technologies like AI, machine learning, and data mining can empower healthcare professionals with crucial information to make cost-effective decisions. Machine learning algorithms can analyze vast datasets, identifying patterns associated with heart disease, ultimately minimizing fatalities and reducing healthcare costs.</a:t>
            </a:r>
            <a:endParaRPr lang="en-IN" dirty="0">
              <a:solidFill>
                <a:schemeClr val="bg1"/>
              </a:solidFill>
            </a:endParaRPr>
          </a:p>
        </p:txBody>
      </p:sp>
      <p:pic>
        <p:nvPicPr>
          <p:cNvPr id="4" name="Picture 3">
            <a:extLst>
              <a:ext uri="{FF2B5EF4-FFF2-40B4-BE49-F238E27FC236}">
                <a16:creationId xmlns:a16="http://schemas.microsoft.com/office/drawing/2014/main" id="{75F35282-CB65-2E68-646A-BD0C7FF2E375}"/>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35980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D07B-0701-24D4-7C6F-A47512B2A76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6B4C762-CEDD-2D99-A1AE-EFE3AA26567A}"/>
              </a:ext>
            </a:extLst>
          </p:cNvPr>
          <p:cNvSpPr>
            <a:spLocks noGrp="1"/>
          </p:cNvSpPr>
          <p:nvPr>
            <p:ph idx="1"/>
          </p:nvPr>
        </p:nvSpPr>
        <p:spPr/>
        <p:txBody>
          <a:bodyPr/>
          <a:lstStyle/>
          <a:p>
            <a:endParaRPr lang="en-US" dirty="0">
              <a:solidFill>
                <a:schemeClr val="bg1"/>
              </a:solidFill>
            </a:endParaRPr>
          </a:p>
          <a:p>
            <a:endParaRPr lang="en-US" dirty="0">
              <a:solidFill>
                <a:schemeClr val="bg1"/>
              </a:solidFill>
            </a:endParaRPr>
          </a:p>
          <a:p>
            <a:r>
              <a:rPr lang="en-US" dirty="0">
                <a:solidFill>
                  <a:schemeClr val="bg1"/>
                </a:solidFill>
              </a:rPr>
              <a:t>The main objective of this project is to explore how Machine Learning algorithms can be used in the diagnosis of heart disease by building an optimized model that can be used to predict heart diseases.</a:t>
            </a:r>
            <a:endParaRPr lang="en-IN" dirty="0">
              <a:solidFill>
                <a:schemeClr val="bg1"/>
              </a:solidFill>
            </a:endParaRPr>
          </a:p>
        </p:txBody>
      </p:sp>
      <p:pic>
        <p:nvPicPr>
          <p:cNvPr id="4" name="Picture 3">
            <a:extLst>
              <a:ext uri="{FF2B5EF4-FFF2-40B4-BE49-F238E27FC236}">
                <a16:creationId xmlns:a16="http://schemas.microsoft.com/office/drawing/2014/main" id="{072D7BD2-3234-6D55-35EC-C86C6B043F2F}"/>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25283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67800-4E85-010C-A4CD-9179289B3A4F}"/>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9E41D684-C343-7BE4-5316-E068A0ED688A}"/>
              </a:ext>
            </a:extLst>
          </p:cNvPr>
          <p:cNvSpPr>
            <a:spLocks noGrp="1"/>
          </p:cNvSpPr>
          <p:nvPr>
            <p:ph idx="1"/>
          </p:nvPr>
        </p:nvSpPr>
        <p:spPr/>
        <p:txBody>
          <a:bodyPr>
            <a:normAutofit fontScale="92500" lnSpcReduction="10000"/>
          </a:bodyPr>
          <a:lstStyle/>
          <a:p>
            <a:pPr algn="l">
              <a:buFont typeface="+mj-lt"/>
              <a:buAutoNum type="arabicPeriod"/>
            </a:pPr>
            <a:r>
              <a:rPr lang="en-IN" b="1" i="0" dirty="0">
                <a:solidFill>
                  <a:schemeClr val="bg1"/>
                </a:solidFill>
                <a:effectLst/>
                <a:latin typeface="Söhne"/>
              </a:rPr>
              <a:t>Diverse Studies:</a:t>
            </a:r>
            <a:r>
              <a:rPr lang="en-IN" b="0" i="0" dirty="0">
                <a:solidFill>
                  <a:schemeClr val="bg1"/>
                </a:solidFill>
                <a:effectLst/>
                <a:latin typeface="Söhne"/>
              </a:rPr>
              <a:t> </a:t>
            </a:r>
            <a:r>
              <a:rPr lang="en-IN" b="0" i="0" dirty="0" err="1">
                <a:solidFill>
                  <a:schemeClr val="bg1"/>
                </a:solidFill>
                <a:effectLst/>
                <a:latin typeface="Söhne"/>
              </a:rPr>
              <a:t>Bardhwaj</a:t>
            </a:r>
            <a:r>
              <a:rPr lang="en-IN" b="0" i="0" dirty="0">
                <a:solidFill>
                  <a:schemeClr val="bg1"/>
                </a:solidFill>
                <a:effectLst/>
                <a:latin typeface="Söhne"/>
              </a:rPr>
              <a:t>, Shailaja, Sun, Lee &amp; Yoon focused on machine learning in healthcare, emphasizing clinical support.</a:t>
            </a:r>
          </a:p>
          <a:p>
            <a:pPr algn="l">
              <a:buFont typeface="+mj-lt"/>
              <a:buAutoNum type="arabicPeriod"/>
            </a:pPr>
            <a:r>
              <a:rPr lang="en-IN" b="1" i="0" dirty="0">
                <a:solidFill>
                  <a:schemeClr val="bg1"/>
                </a:solidFill>
                <a:effectLst/>
                <a:latin typeface="Söhne"/>
              </a:rPr>
              <a:t>Heart Failure:</a:t>
            </a:r>
            <a:r>
              <a:rPr lang="en-IN" b="0" i="0" dirty="0">
                <a:solidFill>
                  <a:schemeClr val="bg1"/>
                </a:solidFill>
                <a:effectLst/>
                <a:latin typeface="Söhne"/>
              </a:rPr>
              <a:t> </a:t>
            </a:r>
            <a:r>
              <a:rPr lang="en-IN" b="0" i="0" dirty="0" err="1">
                <a:solidFill>
                  <a:schemeClr val="bg1"/>
                </a:solidFill>
                <a:effectLst/>
                <a:latin typeface="Söhne"/>
              </a:rPr>
              <a:t>Tripoliti</a:t>
            </a:r>
            <a:r>
              <a:rPr lang="en-IN" b="0" i="0" dirty="0">
                <a:solidFill>
                  <a:schemeClr val="bg1"/>
                </a:solidFill>
                <a:effectLst/>
                <a:latin typeface="Söhne"/>
              </a:rPr>
              <a:t> et al. concentrated on heart failure, predicting severity and outcomes.</a:t>
            </a:r>
          </a:p>
          <a:p>
            <a:pPr algn="l">
              <a:buFont typeface="+mj-lt"/>
              <a:buAutoNum type="arabicPeriod"/>
            </a:pPr>
            <a:r>
              <a:rPr lang="en-IN" b="1" i="0" dirty="0">
                <a:solidFill>
                  <a:schemeClr val="bg1"/>
                </a:solidFill>
                <a:effectLst/>
                <a:latin typeface="Söhne"/>
              </a:rPr>
              <a:t>High Accuracy:</a:t>
            </a:r>
            <a:r>
              <a:rPr lang="en-IN" b="0" i="0" dirty="0">
                <a:solidFill>
                  <a:schemeClr val="bg1"/>
                </a:solidFill>
                <a:effectLst/>
                <a:latin typeface="Söhne"/>
              </a:rPr>
              <a:t> J. &amp; S. achieved 91% accuracy predicting heart disease with Naïve Bayes and Decision Tree.</a:t>
            </a:r>
          </a:p>
          <a:p>
            <a:pPr algn="l">
              <a:buFont typeface="+mj-lt"/>
              <a:buAutoNum type="arabicPeriod"/>
            </a:pPr>
            <a:r>
              <a:rPr lang="en-IN" b="1" i="0" dirty="0">
                <a:solidFill>
                  <a:schemeClr val="bg1"/>
                </a:solidFill>
                <a:effectLst/>
                <a:latin typeface="Söhne"/>
              </a:rPr>
              <a:t>Top Choices:</a:t>
            </a:r>
            <a:r>
              <a:rPr lang="en-IN" b="0" i="0" dirty="0">
                <a:solidFill>
                  <a:schemeClr val="bg1"/>
                </a:solidFill>
                <a:effectLst/>
                <a:latin typeface="Söhne"/>
              </a:rPr>
              <a:t> Kamal Kant, Nidhi </a:t>
            </a:r>
            <a:r>
              <a:rPr lang="en-IN" b="0" i="0" dirty="0" err="1">
                <a:solidFill>
                  <a:schemeClr val="bg1"/>
                </a:solidFill>
                <a:effectLst/>
                <a:latin typeface="Söhne"/>
              </a:rPr>
              <a:t>Bhatla</a:t>
            </a:r>
            <a:r>
              <a:rPr lang="en-IN" b="0" i="0" dirty="0">
                <a:solidFill>
                  <a:schemeClr val="bg1"/>
                </a:solidFill>
                <a:effectLst/>
                <a:latin typeface="Söhne"/>
              </a:rPr>
              <a:t> preferred Naïve Bayes, Neural Networks, and Decision Trees for heart disease prediction.</a:t>
            </a:r>
          </a:p>
          <a:p>
            <a:pPr algn="l">
              <a:buFont typeface="+mj-lt"/>
              <a:buAutoNum type="arabicPeriod"/>
            </a:pPr>
            <a:r>
              <a:rPr lang="en-IN" b="1" i="0" dirty="0">
                <a:solidFill>
                  <a:schemeClr val="bg1"/>
                </a:solidFill>
                <a:effectLst/>
                <a:latin typeface="Söhne"/>
              </a:rPr>
              <a:t>Ensemble Boost:</a:t>
            </a:r>
            <a:r>
              <a:rPr lang="en-IN" b="0" i="0" dirty="0">
                <a:solidFill>
                  <a:schemeClr val="bg1"/>
                </a:solidFill>
                <a:effectLst/>
                <a:latin typeface="Söhne"/>
              </a:rPr>
              <a:t> Mustafa et al. proposed combining SVM, ANN, Naïve Bayes, Regression, and Random Forest for robust cardiovascular disease prediction.</a:t>
            </a:r>
          </a:p>
          <a:p>
            <a:endParaRPr lang="en-IN" dirty="0"/>
          </a:p>
        </p:txBody>
      </p:sp>
      <p:pic>
        <p:nvPicPr>
          <p:cNvPr id="4" name="Picture 3">
            <a:extLst>
              <a:ext uri="{FF2B5EF4-FFF2-40B4-BE49-F238E27FC236}">
                <a16:creationId xmlns:a16="http://schemas.microsoft.com/office/drawing/2014/main" id="{F72EC5E9-EB73-0225-A8B5-9526C6508D9A}"/>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75137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DB87-8D7B-D7FF-269B-A39110D0D99E}"/>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0B53D20C-158F-86A2-4485-CAEB71E4F0F3}"/>
              </a:ext>
            </a:extLst>
          </p:cNvPr>
          <p:cNvSpPr>
            <a:spLocks noGrp="1"/>
          </p:cNvSpPr>
          <p:nvPr>
            <p:ph idx="1"/>
          </p:nvPr>
        </p:nvSpPr>
        <p:spPr/>
        <p:txBody>
          <a:bodyPr>
            <a:normAutofit fontScale="92500" lnSpcReduction="10000"/>
          </a:bodyPr>
          <a:lstStyle/>
          <a:p>
            <a:pPr algn="l">
              <a:buFont typeface="+mj-lt"/>
              <a:buAutoNum type="arabicPeriod"/>
            </a:pPr>
            <a:r>
              <a:rPr lang="en-IN" b="1" i="0" dirty="0">
                <a:solidFill>
                  <a:schemeClr val="bg1"/>
                </a:solidFill>
                <a:effectLst/>
                <a:latin typeface="Söhne"/>
              </a:rPr>
              <a:t>Algorithms Overview:</a:t>
            </a:r>
            <a:r>
              <a:rPr lang="en-IN" b="0" i="0" dirty="0">
                <a:solidFill>
                  <a:schemeClr val="bg1"/>
                </a:solidFill>
                <a:effectLst/>
                <a:latin typeface="Söhne"/>
              </a:rPr>
              <a:t> SVM, Naïve Bayes, Decision Trees, Bagging, Boosting, and </a:t>
            </a:r>
            <a:r>
              <a:rPr lang="en-IN" b="0" i="0" dirty="0" err="1">
                <a:solidFill>
                  <a:schemeClr val="bg1"/>
                </a:solidFill>
                <a:effectLst/>
                <a:latin typeface="Söhne"/>
              </a:rPr>
              <a:t>RandomForest</a:t>
            </a:r>
            <a:r>
              <a:rPr lang="en-IN" b="0" i="0" dirty="0">
                <a:solidFill>
                  <a:schemeClr val="bg1"/>
                </a:solidFill>
                <a:effectLst/>
                <a:latin typeface="Söhne"/>
              </a:rPr>
              <a:t> are explored for cardiovascular disease prediction, each with distinct pros and cons.</a:t>
            </a:r>
          </a:p>
          <a:p>
            <a:pPr algn="l">
              <a:buFont typeface="+mj-lt"/>
              <a:buAutoNum type="arabicPeriod"/>
            </a:pPr>
            <a:r>
              <a:rPr lang="en-IN" b="1" i="0" dirty="0">
                <a:solidFill>
                  <a:schemeClr val="bg1"/>
                </a:solidFill>
                <a:effectLst/>
                <a:latin typeface="Söhne"/>
              </a:rPr>
              <a:t>Decision Trees:</a:t>
            </a:r>
            <a:r>
              <a:rPr lang="en-IN" b="0" i="0" dirty="0">
                <a:solidFill>
                  <a:schemeClr val="bg1"/>
                </a:solidFill>
                <a:effectLst/>
                <a:latin typeface="Söhne"/>
              </a:rPr>
              <a:t> Visual and understandable but sensitive to data noise and dataset-specific skew.</a:t>
            </a:r>
          </a:p>
          <a:p>
            <a:pPr algn="l">
              <a:buFont typeface="+mj-lt"/>
              <a:buAutoNum type="arabicPeriod"/>
            </a:pPr>
            <a:r>
              <a:rPr lang="en-IN" b="1" i="0" dirty="0">
                <a:solidFill>
                  <a:schemeClr val="bg1"/>
                </a:solidFill>
                <a:effectLst/>
                <a:latin typeface="Söhne"/>
              </a:rPr>
              <a:t>Naïve Bayes:</a:t>
            </a:r>
            <a:r>
              <a:rPr lang="en-IN" b="0" i="0" dirty="0">
                <a:solidFill>
                  <a:schemeClr val="bg1"/>
                </a:solidFill>
                <a:effectLst/>
                <a:latin typeface="Söhne"/>
              </a:rPr>
              <a:t> Based on Bayes theorem, showing good performance with large datasets for cardiovascular disease detection.</a:t>
            </a:r>
          </a:p>
          <a:p>
            <a:pPr algn="l">
              <a:buFont typeface="+mj-lt"/>
              <a:buAutoNum type="arabicPeriod"/>
            </a:pPr>
            <a:r>
              <a:rPr lang="en-IN" b="1" i="0" dirty="0">
                <a:solidFill>
                  <a:schemeClr val="bg1"/>
                </a:solidFill>
                <a:effectLst/>
                <a:latin typeface="Söhne"/>
              </a:rPr>
              <a:t>Proposed Classifiers:</a:t>
            </a:r>
            <a:r>
              <a:rPr lang="en-IN" b="0" i="0" dirty="0">
                <a:solidFill>
                  <a:schemeClr val="bg1"/>
                </a:solidFill>
                <a:effectLst/>
                <a:latin typeface="Söhne"/>
              </a:rPr>
              <a:t> Logistic Regression, </a:t>
            </a:r>
            <a:r>
              <a:rPr lang="en-IN" b="0" i="0" dirty="0" err="1">
                <a:solidFill>
                  <a:schemeClr val="bg1"/>
                </a:solidFill>
                <a:effectLst/>
                <a:latin typeface="Söhne"/>
              </a:rPr>
              <a:t>KNeighbors</a:t>
            </a:r>
            <a:r>
              <a:rPr lang="en-IN" b="0" i="0" dirty="0">
                <a:solidFill>
                  <a:schemeClr val="bg1"/>
                </a:solidFill>
                <a:effectLst/>
                <a:latin typeface="Söhne"/>
              </a:rPr>
              <a:t>, </a:t>
            </a:r>
            <a:r>
              <a:rPr lang="en-IN" b="0" i="0" dirty="0" err="1">
                <a:solidFill>
                  <a:schemeClr val="bg1"/>
                </a:solidFill>
                <a:effectLst/>
                <a:latin typeface="Söhne"/>
              </a:rPr>
              <a:t>DecisionTree</a:t>
            </a:r>
            <a:r>
              <a:rPr lang="en-IN" b="0" i="0" dirty="0">
                <a:solidFill>
                  <a:schemeClr val="bg1"/>
                </a:solidFill>
                <a:effectLst/>
                <a:latin typeface="Söhne"/>
              </a:rPr>
              <a:t>, </a:t>
            </a:r>
            <a:r>
              <a:rPr lang="en-IN" b="0" i="0" dirty="0" err="1">
                <a:solidFill>
                  <a:schemeClr val="bg1"/>
                </a:solidFill>
                <a:effectLst/>
                <a:latin typeface="Söhne"/>
              </a:rPr>
              <a:t>RandomForest</a:t>
            </a:r>
            <a:r>
              <a:rPr lang="en-IN" b="0" i="0" dirty="0">
                <a:solidFill>
                  <a:schemeClr val="bg1"/>
                </a:solidFill>
                <a:effectLst/>
                <a:latin typeface="Söhne"/>
              </a:rPr>
              <a:t>, SVM, and </a:t>
            </a:r>
            <a:r>
              <a:rPr lang="en-IN" b="0" i="0" dirty="0" err="1">
                <a:solidFill>
                  <a:schemeClr val="bg1"/>
                </a:solidFill>
                <a:effectLst/>
                <a:latin typeface="Söhne"/>
              </a:rPr>
              <a:t>XGBoost</a:t>
            </a:r>
            <a:r>
              <a:rPr lang="en-IN" b="0" i="0" dirty="0">
                <a:solidFill>
                  <a:schemeClr val="bg1"/>
                </a:solidFill>
                <a:effectLst/>
                <a:latin typeface="Söhne"/>
              </a:rPr>
              <a:t> considered for their varied approaches.</a:t>
            </a:r>
          </a:p>
          <a:p>
            <a:pPr algn="l">
              <a:buFont typeface="+mj-lt"/>
              <a:buAutoNum type="arabicPeriod"/>
            </a:pPr>
            <a:r>
              <a:rPr lang="en-IN" b="1" i="0" dirty="0">
                <a:solidFill>
                  <a:schemeClr val="bg1"/>
                </a:solidFill>
                <a:effectLst/>
                <a:latin typeface="Söhne"/>
              </a:rPr>
              <a:t>Optimized Model:</a:t>
            </a:r>
            <a:r>
              <a:rPr lang="en-IN" b="0" i="0" dirty="0">
                <a:solidFill>
                  <a:schemeClr val="bg1"/>
                </a:solidFill>
                <a:effectLst/>
                <a:latin typeface="Söhne"/>
              </a:rPr>
              <a:t> Leaning towards </a:t>
            </a:r>
            <a:r>
              <a:rPr lang="en-IN" b="0" i="0" dirty="0" err="1">
                <a:solidFill>
                  <a:schemeClr val="bg1"/>
                </a:solidFill>
                <a:effectLst/>
                <a:latin typeface="Söhne"/>
              </a:rPr>
              <a:t>RandomForest</a:t>
            </a:r>
            <a:r>
              <a:rPr lang="en-IN" b="0" i="0" dirty="0">
                <a:solidFill>
                  <a:schemeClr val="bg1"/>
                </a:solidFill>
                <a:effectLst/>
                <a:latin typeface="Söhne"/>
              </a:rPr>
              <a:t> Classifier for its effectiveness in handling high-dimensional data and ensemble methodology.</a:t>
            </a:r>
          </a:p>
          <a:p>
            <a:endParaRPr lang="en-IN" dirty="0"/>
          </a:p>
        </p:txBody>
      </p:sp>
      <p:pic>
        <p:nvPicPr>
          <p:cNvPr id="4" name="Picture 3">
            <a:extLst>
              <a:ext uri="{FF2B5EF4-FFF2-40B4-BE49-F238E27FC236}">
                <a16:creationId xmlns:a16="http://schemas.microsoft.com/office/drawing/2014/main" id="{EFABBCF5-60FA-0A12-6B83-07195F5E495E}"/>
              </a:ext>
            </a:extLst>
          </p:cNvPr>
          <p:cNvPicPr>
            <a:picLocks noChangeAspect="1"/>
          </p:cNvPicPr>
          <p:nvPr/>
        </p:nvPicPr>
        <p:blipFill>
          <a:blip r:embed="rId2"/>
          <a:stretch>
            <a:fillRect/>
          </a:stretch>
        </p:blipFill>
        <p:spPr>
          <a:xfrm>
            <a:off x="9095853" y="6104772"/>
            <a:ext cx="2396658" cy="603656"/>
          </a:xfrm>
          <a:prstGeom prst="rect">
            <a:avLst/>
          </a:prstGeom>
        </p:spPr>
      </p:pic>
    </p:spTree>
    <p:extLst>
      <p:ext uri="{BB962C8B-B14F-4D97-AF65-F5344CB8AC3E}">
        <p14:creationId xmlns:p14="http://schemas.microsoft.com/office/powerpoint/2010/main" val="378671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FDD8-4EAB-E6C4-3E40-AE9B23105711}"/>
              </a:ext>
            </a:extLst>
          </p:cNvPr>
          <p:cNvSpPr>
            <a:spLocks noGrp="1"/>
          </p:cNvSpPr>
          <p:nvPr>
            <p:ph type="title"/>
          </p:nvPr>
        </p:nvSpPr>
        <p:spPr/>
        <p:txBody>
          <a:bodyPr/>
          <a:lstStyle/>
          <a:p>
            <a:r>
              <a:rPr lang="en-IN" dirty="0"/>
              <a:t>Linear Regression Used</a:t>
            </a:r>
          </a:p>
        </p:txBody>
      </p:sp>
      <p:pic>
        <p:nvPicPr>
          <p:cNvPr id="5" name="Content Placeholder 4">
            <a:extLst>
              <a:ext uri="{FF2B5EF4-FFF2-40B4-BE49-F238E27FC236}">
                <a16:creationId xmlns:a16="http://schemas.microsoft.com/office/drawing/2014/main" id="{85D41C19-BF1D-4D2E-F561-9DE08C299FFB}"/>
              </a:ext>
            </a:extLst>
          </p:cNvPr>
          <p:cNvPicPr>
            <a:picLocks noGrp="1" noChangeAspect="1"/>
          </p:cNvPicPr>
          <p:nvPr>
            <p:ph idx="1"/>
          </p:nvPr>
        </p:nvPicPr>
        <p:blipFill>
          <a:blip r:embed="rId2"/>
          <a:stretch>
            <a:fillRect/>
          </a:stretch>
        </p:blipFill>
        <p:spPr>
          <a:xfrm>
            <a:off x="938273" y="2336800"/>
            <a:ext cx="9099429" cy="3598863"/>
          </a:xfrm>
        </p:spPr>
      </p:pic>
    </p:spTree>
    <p:extLst>
      <p:ext uri="{BB962C8B-B14F-4D97-AF65-F5344CB8AC3E}">
        <p14:creationId xmlns:p14="http://schemas.microsoft.com/office/powerpoint/2010/main" val="31777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0AD2-3D58-C862-12D3-D9F608CA6E92}"/>
              </a:ext>
            </a:extLst>
          </p:cNvPr>
          <p:cNvSpPr>
            <a:spLocks noGrp="1"/>
          </p:cNvSpPr>
          <p:nvPr>
            <p:ph type="title"/>
          </p:nvPr>
        </p:nvSpPr>
        <p:spPr/>
        <p:txBody>
          <a:bodyPr/>
          <a:lstStyle/>
          <a:p>
            <a:r>
              <a:rPr lang="en-IN" dirty="0"/>
              <a:t>Accuracy Obtained</a:t>
            </a:r>
          </a:p>
        </p:txBody>
      </p:sp>
      <p:pic>
        <p:nvPicPr>
          <p:cNvPr id="5" name="Content Placeholder 4">
            <a:extLst>
              <a:ext uri="{FF2B5EF4-FFF2-40B4-BE49-F238E27FC236}">
                <a16:creationId xmlns:a16="http://schemas.microsoft.com/office/drawing/2014/main" id="{0C4CB34F-38CD-F852-DA17-6692B5FC2052}"/>
              </a:ext>
            </a:extLst>
          </p:cNvPr>
          <p:cNvPicPr>
            <a:picLocks noGrp="1" noChangeAspect="1"/>
          </p:cNvPicPr>
          <p:nvPr>
            <p:ph idx="1"/>
          </p:nvPr>
        </p:nvPicPr>
        <p:blipFill>
          <a:blip r:embed="rId2"/>
          <a:stretch>
            <a:fillRect/>
          </a:stretch>
        </p:blipFill>
        <p:spPr>
          <a:xfrm>
            <a:off x="827922" y="2336800"/>
            <a:ext cx="9320132" cy="3598863"/>
          </a:xfrm>
        </p:spPr>
      </p:pic>
    </p:spTree>
    <p:extLst>
      <p:ext uri="{BB962C8B-B14F-4D97-AF65-F5344CB8AC3E}">
        <p14:creationId xmlns:p14="http://schemas.microsoft.com/office/powerpoint/2010/main" val="39536600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119</TotalTime>
  <Words>1349</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Söhne</vt:lpstr>
      <vt:lpstr>Times New Roman</vt:lpstr>
      <vt:lpstr>Trebuchet MS</vt:lpstr>
      <vt:lpstr>Wingdings</vt:lpstr>
      <vt:lpstr>Berlin</vt:lpstr>
      <vt:lpstr>Heart Disease Predictor</vt:lpstr>
      <vt:lpstr>Heart Disease Predictor</vt:lpstr>
      <vt:lpstr>INTRODUCTION</vt:lpstr>
      <vt:lpstr>PROBLEM STATEMENT</vt:lpstr>
      <vt:lpstr>OBJECTIVE</vt:lpstr>
      <vt:lpstr>LITERATURE REVIEW</vt:lpstr>
      <vt:lpstr>METHODOLOGY</vt:lpstr>
      <vt:lpstr>Linear Regression Used</vt:lpstr>
      <vt:lpstr>Accuracy Obtained</vt:lpstr>
      <vt:lpstr>Output Obtained</vt:lpstr>
      <vt:lpstr>EVALUATION PROCESS USED</vt:lpstr>
      <vt:lpstr>EVALUATION PROCESS USED</vt:lpstr>
      <vt:lpstr>Hyperparameter: N_Estimator Results</vt:lpstr>
      <vt:lpstr>Data Set Analysis and Results</vt:lpstr>
      <vt:lpstr>Qualitative Results</vt:lpstr>
      <vt:lpstr>PowerPoint Presentation</vt:lpstr>
      <vt:lpstr>Quantitative Results</vt:lpstr>
      <vt:lpstr>Subjective Analysis</vt:lpstr>
      <vt:lpstr>DISCUSSION OF RESULTS</vt:lpstr>
      <vt:lpstr>FUTURE SCOPES</vt:lpstr>
      <vt:lpstr>Team Members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Predictor</dc:title>
  <dc:creator>s .</dc:creator>
  <cp:lastModifiedBy>All Padai</cp:lastModifiedBy>
  <cp:revision>5</cp:revision>
  <dcterms:created xsi:type="dcterms:W3CDTF">2024-02-26T15:28:31Z</dcterms:created>
  <dcterms:modified xsi:type="dcterms:W3CDTF">2024-02-28T16:13:28Z</dcterms:modified>
</cp:coreProperties>
</file>