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3"/>
  </p:notesMasterIdLst>
  <p:sldIdLst>
    <p:sldId id="256" r:id="rId2"/>
    <p:sldId id="269" r:id="rId3"/>
    <p:sldId id="273" r:id="rId4"/>
    <p:sldId id="265" r:id="rId5"/>
    <p:sldId id="275" r:id="rId6"/>
    <p:sldId id="276" r:id="rId7"/>
    <p:sldId id="272" r:id="rId8"/>
    <p:sldId id="268" r:id="rId9"/>
    <p:sldId id="257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A76D2F-7D10-C046-9840-35F42AF455B0}">
          <p14:sldIdLst>
            <p14:sldId id="256"/>
          </p14:sldIdLst>
        </p14:section>
        <p14:section name="Part1" id="{0AEF3B6C-2E82-754C-ABC3-8D54C99DC620}">
          <p14:sldIdLst>
            <p14:sldId id="269"/>
            <p14:sldId id="273"/>
            <p14:sldId id="265"/>
            <p14:sldId id="275"/>
            <p14:sldId id="276"/>
            <p14:sldId id="272"/>
            <p14:sldId id="268"/>
          </p14:sldIdLst>
        </p14:section>
        <p14:section name="PART 2" id="{4BEC42EF-55A8-204E-9ED5-89104D62312E}">
          <p14:sldIdLst>
            <p14:sldId id="257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 autoAdjust="0"/>
    <p:restoredTop sz="89932"/>
  </p:normalViewPr>
  <p:slideViewPr>
    <p:cSldViewPr snapToGrid="0" snapToObjects="1">
      <p:cViewPr varScale="1">
        <p:scale>
          <a:sx n="115" d="100"/>
          <a:sy n="115" d="100"/>
        </p:scale>
        <p:origin x="880" y="184"/>
      </p:cViewPr>
      <p:guideLst>
        <p:guide orient="horz" pos="2160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B7AA-1EB1-AB4F-9C3E-9F4CCF647D1B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040E-CF46-224A-A9CA-5F3F2571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040E-CF46-224A-A9CA-5F3F25712F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65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.kang14@lse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B6A0-F24C-5543-9B98-1CACCE817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ST425 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252E7-C869-304C-BA49-130F79A9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1475013"/>
          </a:xfrm>
        </p:spPr>
        <p:txBody>
          <a:bodyPr>
            <a:normAutofit/>
          </a:bodyPr>
          <a:lstStyle/>
          <a:p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12</a:t>
            </a:r>
          </a:p>
          <a:p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KANG, JOON HYEOK / QUIGLEY, RYAN</a:t>
            </a:r>
            <a:b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1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GAN, LU / ERTEKIN, </a:t>
            </a:r>
            <a:r>
              <a:rPr lang="en-GB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CEYLIN</a:t>
            </a:r>
          </a:p>
        </p:txBody>
      </p:sp>
    </p:spTree>
    <p:extLst>
      <p:ext uri="{BB962C8B-B14F-4D97-AF65-F5344CB8AC3E}">
        <p14:creationId xmlns:p14="http://schemas.microsoft.com/office/powerpoint/2010/main" val="21362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5">
            <a:extLst>
              <a:ext uri="{FF2B5EF4-FFF2-40B4-BE49-F238E27FC236}">
                <a16:creationId xmlns:a16="http://schemas.microsoft.com/office/drawing/2014/main" id="{6E7AAF8B-0F5C-480E-AD7F-61B572BC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0420D-229E-714C-9185-10CB1BB2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737701"/>
            <a:ext cx="3427985" cy="41363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Q2-3</a:t>
            </a:r>
          </a:p>
        </p:txBody>
      </p:sp>
      <p:grpSp>
        <p:nvGrpSpPr>
          <p:cNvPr id="82" name="Group 77">
            <a:extLst>
              <a:ext uri="{FF2B5EF4-FFF2-40B4-BE49-F238E27FC236}">
                <a16:creationId xmlns:a16="http://schemas.microsoft.com/office/drawing/2014/main" id="{D0A75A8D-4785-4CA5-A14A-881173E5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87CD6A-6324-4649-948A-7C31B56F5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0AF8FAA-3EB3-4732-8F11-036D1C354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0472AB-69D5-43AB-B59B-2FF15C44A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F93AB8A-2A00-45EE-A99B-0BD72C93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934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5423D1-38A6-4525-B06A-EFF54C1A5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156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FF97A95C-D02E-EB4E-9E07-36E30B23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4" y="689935"/>
            <a:ext cx="2595418" cy="2746475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BF438C9-9278-43E6-A69C-3E42D23C4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100" y="3568647"/>
            <a:ext cx="3674304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Chart, histogram&#10;&#10;Description automatically generated">
            <a:extLst>
              <a:ext uri="{FF2B5EF4-FFF2-40B4-BE49-F238E27FC236}">
                <a16:creationId xmlns:a16="http://schemas.microsoft.com/office/drawing/2014/main" id="{C2C6872C-4CCB-0841-AA2B-3C546F865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73" y="650690"/>
            <a:ext cx="2571529" cy="2721196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0CA807A-93E5-44E0-BCB5-0466C5C3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5156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C3D31ABB-CC84-004E-91B5-55D9DE9E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64" y="3609620"/>
            <a:ext cx="2595418" cy="274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0E7F34-B266-A246-AF7F-BDB015869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79814" y="1336836"/>
                <a:ext cx="3427985" cy="4521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P1:</a:t>
                </a:r>
                <a:br>
                  <a:rPr lang="en-US" dirty="0"/>
                </a:br>
                <a:r>
                  <a:rPr lang="en-US" dirty="0"/>
                  <a:t>- Probability function has the local minimum around 𝝆=-0.3 with a convex shape. </a:t>
                </a:r>
              </a:p>
              <a:p>
                <a:r>
                  <a:rPr lang="en-US" dirty="0"/>
                  <a:t>P2:</a:t>
                </a:r>
                <a:br>
                  <a:rPr lang="en-US" dirty="0"/>
                </a:br>
                <a:r>
                  <a:rPr lang="en-US" dirty="0"/>
                  <a:t>- Probability function peaks at correlation value -1 and reaches to the minimum at 0.5 but slowly picks up again as correlation increases.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- Probability function increases as the correlation evolves from -1 to 1. Given conditional probability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greater than 0, negative correlation will be less likely to suffice the condition.</a:t>
                </a:r>
              </a:p>
              <a:p>
                <a:endParaRPr lang="en-US" dirty="0"/>
              </a:p>
              <a:p>
                <a:br>
                  <a:rPr lang="en-US" dirty="0"/>
                </a:br>
                <a:r>
                  <a:rPr lang="en-US" dirty="0"/>
                  <a:t>- This is opposite to P3, negative correlation will be more likely to suffice the condition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has opposite direction compared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0E7F34-B266-A246-AF7F-BDB015869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9814" y="1336836"/>
                <a:ext cx="3427985" cy="4521963"/>
              </a:xfrm>
              <a:blipFill>
                <a:blip r:embed="rId5"/>
                <a:stretch>
                  <a:fillRect t="-224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F986762-E192-EC49-B783-49DDE0E89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673" y="3607389"/>
            <a:ext cx="2597525" cy="2748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9C7C5-A5CF-7645-957A-EDA4C2432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142" y="3198401"/>
            <a:ext cx="2571529" cy="230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4570F-07CD-394C-927D-70AD3B2C0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682" y="4702782"/>
            <a:ext cx="2570953" cy="2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3B5CCF1-5D70-1544-9AA5-36CDD1D8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4" y="608558"/>
            <a:ext cx="5470950" cy="57893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9F544-D47B-004A-A6CB-6475816E244D}"/>
              </a:ext>
            </a:extLst>
          </p:cNvPr>
          <p:cNvSpPr txBox="1"/>
          <p:nvPr/>
        </p:nvSpPr>
        <p:spPr>
          <a:xfrm>
            <a:off x="6873606" y="723899"/>
            <a:ext cx="4597758" cy="475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+mj-lt"/>
                <a:ea typeface="+mj-ea"/>
                <a:cs typeface="+mj-cs"/>
              </a:rPr>
              <a:t>Q4</a:t>
            </a:r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1EA88A2C-1271-4053-84B5-5157C3BA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1247783"/>
            <a:ext cx="4597758" cy="3793237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order to retrieve the optimal parameter coefficients, </a:t>
            </a:r>
            <a:r>
              <a:rPr lang="en-US" b="1" u="sng" dirty="0">
                <a:solidFill>
                  <a:schemeClr val="tx1"/>
                </a:solidFill>
              </a:rPr>
              <a:t>grid search algorithm </a:t>
            </a:r>
            <a:r>
              <a:rPr lang="en-US" dirty="0">
                <a:solidFill>
                  <a:schemeClr val="tx1"/>
                </a:solidFill>
              </a:rPr>
              <a:t>is implemented. This method is an exhaustive approach which consumes more time &amp; energy compared to other optimization algorithm. Despite this, grid search algorithm has a strength that the results can be explained in an intuitive manner.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From the likelihood function for multivariate normal distribution, we can get the first derivative of multivariate normal distribution MLE with μ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maximized when: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Hence, μ is simply the average values of distribution.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grid search algorithm, 𝝆 value is assigned with MLE value for each iteration (from -0.99 to 0.99 with 0.01 increment). Based on this result, we concluded that correlation value with -0.59 reaches the highest MLE value.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56978-2E94-064A-AC8A-7AD7C1B7D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69" y="3087648"/>
            <a:ext cx="1150872" cy="4155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03641C-9E02-F643-95CA-E807294A5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172" y="3087648"/>
            <a:ext cx="825387" cy="41589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83FE10-5AB5-FB4E-9486-B9E8BB037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796" y="4394200"/>
            <a:ext cx="2298700" cy="9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42C0039-68BD-154F-8BD6-2F1CEDF2C6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063"/>
          <a:stretch/>
        </p:blipFill>
        <p:spPr>
          <a:xfrm>
            <a:off x="6917646" y="4946693"/>
            <a:ext cx="3794581" cy="40380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8F1FD04-8096-A148-827C-C78BF48C7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937"/>
          <a:stretch/>
        </p:blipFill>
        <p:spPr>
          <a:xfrm>
            <a:off x="6917646" y="5513891"/>
            <a:ext cx="4649651" cy="40380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69" y="2802799"/>
            <a:ext cx="2397392" cy="2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1EA0-CA30-8144-ACA0-02DCAA1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sz="2600" dirty="0" err="1">
                <a:solidFill>
                  <a:srgbClr val="FFFFFF"/>
                </a:solidFill>
              </a:rPr>
              <a:t>Convolutıonal</a:t>
            </a:r>
            <a:r>
              <a:rPr lang="en-GB" sz="2600" dirty="0">
                <a:solidFill>
                  <a:srgbClr val="FFFFFF"/>
                </a:solidFill>
              </a:rPr>
              <a:t> neural network (CNN) –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E33-087F-ED4C-8A90-19C35C00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874226"/>
          </a:xfrm>
        </p:spPr>
        <p:txBody>
          <a:bodyPr anchor="t">
            <a:normAutofit/>
          </a:bodyPr>
          <a:lstStyle/>
          <a:p>
            <a:r>
              <a:rPr lang="en-GB" dirty="0"/>
              <a:t>Specific class of Neural Network</a:t>
            </a:r>
          </a:p>
          <a:p>
            <a:r>
              <a:rPr lang="en-GB" dirty="0"/>
              <a:t>Designed to capture spatial information from image and video data. </a:t>
            </a:r>
          </a:p>
          <a:p>
            <a:r>
              <a:rPr lang="en-GB" dirty="0"/>
              <a:t>Traditional applications: Object detection, autonomous driving, medical image classification. </a:t>
            </a:r>
          </a:p>
          <a:p>
            <a:r>
              <a:rPr lang="en-GB" dirty="0"/>
              <a:t>Recent applications: Natural language processing, time series forecasting (especially in finance and healthcare).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ea typeface="Times New Roman" panose="02020603050405020304" pitchFamily="18" charset="0"/>
              </a:rPr>
              <a:t>Lecun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 et al (1998) implemented the first working CNN on the MNIST dataset for handwritten number recognition. </a:t>
            </a:r>
          </a:p>
          <a:p>
            <a:r>
              <a:rPr lang="en-GB" dirty="0">
                <a:ea typeface="Times New Roman" panose="02020603050405020304" pitchFamily="18" charset="0"/>
              </a:rPr>
              <a:t>A CNN attempts to identify the individual features of a dataset, which, when aggregated, capture the collective features of the dataset.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" name="image14.jpg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F1A254D1-DD7A-7C4E-9F9A-64E40D8CE7B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81899" y="4477946"/>
            <a:ext cx="6143539" cy="18756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355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C54-0EA8-1449-B5CB-9FD9BF22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58" y="600892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/>
              <a:t>Convolutional Layers</a:t>
            </a:r>
            <a:endParaRPr lang="en-GB" dirty="0"/>
          </a:p>
        </p:txBody>
      </p:sp>
      <p:pic>
        <p:nvPicPr>
          <p:cNvPr id="8" name="image27.png">
            <a:extLst>
              <a:ext uri="{FF2B5EF4-FFF2-40B4-BE49-F238E27FC236}">
                <a16:creationId xmlns:a16="http://schemas.microsoft.com/office/drawing/2014/main" id="{7B189F82-16B0-D340-9BA5-C6E1EB1327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059167" y="1928081"/>
            <a:ext cx="4629151" cy="3401982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287140-44C1-41F4-BF14-926D54B69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458" y="1988385"/>
                <a:ext cx="6123547" cy="4590070"/>
              </a:xfrm>
            </p:spPr>
            <p:txBody>
              <a:bodyPr anchor="t">
                <a:normAutofit/>
              </a:bodyPr>
              <a:lstStyle/>
              <a:p>
                <a:r>
                  <a:rPr lang="en-GB" dirty="0"/>
                  <a:t>Convolutional layer is the foundation of a CNN</a:t>
                </a:r>
              </a:p>
              <a:p>
                <a:r>
                  <a:rPr lang="en-GB" sz="1800" dirty="0">
                    <a:effectLst/>
                    <a:ea typeface="Times New Roman" panose="02020603050405020304" pitchFamily="18" charset="0"/>
                  </a:rPr>
                  <a:t>Main mathematical process through which the individual features of the data are identified</a:t>
                </a:r>
              </a:p>
              <a:p>
                <a:r>
                  <a:rPr lang="en-GB" dirty="0">
                    <a:ea typeface="Times New Roman" panose="02020603050405020304" pitchFamily="18" charset="0"/>
                  </a:rPr>
                  <a:t>A kernel is a 3 dimensional filter that is applied to a specific layer of data, reformulating the data (input)</a:t>
                </a:r>
              </a:p>
              <a:p>
                <a:r>
                  <a:rPr lang="en-GB" sz="1800" dirty="0">
                    <a:effectLst/>
                    <a:ea typeface="Times New Roman" panose="02020603050405020304" pitchFamily="18" charset="0"/>
                  </a:rPr>
                  <a:t>Multiple unique kernels can be applied to a layer of data, dictating the depth of the output</a:t>
                </a:r>
              </a:p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</a:rPr>
                  <a:t>The kernel is moves across the input, where a dot product of the kernel and input data is transformed by an activation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</a:rPr>
                  <a:t>, producing an element of the output tensor</a:t>
                </a:r>
              </a:p>
              <a:p>
                <a:r>
                  <a:rPr lang="en-GB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The most common activation used in a CNN is </a:t>
                </a:r>
                <a:r>
                  <a:rPr lang="en-GB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ReLU</a:t>
                </a:r>
                <a:endParaRPr lang="en-GB" sz="1800" dirty="0">
                  <a:effectLst/>
                  <a:ea typeface="Times New Roman" panose="02020603050405020304" pitchFamily="18" charset="0"/>
                </a:endParaRPr>
              </a:p>
              <a:p>
                <a:endParaRPr lang="en-GB" sz="1800" dirty="0">
                  <a:effectLst/>
                  <a:ea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2287140-44C1-41F4-BF14-926D54B69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458" y="1988385"/>
                <a:ext cx="6123547" cy="4590070"/>
              </a:xfrm>
              <a:blipFill>
                <a:blip r:embed="rId3"/>
                <a:stretch>
                  <a:fillRect l="-398" t="-664" r="-1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97EAB1A-E8BC-441E-B42E-91F4ED800CCC}"/>
              </a:ext>
            </a:extLst>
          </p:cNvPr>
          <p:cNvSpPr/>
          <p:nvPr/>
        </p:nvSpPr>
        <p:spPr>
          <a:xfrm rot="1689244">
            <a:off x="8880743" y="2607134"/>
            <a:ext cx="896547" cy="132436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2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C54-0EA8-1449-B5CB-9FD9BF22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05" y="595333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/>
              <a:t>Convolutional Layers - Visual Example</a:t>
            </a:r>
            <a:endParaRPr lang="en-GB" i="1" dirty="0"/>
          </a:p>
        </p:txBody>
      </p:sp>
      <p:pic>
        <p:nvPicPr>
          <p:cNvPr id="7" name="image9.png">
            <a:extLst>
              <a:ext uri="{FF2B5EF4-FFF2-40B4-BE49-F238E27FC236}">
                <a16:creationId xmlns:a16="http://schemas.microsoft.com/office/drawing/2014/main" id="{013DCD79-901F-B249-A5D1-B78EB945385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1476" y="1991972"/>
            <a:ext cx="3295662" cy="2070756"/>
          </a:xfrm>
          <a:prstGeom prst="rect">
            <a:avLst/>
          </a:prstGeom>
          <a:ln/>
        </p:spPr>
      </p:pic>
      <p:pic>
        <p:nvPicPr>
          <p:cNvPr id="8" name="image25.png">
            <a:extLst>
              <a:ext uri="{FF2B5EF4-FFF2-40B4-BE49-F238E27FC236}">
                <a16:creationId xmlns:a16="http://schemas.microsoft.com/office/drawing/2014/main" id="{17E08067-6796-0B42-9667-A81F50DDD1F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69240" y="2023328"/>
            <a:ext cx="3203484" cy="2070754"/>
          </a:xfrm>
          <a:prstGeom prst="rect">
            <a:avLst/>
          </a:prstGeom>
          <a:ln/>
        </p:spPr>
      </p:pic>
      <p:pic>
        <p:nvPicPr>
          <p:cNvPr id="9" name="image17.png">
            <a:extLst>
              <a:ext uri="{FF2B5EF4-FFF2-40B4-BE49-F238E27FC236}">
                <a16:creationId xmlns:a16="http://schemas.microsoft.com/office/drawing/2014/main" id="{AA2D6023-A5AA-5040-AF7E-5277D859D25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91476" y="4416651"/>
            <a:ext cx="3686562" cy="2072865"/>
          </a:xfrm>
          <a:prstGeom prst="rect">
            <a:avLst/>
          </a:prstGeom>
          <a:ln/>
        </p:spPr>
      </p:pic>
      <p:pic>
        <p:nvPicPr>
          <p:cNvPr id="10" name="image28.png">
            <a:extLst>
              <a:ext uri="{FF2B5EF4-FFF2-40B4-BE49-F238E27FC236}">
                <a16:creationId xmlns:a16="http://schemas.microsoft.com/office/drawing/2014/main" id="{1AB5D0B3-B6E3-4643-92C2-562423FE570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869240" y="4416651"/>
            <a:ext cx="4167066" cy="2031572"/>
          </a:xfrm>
          <a:prstGeom prst="rect">
            <a:avLst/>
          </a:prstGeom>
          <a:ln/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9A7088-B0F3-5D40-BD15-EED60A3F73C2}"/>
              </a:ext>
            </a:extLst>
          </p:cNvPr>
          <p:cNvCxnSpPr>
            <a:cxnSpLocks/>
          </p:cNvCxnSpPr>
          <p:nvPr/>
        </p:nvCxnSpPr>
        <p:spPr>
          <a:xfrm>
            <a:off x="4012928" y="3046025"/>
            <a:ext cx="718092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DE50EF-8B09-FD4B-A3AF-B7251B8C3D16}"/>
              </a:ext>
            </a:extLst>
          </p:cNvPr>
          <p:cNvSpPr txBox="1"/>
          <p:nvPr/>
        </p:nvSpPr>
        <p:spPr>
          <a:xfrm>
            <a:off x="3975509" y="4744977"/>
            <a:ext cx="78313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CF443-2F6C-4AD9-89AD-1392B5873581}"/>
              </a:ext>
            </a:extLst>
          </p:cNvPr>
          <p:cNvCxnSpPr>
            <a:cxnSpLocks/>
          </p:cNvCxnSpPr>
          <p:nvPr/>
        </p:nvCxnSpPr>
        <p:spPr>
          <a:xfrm>
            <a:off x="8131182" y="3046897"/>
            <a:ext cx="718092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78669-9262-402E-9B74-E457AC2C1206}"/>
              </a:ext>
            </a:extLst>
          </p:cNvPr>
          <p:cNvSpPr/>
          <p:nvPr/>
        </p:nvSpPr>
        <p:spPr>
          <a:xfrm>
            <a:off x="4758644" y="1961008"/>
            <a:ext cx="1264484" cy="11887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542D0-48CB-415E-A8D9-93C8C59FD71F}"/>
              </a:ext>
            </a:extLst>
          </p:cNvPr>
          <p:cNvSpPr/>
          <p:nvPr/>
        </p:nvSpPr>
        <p:spPr>
          <a:xfrm>
            <a:off x="874823" y="4339319"/>
            <a:ext cx="1264484" cy="11887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F7E79-CC49-475E-8DCC-B424717B129F}"/>
              </a:ext>
            </a:extLst>
          </p:cNvPr>
          <p:cNvSpPr/>
          <p:nvPr/>
        </p:nvSpPr>
        <p:spPr>
          <a:xfrm>
            <a:off x="5750752" y="5353867"/>
            <a:ext cx="1264484" cy="11887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62665A-4A7E-4091-820B-D1C0ED7A710B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6023128" y="2555368"/>
            <a:ext cx="3238379" cy="62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5F31E9-B27A-445C-91B5-77722018AF4E}"/>
              </a:ext>
            </a:extLst>
          </p:cNvPr>
          <p:cNvCxnSpPr>
            <a:cxnSpLocks/>
            <a:stCxn id="18" idx="0"/>
            <a:endCxn id="29" idx="1"/>
          </p:cNvCxnSpPr>
          <p:nvPr/>
        </p:nvCxnSpPr>
        <p:spPr>
          <a:xfrm flipV="1">
            <a:off x="6382994" y="3183415"/>
            <a:ext cx="2878513" cy="217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6D893C-6F93-4E13-B3AF-1D0A4F5BD051}"/>
              </a:ext>
            </a:extLst>
          </p:cNvPr>
          <p:cNvCxnSpPr>
            <a:cxnSpLocks/>
            <a:stCxn id="16" idx="0"/>
            <a:endCxn id="29" idx="1"/>
          </p:cNvCxnSpPr>
          <p:nvPr/>
        </p:nvCxnSpPr>
        <p:spPr>
          <a:xfrm flipV="1">
            <a:off x="1507065" y="3183415"/>
            <a:ext cx="7754442" cy="115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E9CC89-2610-43E1-8D54-D85A49C7C8DC}"/>
              </a:ext>
            </a:extLst>
          </p:cNvPr>
          <p:cNvSpPr/>
          <p:nvPr/>
        </p:nvSpPr>
        <p:spPr>
          <a:xfrm>
            <a:off x="9261507" y="2007654"/>
            <a:ext cx="2484613" cy="235152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Convolution operations move horizontally and then vertically, once all horizontal convolutions have been performed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CD06CC-F314-4517-AA9E-548C92C8B022}"/>
              </a:ext>
            </a:extLst>
          </p:cNvPr>
          <p:cNvSpPr/>
          <p:nvPr/>
        </p:nvSpPr>
        <p:spPr>
          <a:xfrm>
            <a:off x="8447349" y="5378791"/>
            <a:ext cx="632242" cy="6144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1B2CB8-ECB9-476B-9434-6D716DF74898}"/>
                  </a:ext>
                </a:extLst>
              </p:cNvPr>
              <p:cNvSpPr/>
              <p:nvPr/>
            </p:nvSpPr>
            <p:spPr>
              <a:xfrm>
                <a:off x="9307753" y="4478239"/>
                <a:ext cx="2484613" cy="206434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2,1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GB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1B2CB8-ECB9-476B-9434-6D716DF74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53" y="4478239"/>
                <a:ext cx="2484613" cy="2064348"/>
              </a:xfrm>
              <a:prstGeom prst="rect">
                <a:avLst/>
              </a:prstGeom>
              <a:blipFill>
                <a:blip r:embed="rId6"/>
                <a:stretch>
                  <a:fillRect l="-1217"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17C679-046C-4796-B520-0444A465C3E8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9079591" y="5510413"/>
            <a:ext cx="228162" cy="17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6" grpId="0" animBg="1"/>
      <p:bldP spid="18" grpId="0" animBg="1"/>
      <p:bldP spid="29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F1729-0A32-0E48-898C-2F99F4AB448E}"/>
              </a:ext>
            </a:extLst>
          </p:cNvPr>
          <p:cNvGrpSpPr/>
          <p:nvPr/>
        </p:nvGrpSpPr>
        <p:grpSpPr>
          <a:xfrm>
            <a:off x="6010111" y="1919083"/>
            <a:ext cx="4959916" cy="2740222"/>
            <a:chOff x="6010111" y="1944946"/>
            <a:chExt cx="4959916" cy="2740222"/>
          </a:xfrm>
        </p:grpSpPr>
        <p:pic>
          <p:nvPicPr>
            <p:cNvPr id="32" name="image8.png">
              <a:extLst>
                <a:ext uri="{FF2B5EF4-FFF2-40B4-BE49-F238E27FC236}">
                  <a16:creationId xmlns:a16="http://schemas.microsoft.com/office/drawing/2014/main" id="{333C16EB-ECE0-EB44-AB4F-E03C66ABC61E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010111" y="1944946"/>
              <a:ext cx="2740222" cy="2740222"/>
            </a:xfrm>
            <a:prstGeom prst="rect">
              <a:avLst/>
            </a:prstGeom>
            <a:ln/>
          </p:spPr>
        </p:pic>
        <p:pic>
          <p:nvPicPr>
            <p:cNvPr id="33" name="image26.png">
              <a:extLst>
                <a:ext uri="{FF2B5EF4-FFF2-40B4-BE49-F238E27FC236}">
                  <a16:creationId xmlns:a16="http://schemas.microsoft.com/office/drawing/2014/main" id="{450C7BE2-F36F-1940-BDAB-3468262C20FA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037621" y="2348854"/>
              <a:ext cx="1932406" cy="1932406"/>
            </a:xfrm>
            <a:prstGeom prst="rect">
              <a:avLst/>
            </a:prstGeom>
            <a:ln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CA55EF-435B-DA41-9182-85B4AB645104}"/>
              </a:ext>
            </a:extLst>
          </p:cNvPr>
          <p:cNvGrpSpPr/>
          <p:nvPr/>
        </p:nvGrpSpPr>
        <p:grpSpPr>
          <a:xfrm>
            <a:off x="435905" y="1944946"/>
            <a:ext cx="4291719" cy="2070756"/>
            <a:chOff x="491476" y="1944946"/>
            <a:chExt cx="4291719" cy="2070756"/>
          </a:xfrm>
        </p:grpSpPr>
        <p:pic>
          <p:nvPicPr>
            <p:cNvPr id="30" name="image9.png">
              <a:extLst>
                <a:ext uri="{FF2B5EF4-FFF2-40B4-BE49-F238E27FC236}">
                  <a16:creationId xmlns:a16="http://schemas.microsoft.com/office/drawing/2014/main" id="{9026476F-D85E-3B4D-876F-49F12EBDDFBE}"/>
                </a:ext>
              </a:extLst>
            </p:cNvPr>
            <p:cNvPicPr/>
            <p:nvPr/>
          </p:nvPicPr>
          <p:blipFill rotWithShape="1">
            <a:blip r:embed="rId4"/>
            <a:srcRect r="36115"/>
            <a:stretch/>
          </p:blipFill>
          <p:spPr>
            <a:xfrm>
              <a:off x="491476" y="1944946"/>
              <a:ext cx="2105420" cy="2070756"/>
            </a:xfrm>
            <a:prstGeom prst="rect">
              <a:avLst/>
            </a:prstGeom>
            <a:ln/>
          </p:spPr>
        </p:pic>
        <p:pic>
          <p:nvPicPr>
            <p:cNvPr id="25" name="image12.png">
              <a:extLst>
                <a:ext uri="{FF2B5EF4-FFF2-40B4-BE49-F238E27FC236}">
                  <a16:creationId xmlns:a16="http://schemas.microsoft.com/office/drawing/2014/main" id="{CD0CE9D3-F50F-0E41-8115-3FD9DF10DD14}"/>
                </a:ext>
              </a:extLst>
            </p:cNvPr>
            <p:cNvPicPr/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729190" y="1964021"/>
              <a:ext cx="2054005" cy="2051681"/>
            </a:xfrm>
            <a:prstGeom prst="rect">
              <a:avLst/>
            </a:prstGeom>
            <a:ln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A7C54-0EA8-1449-B5CB-9FD9BF22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05" y="616538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/>
              <a:t>Padding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C8FCF-3D15-4D77-A8DB-C1AE4E1C97B2}"/>
              </a:ext>
            </a:extLst>
          </p:cNvPr>
          <p:cNvSpPr/>
          <p:nvPr/>
        </p:nvSpPr>
        <p:spPr>
          <a:xfrm>
            <a:off x="2634013" y="1929271"/>
            <a:ext cx="605661" cy="59044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7AEC7-0D07-4D58-89D9-CA41041FFD52}"/>
              </a:ext>
            </a:extLst>
          </p:cNvPr>
          <p:cNvSpPr/>
          <p:nvPr/>
        </p:nvSpPr>
        <p:spPr>
          <a:xfrm>
            <a:off x="398539" y="1914469"/>
            <a:ext cx="605661" cy="59044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0F299-5791-4A6C-9A2A-E3EA78A88086}"/>
              </a:ext>
            </a:extLst>
          </p:cNvPr>
          <p:cNvSpPr/>
          <p:nvPr/>
        </p:nvSpPr>
        <p:spPr>
          <a:xfrm>
            <a:off x="3664238" y="2954265"/>
            <a:ext cx="605661" cy="59044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251D1-078E-457A-A0FB-BC08E5ACD46E}"/>
              </a:ext>
            </a:extLst>
          </p:cNvPr>
          <p:cNvSpPr/>
          <p:nvPr/>
        </p:nvSpPr>
        <p:spPr>
          <a:xfrm>
            <a:off x="1428764" y="2939463"/>
            <a:ext cx="605661" cy="59044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A6DC32-288F-436F-BC13-2A8F2A67EDAC}"/>
              </a:ext>
            </a:extLst>
          </p:cNvPr>
          <p:cNvSpPr/>
          <p:nvPr/>
        </p:nvSpPr>
        <p:spPr>
          <a:xfrm>
            <a:off x="6405036" y="2370666"/>
            <a:ext cx="572390" cy="513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08FF96-9120-44C7-BFE9-7424216AA0BF}"/>
              </a:ext>
            </a:extLst>
          </p:cNvPr>
          <p:cNvSpPr/>
          <p:nvPr/>
        </p:nvSpPr>
        <p:spPr>
          <a:xfrm>
            <a:off x="7315202" y="3287824"/>
            <a:ext cx="572390" cy="513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CD3D99-EAA8-4C43-87AD-C21E50F1F998}"/>
              </a:ext>
            </a:extLst>
          </p:cNvPr>
          <p:cNvSpPr/>
          <p:nvPr/>
        </p:nvSpPr>
        <p:spPr>
          <a:xfrm>
            <a:off x="9012238" y="2340441"/>
            <a:ext cx="572390" cy="513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D55441-E0FC-4201-896D-9382FC5919A6}"/>
              </a:ext>
            </a:extLst>
          </p:cNvPr>
          <p:cNvSpPr/>
          <p:nvPr/>
        </p:nvSpPr>
        <p:spPr>
          <a:xfrm>
            <a:off x="9952038" y="3287824"/>
            <a:ext cx="572390" cy="51376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7176EF4-88AB-452D-B99C-C090815D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80" y="4112187"/>
            <a:ext cx="4475729" cy="2461042"/>
          </a:xfrm>
        </p:spPr>
        <p:txBody>
          <a:bodyPr anchor="t">
            <a:normAutofit/>
          </a:bodyPr>
          <a:lstStyle/>
          <a:p>
            <a:r>
              <a:rPr lang="en-GB" dirty="0">
                <a:ea typeface="Calibri" panose="020F0502020204030204" pitchFamily="34" charset="0"/>
              </a:rPr>
              <a:t>Represents the frequency at which input elements appear in the output.</a:t>
            </a:r>
          </a:p>
          <a:p>
            <a:r>
              <a:rPr lang="en-GB" dirty="0">
                <a:ea typeface="Calibri" panose="020F0502020204030204" pitchFamily="34" charset="0"/>
              </a:rPr>
              <a:t>With no padding, elements on the outside of the input appear less frequently in the output</a:t>
            </a:r>
          </a:p>
          <a:p>
            <a:r>
              <a:rPr lang="en-GB" dirty="0">
                <a:ea typeface="Calibri" panose="020F0502020204030204" pitchFamily="34" charset="0"/>
              </a:rPr>
              <a:t>Features at the outside will be given less weight and thus reduce prediction ability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82CDC7-0012-4E4A-89B1-0D4240BD9C6D}"/>
              </a:ext>
            </a:extLst>
          </p:cNvPr>
          <p:cNvSpPr txBox="1">
            <a:spLocks/>
          </p:cNvSpPr>
          <p:nvPr/>
        </p:nvSpPr>
        <p:spPr>
          <a:xfrm>
            <a:off x="6010111" y="4824856"/>
            <a:ext cx="4330447" cy="1649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 panose="020F0502020204030204" pitchFamily="34" charset="0"/>
              </a:rPr>
              <a:t>Padding adds zero’s to the outside of the input</a:t>
            </a:r>
          </a:p>
          <a:p>
            <a:r>
              <a:rPr lang="en-GB" dirty="0">
                <a:ea typeface="Calibri" panose="020F0502020204030204" pitchFamily="34" charset="0"/>
              </a:rPr>
              <a:t>Frequency at which inputs appear in the output are equal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58A359-7B53-2545-9B95-A2DE57920AF9}"/>
              </a:ext>
            </a:extLst>
          </p:cNvPr>
          <p:cNvGrpSpPr/>
          <p:nvPr/>
        </p:nvGrpSpPr>
        <p:grpSpPr>
          <a:xfrm>
            <a:off x="430680" y="1964021"/>
            <a:ext cx="1048805" cy="1007848"/>
            <a:chOff x="4915920" y="-1043767"/>
            <a:chExt cx="1048805" cy="1007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BAD47D-B4B9-5D41-8104-2D2B2517E5AD}"/>
                </a:ext>
              </a:extLst>
            </p:cNvPr>
            <p:cNvSpPr/>
            <p:nvPr/>
          </p:nvSpPr>
          <p:spPr>
            <a:xfrm>
              <a:off x="4915920" y="-1043767"/>
              <a:ext cx="524573" cy="5039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59C90A8-777B-5F4B-AB21-8363B348E9F9}"/>
                </a:ext>
              </a:extLst>
            </p:cNvPr>
            <p:cNvSpPr/>
            <p:nvPr/>
          </p:nvSpPr>
          <p:spPr>
            <a:xfrm>
              <a:off x="5440083" y="-1043767"/>
              <a:ext cx="524573" cy="5039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EAFC35-9CC8-5B40-945C-A49241FBB10D}"/>
                </a:ext>
              </a:extLst>
            </p:cNvPr>
            <p:cNvSpPr/>
            <p:nvPr/>
          </p:nvSpPr>
          <p:spPr>
            <a:xfrm>
              <a:off x="4915989" y="-539843"/>
              <a:ext cx="524573" cy="5039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77ADE2-537F-3C4A-ACDC-128E338AFCF6}"/>
                </a:ext>
              </a:extLst>
            </p:cNvPr>
            <p:cNvSpPr/>
            <p:nvPr/>
          </p:nvSpPr>
          <p:spPr>
            <a:xfrm>
              <a:off x="5440152" y="-539843"/>
              <a:ext cx="524573" cy="5039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3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21" grpId="0" build="p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C54-0EA8-1449-B5CB-9FD9BF22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261" y="627234"/>
            <a:ext cx="2908186" cy="1188720"/>
          </a:xfrm>
        </p:spPr>
        <p:txBody>
          <a:bodyPr>
            <a:normAutofit/>
          </a:bodyPr>
          <a:lstStyle/>
          <a:p>
            <a:r>
              <a:rPr lang="en-GB" b="1" dirty="0"/>
              <a:t>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6F2336-2B4E-478F-85DD-6F7513602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8774" y="2063931"/>
                <a:ext cx="4888515" cy="4563945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</a:rPr>
                  <a:t>Pooling operations are similar to convolution operations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</a:rPr>
                  <a:t>Pooling kernels ‘move’ across and down their input.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</a:rPr>
                  <a:t>Unlike convolutional kernels pooling kernels do not have depth</a:t>
                </a:r>
              </a:p>
              <a:p>
                <a:r>
                  <a:rPr lang="en-GB" dirty="0">
                    <a:ea typeface="Calibri" panose="020F0502020204030204" pitchFamily="34" charset="0"/>
                  </a:rPr>
                  <a:t>The main types of pooling operations are max-pooling and average-pooling</a:t>
                </a:r>
              </a:p>
              <a:p>
                <a:r>
                  <a:rPr lang="en-GB" dirty="0">
                    <a:ea typeface="Calibri" panose="020F0502020204030204" pitchFamily="34" charset="0"/>
                  </a:rPr>
                  <a:t>Max pooling example:</a:t>
                </a:r>
                <a:endParaRPr lang="en-GB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3,3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3,3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3,4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4,3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4,4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F6F2336-2B4E-478F-85DD-6F7513602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8774" y="2063931"/>
                <a:ext cx="4888515" cy="4563945"/>
              </a:xfrm>
              <a:blipFill>
                <a:blip r:embed="rId3"/>
                <a:stretch>
                  <a:fillRect l="-518" t="-556" r="-2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A7D078C-086A-4CF5-AF28-9C107633A608}"/>
              </a:ext>
            </a:extLst>
          </p:cNvPr>
          <p:cNvSpPr txBox="1">
            <a:spLocks/>
          </p:cNvSpPr>
          <p:nvPr/>
        </p:nvSpPr>
        <p:spPr>
          <a:xfrm>
            <a:off x="-565026" y="533203"/>
            <a:ext cx="290818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GB" b="1" dirty="0"/>
              <a:t>Strides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C5C2D6-824A-47E2-A5A7-2C291FDA126F}"/>
              </a:ext>
            </a:extLst>
          </p:cNvPr>
          <p:cNvCxnSpPr>
            <a:cxnSpLocks/>
          </p:cNvCxnSpPr>
          <p:nvPr/>
        </p:nvCxnSpPr>
        <p:spPr>
          <a:xfrm>
            <a:off x="6284844" y="2063931"/>
            <a:ext cx="0" cy="430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E863F8-78EF-47E1-8C36-47F8D7807F27}"/>
              </a:ext>
            </a:extLst>
          </p:cNvPr>
          <p:cNvSpPr txBox="1">
            <a:spLocks/>
          </p:cNvSpPr>
          <p:nvPr/>
        </p:nvSpPr>
        <p:spPr>
          <a:xfrm>
            <a:off x="879884" y="2009284"/>
            <a:ext cx="4888515" cy="2066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 panose="020F0502020204030204" pitchFamily="34" charset="0"/>
              </a:rPr>
              <a:t>The ‘stride’ describes the movement of the convolutional and pooling kernels</a:t>
            </a:r>
          </a:p>
          <a:p>
            <a:r>
              <a:rPr lang="en-GB" dirty="0">
                <a:solidFill>
                  <a:schemeClr val="tx1"/>
                </a:solidFill>
              </a:rPr>
              <a:t>A single stride kernel is one which moves across and down the input one element at a time</a:t>
            </a:r>
          </a:p>
          <a:p>
            <a:r>
              <a:rPr lang="en-GB" dirty="0">
                <a:solidFill>
                  <a:schemeClr val="tx1"/>
                </a:solidFill>
              </a:rPr>
              <a:t>For example: A 2 stride convolution … </a:t>
            </a:r>
            <a:endParaRPr lang="en-GB" dirty="0"/>
          </a:p>
        </p:txBody>
      </p:sp>
      <p:pic>
        <p:nvPicPr>
          <p:cNvPr id="10" name="image25.png">
            <a:extLst>
              <a:ext uri="{FF2B5EF4-FFF2-40B4-BE49-F238E27FC236}">
                <a16:creationId xmlns:a16="http://schemas.microsoft.com/office/drawing/2014/main" id="{77E6B181-1E17-4C9E-9B53-F9AFFFDDA0D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54711" y="4462271"/>
            <a:ext cx="2333625" cy="1494790"/>
          </a:xfrm>
          <a:prstGeom prst="rect">
            <a:avLst/>
          </a:prstGeom>
          <a:ln/>
        </p:spPr>
      </p:pic>
      <p:pic>
        <p:nvPicPr>
          <p:cNvPr id="11" name="image24.png">
            <a:extLst>
              <a:ext uri="{FF2B5EF4-FFF2-40B4-BE49-F238E27FC236}">
                <a16:creationId xmlns:a16="http://schemas.microsoft.com/office/drawing/2014/main" id="{8BE66C80-CC71-4BED-BA0C-C9ECB25FFD9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445805" y="4462271"/>
            <a:ext cx="2696210" cy="1494790"/>
          </a:xfrm>
          <a:prstGeom prst="rect">
            <a:avLst/>
          </a:prstGeom>
          <a:ln/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77656-8314-4D9F-B76C-D5FFE3C22123}"/>
              </a:ext>
            </a:extLst>
          </p:cNvPr>
          <p:cNvCxnSpPr/>
          <p:nvPr/>
        </p:nvCxnSpPr>
        <p:spPr>
          <a:xfrm>
            <a:off x="2766337" y="5223273"/>
            <a:ext cx="521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EB70-4D6F-FA41-A056-4E9CF95D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38" y="790984"/>
            <a:ext cx="11029616" cy="1013800"/>
          </a:xfrm>
        </p:spPr>
        <p:txBody>
          <a:bodyPr/>
          <a:lstStyle/>
          <a:p>
            <a:r>
              <a:rPr lang="en-GB" b="1" dirty="0"/>
              <a:t>training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FE055F-FEDC-4A38-8CA6-3897689D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80" y="2009284"/>
            <a:ext cx="4888515" cy="4563945"/>
          </a:xfrm>
        </p:spPr>
        <p:txBody>
          <a:bodyPr anchor="t">
            <a:normAutofit/>
          </a:bodyPr>
          <a:lstStyle/>
          <a:p>
            <a:r>
              <a:rPr lang="en-GB" dirty="0"/>
              <a:t>A CNN is trained by minimising a loss function through a process known as backpropagation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the case of a univariate classification CNN, a cross entropy loss function is used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Weights in convolution kernels are updated through backpropagation</a:t>
            </a:r>
          </a:p>
          <a:p>
            <a:endParaRPr lang="en-GB" dirty="0">
              <a:solidFill>
                <a:srgbClr val="836967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This process is normally done in batches of data and is repeated multiple times over the training data</a:t>
            </a:r>
            <a:r>
              <a:rPr lang="en-GB" dirty="0">
                <a:solidFill>
                  <a:srgbClr val="836967"/>
                </a:solidFill>
              </a:rPr>
              <a:t>  	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792F8-1BC0-4C84-AA5F-1E00F64035A7}"/>
                  </a:ext>
                </a:extLst>
              </p:cNvPr>
              <p:cNvSpPr txBox="1"/>
              <p:nvPr/>
            </p:nvSpPr>
            <p:spPr>
              <a:xfrm>
                <a:off x="6531428" y="2163843"/>
                <a:ext cx="4837175" cy="17021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GB" dirty="0"/>
                  <a:t> – depending on the class the input data is assigned to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2792F8-1BC0-4C84-AA5F-1E00F640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163843"/>
                <a:ext cx="4837175" cy="1702197"/>
              </a:xfrm>
              <a:prstGeom prst="rect">
                <a:avLst/>
              </a:prstGeom>
              <a:blipFill>
                <a:blip r:embed="rId2"/>
                <a:stretch>
                  <a:fillRect l="-879" b="-4626"/>
                </a:stretch>
              </a:blipFill>
              <a:ln>
                <a:solidFill>
                  <a:schemeClr val="accent1"/>
                </a:solidFill>
                <a:prstDash val="sys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45433A-0FD7-4A66-9E69-CB082E905F2F}"/>
                  </a:ext>
                </a:extLst>
              </p:cNvPr>
              <p:cNvSpPr txBox="1"/>
              <p:nvPr/>
            </p:nvSpPr>
            <p:spPr>
              <a:xfrm>
                <a:off x="7822037" y="4225099"/>
                <a:ext cx="2255955" cy="5357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GB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45433A-0FD7-4A66-9E69-CB082E90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037" y="4225099"/>
                <a:ext cx="2255955" cy="535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sysDash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65520-7EB2-45E4-9BA0-DC89E949C92E}"/>
              </a:ext>
            </a:extLst>
          </p:cNvPr>
          <p:cNvCxnSpPr>
            <a:cxnSpLocks/>
          </p:cNvCxnSpPr>
          <p:nvPr/>
        </p:nvCxnSpPr>
        <p:spPr>
          <a:xfrm>
            <a:off x="5256494" y="3308269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9DA4CE-8A1A-473A-8E73-918FECE0FB71}"/>
              </a:ext>
            </a:extLst>
          </p:cNvPr>
          <p:cNvCxnSpPr>
            <a:cxnSpLocks/>
          </p:cNvCxnSpPr>
          <p:nvPr/>
        </p:nvCxnSpPr>
        <p:spPr>
          <a:xfrm>
            <a:off x="5010912" y="4439296"/>
            <a:ext cx="2565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C54-0EA8-1449-B5CB-9FD9BF22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80" y="611341"/>
            <a:ext cx="9367203" cy="1188720"/>
          </a:xfrm>
        </p:spPr>
        <p:txBody>
          <a:bodyPr>
            <a:normAutofit/>
          </a:bodyPr>
          <a:lstStyle/>
          <a:p>
            <a:r>
              <a:rPr lang="en-GB" b="1" dirty="0"/>
              <a:t>Example - </a:t>
            </a:r>
            <a:r>
              <a:rPr lang="en-GB" b="1" dirty="0" err="1"/>
              <a:t>AlexNet</a:t>
            </a:r>
            <a:r>
              <a:rPr lang="en-GB" b="1" dirty="0"/>
              <a:t>:</a:t>
            </a:r>
          </a:p>
        </p:txBody>
      </p:sp>
      <p:pic>
        <p:nvPicPr>
          <p:cNvPr id="7" name="image13.png">
            <a:extLst>
              <a:ext uri="{FF2B5EF4-FFF2-40B4-BE49-F238E27FC236}">
                <a16:creationId xmlns:a16="http://schemas.microsoft.com/office/drawing/2014/main" id="{02C94342-9382-3045-9A41-8AB9C8BD6AF9}"/>
              </a:ext>
            </a:extLst>
          </p:cNvPr>
          <p:cNvPicPr/>
          <p:nvPr/>
        </p:nvPicPr>
        <p:blipFill>
          <a:blip r:embed="rId2"/>
          <a:srcRect t="6117" b="3326"/>
          <a:stretch>
            <a:fillRect/>
          </a:stretch>
        </p:blipFill>
        <p:spPr>
          <a:xfrm>
            <a:off x="157357" y="3045803"/>
            <a:ext cx="7403426" cy="2613024"/>
          </a:xfrm>
          <a:prstGeom prst="rect">
            <a:avLst/>
          </a:prstGeom>
          <a:ln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6F1610-B4EA-46E3-A939-8FC5C494A332}"/>
              </a:ext>
            </a:extLst>
          </p:cNvPr>
          <p:cNvSpPr txBox="1">
            <a:spLocks/>
          </p:cNvSpPr>
          <p:nvPr/>
        </p:nvSpPr>
        <p:spPr>
          <a:xfrm>
            <a:off x="7187661" y="3171206"/>
            <a:ext cx="4888515" cy="2362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ea typeface="Calibri" panose="020F0502020204030204" pitchFamily="34" charset="0"/>
              </a:rPr>
              <a:t>AlexNet</a:t>
            </a:r>
            <a:r>
              <a:rPr lang="en-GB" dirty="0">
                <a:ea typeface="Calibri" panose="020F0502020204030204" pitchFamily="34" charset="0"/>
              </a:rPr>
              <a:t> was developed to demonstrate the importance of depth to a CNN’s prediction ability</a:t>
            </a:r>
          </a:p>
          <a:p>
            <a:r>
              <a:rPr lang="en-GB" dirty="0"/>
              <a:t>Makes use of </a:t>
            </a:r>
            <a:r>
              <a:rPr lang="en-GB" dirty="0" err="1"/>
              <a:t>ReLU</a:t>
            </a:r>
            <a:r>
              <a:rPr lang="en-GB" dirty="0"/>
              <a:t> activation function</a:t>
            </a:r>
          </a:p>
          <a:p>
            <a:r>
              <a:rPr lang="en-GB" dirty="0"/>
              <a:t>Split into 2 parts to enable parallel computing</a:t>
            </a:r>
          </a:p>
          <a:p>
            <a:r>
              <a:rPr lang="en-GB" dirty="0"/>
              <a:t>One of the first CNN’s to make use of GPU’s</a:t>
            </a:r>
          </a:p>
        </p:txBody>
      </p:sp>
    </p:spTree>
    <p:extLst>
      <p:ext uri="{BB962C8B-B14F-4D97-AF65-F5344CB8AC3E}">
        <p14:creationId xmlns:p14="http://schemas.microsoft.com/office/powerpoint/2010/main" val="36956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BA5686C-50EC-4926-9B42-6F8906D45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2E1712-70B3-487C-9199-BFC67465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4AD7A99-6993-4E17-8BA4-2A6DC3343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F4274A-8CE6-489C-84CA-AA5139AD6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856FBE-8203-45E0-9A80-366A85CAB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FDADA1C-5552-C347-A2B2-EDD96D965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52" b="2"/>
          <a:stretch/>
        </p:blipFill>
        <p:spPr>
          <a:xfrm>
            <a:off x="446534" y="641103"/>
            <a:ext cx="3702877" cy="5749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A68281-160C-D34C-AF34-3A3B745B0FC8}"/>
                  </a:ext>
                </a:extLst>
              </p:cNvPr>
              <p:cNvSpPr txBox="1"/>
              <p:nvPr/>
            </p:nvSpPr>
            <p:spPr>
              <a:xfrm>
                <a:off x="7625964" y="1327094"/>
                <a:ext cx="4325972" cy="55309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Constructed a function that takes (refer to docstring for details):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n: Number of iteration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mu: a ‘p’-dimension array of mean values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vars: a ‘p’–dimension  array of diagonal elements of covariance matrix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rho: correlation coefficient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Returns: </a:t>
                </a:r>
              </a:p>
              <a:p>
                <a:pPr lvl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1400" dirty="0">
                    <a:solidFill>
                      <a:schemeClr val="tx2"/>
                    </a:solidFill>
                  </a:rPr>
                  <a:t>p-variate normal distribution with mean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µ = (</m:t>
                    </m:r>
                    <m:sSub>
                      <m:sSub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, variance of the j-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component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 , and correlation between the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i-th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and the j-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400" dirty="0">
                    <a:solidFill>
                      <a:schemeClr val="tx2"/>
                    </a:solidFill>
                  </a:rPr>
                  <a:t>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l-GR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 dirty="0" err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l-GR" sz="1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, where |</a:t>
                </a:r>
                <a:r>
                  <a:rPr lang="el-GR" sz="1400" dirty="0">
                    <a:solidFill>
                      <a:schemeClr val="tx2"/>
                    </a:solidFill>
                  </a:rPr>
                  <a:t>ρ| ≤ 1 </a:t>
                </a:r>
                <a:r>
                  <a:rPr lang="en-US" sz="1400" dirty="0">
                    <a:solidFill>
                      <a:schemeClr val="tx2"/>
                    </a:solidFill>
                  </a:rPr>
                  <a:t>and 1 ≤ </a:t>
                </a:r>
                <a:r>
                  <a:rPr lang="en-US" sz="1400" dirty="0" err="1">
                    <a:solidFill>
                      <a:schemeClr val="tx2"/>
                    </a:solidFill>
                  </a:rPr>
                  <a:t>i</a:t>
                </a:r>
                <a:r>
                  <a:rPr lang="en-US" sz="1400" dirty="0">
                    <a:solidFill>
                      <a:schemeClr val="tx2"/>
                    </a:solidFill>
                  </a:rPr>
                  <a:t>, j ≤ p.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A68281-160C-D34C-AF34-3A3B745B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64" y="1327094"/>
                <a:ext cx="4325972" cy="5530906"/>
              </a:xfrm>
              <a:prstGeom prst="rect">
                <a:avLst/>
              </a:prstGeom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>
            <a:extLst>
              <a:ext uri="{FF2B5EF4-FFF2-40B4-BE49-F238E27FC236}">
                <a16:creationId xmlns:a16="http://schemas.microsoft.com/office/drawing/2014/main" id="{D4411E60-6166-E54F-9B45-5BF03971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14" y="574047"/>
            <a:ext cx="3427985" cy="9555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2241FA-0801-A34F-885D-FC27FE64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697" y="2352372"/>
            <a:ext cx="3372267" cy="2153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9DEE1-8342-F349-8F26-B6D856A8066F}"/>
                  </a:ext>
                </a:extLst>
              </p:cNvPr>
              <p:cNvSpPr txBox="1"/>
              <p:nvPr/>
            </p:nvSpPr>
            <p:spPr>
              <a:xfrm>
                <a:off x="2151349" y="3867087"/>
                <a:ext cx="1862284" cy="415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49DEE1-8342-F349-8F26-B6D856A8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9" y="3867087"/>
                <a:ext cx="1862284" cy="41511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6E35C3-A2BF-E041-B207-B10104341832}"/>
              </a:ext>
            </a:extLst>
          </p:cNvPr>
          <p:cNvCxnSpPr/>
          <p:nvPr/>
        </p:nvCxnSpPr>
        <p:spPr>
          <a:xfrm flipH="1">
            <a:off x="1584279" y="4013650"/>
            <a:ext cx="560110" cy="372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1C816-4906-EC49-8DF8-530496016DB0}"/>
                  </a:ext>
                </a:extLst>
              </p:cNvPr>
              <p:cNvSpPr txBox="1"/>
              <p:nvPr/>
            </p:nvSpPr>
            <p:spPr>
              <a:xfrm>
                <a:off x="2151349" y="2522913"/>
                <a:ext cx="1862284" cy="415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l-GR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800" i="1" dirty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1C816-4906-EC49-8DF8-53049601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49" y="2522913"/>
                <a:ext cx="1862284" cy="415114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C24832-2C7E-3546-8B3D-9E1C3D7F3785}"/>
              </a:ext>
            </a:extLst>
          </p:cNvPr>
          <p:cNvCxnSpPr>
            <a:cxnSpLocks/>
          </p:cNvCxnSpPr>
          <p:nvPr/>
        </p:nvCxnSpPr>
        <p:spPr>
          <a:xfrm flipH="1">
            <a:off x="1584279" y="2730470"/>
            <a:ext cx="833941" cy="5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A68281-160C-D34C-AF34-3A3B745B0FC8}"/>
              </a:ext>
            </a:extLst>
          </p:cNvPr>
          <p:cNvSpPr txBox="1"/>
          <p:nvPr/>
        </p:nvSpPr>
        <p:spPr>
          <a:xfrm>
            <a:off x="4241830" y="2060855"/>
            <a:ext cx="2251249" cy="291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2"/>
                </a:solidFill>
              </a:rPr>
              <a:t>Use p=3 as an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53" y="5283218"/>
            <a:ext cx="2610155" cy="2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54">
            <a:extLst>
              <a:ext uri="{FF2B5EF4-FFF2-40B4-BE49-F238E27FC236}">
                <a16:creationId xmlns:a16="http://schemas.microsoft.com/office/drawing/2014/main" id="{8C6E35C3-A2BF-E041-B207-B10104341832}"/>
              </a:ext>
            </a:extLst>
          </p:cNvPr>
          <p:cNvCxnSpPr/>
          <p:nvPr/>
        </p:nvCxnSpPr>
        <p:spPr>
          <a:xfrm flipH="1">
            <a:off x="2860803" y="5408278"/>
            <a:ext cx="620627" cy="186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972657"/>
            <a:ext cx="817995" cy="16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54">
            <a:extLst>
              <a:ext uri="{FF2B5EF4-FFF2-40B4-BE49-F238E27FC236}">
                <a16:creationId xmlns:a16="http://schemas.microsoft.com/office/drawing/2014/main" id="{8C6E35C3-A2BF-E041-B207-B10104341832}"/>
              </a:ext>
            </a:extLst>
          </p:cNvPr>
          <p:cNvCxnSpPr/>
          <p:nvPr/>
        </p:nvCxnSpPr>
        <p:spPr>
          <a:xfrm flipH="1" flipV="1">
            <a:off x="3036974" y="5972657"/>
            <a:ext cx="620626" cy="80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901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933</Words>
  <Application>Microsoft Macintosh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Corbel</vt:lpstr>
      <vt:lpstr>Gill Sans MT</vt:lpstr>
      <vt:lpstr>Wingdings</vt:lpstr>
      <vt:lpstr>Wingdings 2</vt:lpstr>
      <vt:lpstr>Dividend</vt:lpstr>
      <vt:lpstr>ST425 Group Assignment</vt:lpstr>
      <vt:lpstr>Convolutıonal neural network (CNN) – Overview</vt:lpstr>
      <vt:lpstr>Convolutional Layers</vt:lpstr>
      <vt:lpstr>Convolutional Layers - Visual Example</vt:lpstr>
      <vt:lpstr>Padding</vt:lpstr>
      <vt:lpstr>Pooling</vt:lpstr>
      <vt:lpstr>training</vt:lpstr>
      <vt:lpstr>Example - AlexNet:</vt:lpstr>
      <vt:lpstr>Q1</vt:lpstr>
      <vt:lpstr>Q2-3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ST425 Group Assignment</dc:title>
  <dc:creator>Ertekin,CP (pgt)</dc:creator>
  <cp:lastModifiedBy>1</cp:lastModifiedBy>
  <cp:revision>11</cp:revision>
  <dcterms:created xsi:type="dcterms:W3CDTF">2020-11-23T15:11:59Z</dcterms:created>
  <dcterms:modified xsi:type="dcterms:W3CDTF">2020-11-28T16:07:34Z</dcterms:modified>
</cp:coreProperties>
</file>