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A76D2F-7D10-C046-9840-35F42AF455B0}">
          <p14:sldIdLst>
            <p14:sldId id="256"/>
          </p14:sldIdLst>
        </p14:section>
        <p14:section name="PART 2" id="{4BEC42EF-55A8-204E-9ED5-89104D62312E}">
          <p14:sldIdLst>
            <p14:sldId id="257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7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3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8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2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0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9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5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9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1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65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.kang14@lse.ac.u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B6A0-F24C-5543-9B98-1CACCE817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ST425 Group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252E7-C869-304C-BA49-130F79A9C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133839"/>
            <a:ext cx="10993546" cy="1475013"/>
          </a:xfrm>
        </p:spPr>
        <p:txBody>
          <a:bodyPr>
            <a:normAutofit/>
          </a:bodyPr>
          <a:lstStyle/>
          <a:p>
            <a:r>
              <a:rPr lang="en-GB" sz="18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12</a:t>
            </a:r>
          </a:p>
          <a:p>
            <a:r>
              <a:rPr lang="en-GB" sz="18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KANG, JOON HYEOK / QUIGLEY, RYAN</a:t>
            </a:r>
            <a:br>
              <a:rPr lang="en-GB" sz="18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GB" sz="18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GAN, LU / ERTEKIN, </a:t>
            </a:r>
            <a:r>
              <a:rPr lang="en-GB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CEYLIN</a:t>
            </a:r>
          </a:p>
        </p:txBody>
      </p:sp>
    </p:spTree>
    <p:extLst>
      <p:ext uri="{BB962C8B-B14F-4D97-AF65-F5344CB8AC3E}">
        <p14:creationId xmlns:p14="http://schemas.microsoft.com/office/powerpoint/2010/main" val="21362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BA5686C-50EC-4926-9B42-6F8906D45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C2E1712-70B3-487C-9199-BFC674657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4AD7A99-6993-4E17-8BA4-2A6DC3343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F4274A-8CE6-489C-84CA-AA5139AD6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1856FBE-8203-45E0-9A80-366A85CAB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DFDADA1C-5552-C347-A2B2-EDD96D965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52" b="2"/>
          <a:stretch/>
        </p:blipFill>
        <p:spPr>
          <a:xfrm>
            <a:off x="446534" y="641103"/>
            <a:ext cx="3702877" cy="57494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A68281-160C-D34C-AF34-3A3B745B0FC8}"/>
                  </a:ext>
                </a:extLst>
              </p:cNvPr>
              <p:cNvSpPr txBox="1"/>
              <p:nvPr/>
            </p:nvSpPr>
            <p:spPr>
              <a:xfrm>
                <a:off x="7625964" y="1327094"/>
                <a:ext cx="4325972" cy="55309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1400" dirty="0">
                    <a:solidFill>
                      <a:schemeClr val="tx2"/>
                    </a:solidFill>
                  </a:rPr>
                  <a:t>Constructed a function that takes (refer to docstring for details):</a:t>
                </a:r>
              </a:p>
              <a:p>
                <a:pPr lvl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1400" dirty="0">
                    <a:solidFill>
                      <a:schemeClr val="tx2"/>
                    </a:solidFill>
                  </a:rPr>
                  <a:t>n: Number of iteration</a:t>
                </a:r>
              </a:p>
              <a:p>
                <a:pPr lvl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1400" dirty="0">
                    <a:solidFill>
                      <a:schemeClr val="tx2"/>
                    </a:solidFill>
                  </a:rPr>
                  <a:t>mu: a ‘p’-dimension array of mean values</a:t>
                </a:r>
              </a:p>
              <a:p>
                <a:pPr lvl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1400" dirty="0">
                    <a:solidFill>
                      <a:schemeClr val="tx2"/>
                    </a:solidFill>
                  </a:rPr>
                  <a:t>vars: a ‘p’–dimension  array of diagonal elements of covariance matrix</a:t>
                </a:r>
              </a:p>
              <a:p>
                <a:pPr lvl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1400" dirty="0">
                    <a:solidFill>
                      <a:schemeClr val="tx2"/>
                    </a:solidFill>
                  </a:rPr>
                  <a:t>rho: correlation coefficient</a:t>
                </a:r>
              </a:p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1400" dirty="0">
                    <a:solidFill>
                      <a:schemeClr val="tx2"/>
                    </a:solidFill>
                  </a:rPr>
                  <a:t>Returns: </a:t>
                </a:r>
              </a:p>
              <a:p>
                <a:pPr lvl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1400" dirty="0">
                    <a:solidFill>
                      <a:schemeClr val="tx2"/>
                    </a:solidFill>
                  </a:rPr>
                  <a:t>p-variate normal distribution with mean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µ = (</m:t>
                    </m:r>
                    <m:sSub>
                      <m:sSubPr>
                        <m:ctrlPr>
                          <a:rPr lang="en-GB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· · · , </m:t>
                    </m:r>
                    <m:sSub>
                      <m:sSubPr>
                        <m:ctrlPr>
                          <a:rPr lang="en-GB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, variance of the j-</a:t>
                </a:r>
                <a:r>
                  <a:rPr lang="en-US" sz="1400" dirty="0" err="1">
                    <a:solidFill>
                      <a:schemeClr val="tx2"/>
                    </a:solidFill>
                  </a:rPr>
                  <a:t>th</a:t>
                </a:r>
                <a:r>
                  <a:rPr lang="en-US" sz="1400" dirty="0">
                    <a:solidFill>
                      <a:schemeClr val="tx2"/>
                    </a:solidFill>
                  </a:rPr>
                  <a:t> component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sz="14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, and correlation between the </a:t>
                </a:r>
                <a:r>
                  <a:rPr lang="en-US" sz="1400" dirty="0" err="1">
                    <a:solidFill>
                      <a:schemeClr val="tx2"/>
                    </a:solidFill>
                  </a:rPr>
                  <a:t>i-th</a:t>
                </a:r>
                <a:r>
                  <a:rPr lang="en-US" sz="1400" dirty="0">
                    <a:solidFill>
                      <a:schemeClr val="tx2"/>
                    </a:solidFill>
                  </a:rPr>
                  <a:t> and the j-</a:t>
                </a:r>
                <a:r>
                  <a:rPr lang="en-US" sz="1400" dirty="0" err="1">
                    <a:solidFill>
                      <a:schemeClr val="tx2"/>
                    </a:solidFill>
                  </a:rPr>
                  <a:t>th</a:t>
                </a:r>
                <a:r>
                  <a:rPr lang="en-US" sz="1400" dirty="0">
                    <a:solidFill>
                      <a:schemeClr val="tx2"/>
                    </a:solidFill>
                  </a:rPr>
                  <a:t>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4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l-GR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 dirty="0" err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l-GR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, where |</a:t>
                </a:r>
                <a:r>
                  <a:rPr lang="el-GR" sz="1400" dirty="0">
                    <a:solidFill>
                      <a:schemeClr val="tx2"/>
                    </a:solidFill>
                  </a:rPr>
                  <a:t>ρ| ≤ 1 </a:t>
                </a:r>
                <a:r>
                  <a:rPr lang="en-US" sz="1400" dirty="0">
                    <a:solidFill>
                      <a:schemeClr val="tx2"/>
                    </a:solidFill>
                  </a:rPr>
                  <a:t>and 1 ≤ </a:t>
                </a:r>
                <a:r>
                  <a:rPr lang="en-US" sz="1400" dirty="0" err="1">
                    <a:solidFill>
                      <a:schemeClr val="tx2"/>
                    </a:solidFill>
                  </a:rPr>
                  <a:t>i</a:t>
                </a:r>
                <a:r>
                  <a:rPr lang="en-US" sz="1400" dirty="0">
                    <a:solidFill>
                      <a:schemeClr val="tx2"/>
                    </a:solidFill>
                  </a:rPr>
                  <a:t>, j ≤ p.</a:t>
                </a: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A68281-160C-D34C-AF34-3A3B745B0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64" y="1327094"/>
                <a:ext cx="4325972" cy="5530906"/>
              </a:xfrm>
              <a:prstGeom prst="rect">
                <a:avLst/>
              </a:prstGeom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>
            <a:extLst>
              <a:ext uri="{FF2B5EF4-FFF2-40B4-BE49-F238E27FC236}">
                <a16:creationId xmlns:a16="http://schemas.microsoft.com/office/drawing/2014/main" id="{D4411E60-6166-E54F-9B45-5BF03971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814" y="574047"/>
            <a:ext cx="3427985" cy="95550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42241FA-0801-A34F-885D-FC27FE646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697" y="2352372"/>
            <a:ext cx="3372267" cy="21532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49DEE1-8342-F349-8F26-B6D856A8066F}"/>
                  </a:ext>
                </a:extLst>
              </p:cNvPr>
              <p:cNvSpPr txBox="1"/>
              <p:nvPr/>
            </p:nvSpPr>
            <p:spPr>
              <a:xfrm>
                <a:off x="2151349" y="3867087"/>
                <a:ext cx="1862284" cy="4151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49DEE1-8342-F349-8F26-B6D856A80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349" y="3867087"/>
                <a:ext cx="1862284" cy="415114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6E35C3-A2BF-E041-B207-B10104341832}"/>
              </a:ext>
            </a:extLst>
          </p:cNvPr>
          <p:cNvCxnSpPr/>
          <p:nvPr/>
        </p:nvCxnSpPr>
        <p:spPr>
          <a:xfrm flipH="1">
            <a:off x="1584279" y="4013650"/>
            <a:ext cx="560110" cy="372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21C816-4906-EC49-8DF8-530496016DB0}"/>
                  </a:ext>
                </a:extLst>
              </p:cNvPr>
              <p:cNvSpPr txBox="1"/>
              <p:nvPr/>
            </p:nvSpPr>
            <p:spPr>
              <a:xfrm>
                <a:off x="2151349" y="2522913"/>
                <a:ext cx="1862284" cy="4151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sz="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sz="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21C816-4906-EC49-8DF8-530496016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349" y="2522913"/>
                <a:ext cx="1862284" cy="415114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FC24832-2C7E-3546-8B3D-9E1C3D7F3785}"/>
              </a:ext>
            </a:extLst>
          </p:cNvPr>
          <p:cNvCxnSpPr>
            <a:cxnSpLocks/>
          </p:cNvCxnSpPr>
          <p:nvPr/>
        </p:nvCxnSpPr>
        <p:spPr>
          <a:xfrm flipH="1">
            <a:off x="1584279" y="2730470"/>
            <a:ext cx="833941" cy="51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49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5">
            <a:extLst>
              <a:ext uri="{FF2B5EF4-FFF2-40B4-BE49-F238E27FC236}">
                <a16:creationId xmlns:a16="http://schemas.microsoft.com/office/drawing/2014/main" id="{6E7AAF8B-0F5C-480E-AD7F-61B572BC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0420D-229E-714C-9185-10CB1BB2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814" y="737701"/>
            <a:ext cx="3427985" cy="413631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Q2-3</a:t>
            </a:r>
          </a:p>
        </p:txBody>
      </p:sp>
      <p:grpSp>
        <p:nvGrpSpPr>
          <p:cNvPr id="82" name="Group 77">
            <a:extLst>
              <a:ext uri="{FF2B5EF4-FFF2-40B4-BE49-F238E27FC236}">
                <a16:creationId xmlns:a16="http://schemas.microsoft.com/office/drawing/2014/main" id="{D0A75A8D-4785-4CA5-A14A-881173E59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87CD6A-6324-4649-948A-7C31B56F5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0AF8FAA-3EB3-4732-8F11-036D1C354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60472AB-69D5-43AB-B59B-2FF15C44A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2F93AB8A-2A00-45EE-A99B-0BD72C93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934" y="638174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5423D1-38A6-4525-B06A-EFF54C1A5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5156" y="638174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Chart&#10;&#10;Description automatically generated">
            <a:extLst>
              <a:ext uri="{FF2B5EF4-FFF2-40B4-BE49-F238E27FC236}">
                <a16:creationId xmlns:a16="http://schemas.microsoft.com/office/drawing/2014/main" id="{FF97A95C-D02E-EB4E-9E07-36E30B238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64" y="689935"/>
            <a:ext cx="2595418" cy="2746475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6BF438C9-9278-43E6-A69C-3E42D23C4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100" y="3568647"/>
            <a:ext cx="3674304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 descr="Chart, histogram&#10;&#10;Description automatically generated">
            <a:extLst>
              <a:ext uri="{FF2B5EF4-FFF2-40B4-BE49-F238E27FC236}">
                <a16:creationId xmlns:a16="http://schemas.microsoft.com/office/drawing/2014/main" id="{C2C6872C-4CCB-0841-AA2B-3C546F865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673" y="650690"/>
            <a:ext cx="2571529" cy="2721196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F0CA807A-93E5-44E0-BCB5-0466C5C3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5156" y="3568647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C3D31ABB-CC84-004E-91B5-55D9DE9EF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64" y="3609620"/>
            <a:ext cx="2595418" cy="2746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20E7F34-B266-A246-AF7F-BDB015869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79814" y="1336836"/>
                <a:ext cx="3427985" cy="4521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P1:</a:t>
                </a:r>
                <a:br>
                  <a:rPr lang="en-US" dirty="0"/>
                </a:br>
                <a:r>
                  <a:rPr lang="en-US" dirty="0"/>
                  <a:t>- Probability function has the local minimum around 𝝆=-0.3 with a convex shape. </a:t>
                </a:r>
              </a:p>
              <a:p>
                <a:r>
                  <a:rPr lang="en-US" dirty="0"/>
                  <a:t>P2:</a:t>
                </a:r>
                <a:br>
                  <a:rPr lang="en-US" dirty="0"/>
                </a:br>
                <a:r>
                  <a:rPr lang="en-US" dirty="0"/>
                  <a:t>- Probability function peaks at correlation value -1 and reaches to the minimum at 0.5 but slowly picks up again as correlation increases.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br>
                  <a:rPr lang="en-US" dirty="0"/>
                </a:br>
                <a:r>
                  <a:rPr lang="en-US" dirty="0"/>
                  <a:t>- Probability function increases as the correlation evolves from -1 to 1. Given conditional probability requires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be greater than 0, negative correlation will be less likely to suffice the condition.</a:t>
                </a:r>
              </a:p>
              <a:p>
                <a:endParaRPr lang="en-US" dirty="0"/>
              </a:p>
              <a:p>
                <a:br>
                  <a:rPr lang="en-US" dirty="0"/>
                </a:br>
                <a:r>
                  <a:rPr lang="en-US" dirty="0"/>
                  <a:t>- This is opposite to P3, negative correlation will be more likely to suffice the condition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has opposite direction compared to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20E7F34-B266-A246-AF7F-BDB015869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79814" y="1336836"/>
                <a:ext cx="3427985" cy="4521963"/>
              </a:xfrm>
              <a:blipFill>
                <a:blip r:embed="rId5"/>
                <a:stretch>
                  <a:fillRect t="-2241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F986762-E192-EC49-B783-49DDE0E89B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673" y="3607389"/>
            <a:ext cx="2597525" cy="27487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39C7C5-A5CF-7645-957A-EDA4C2432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4142" y="3198401"/>
            <a:ext cx="2571529" cy="230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D4570F-07CD-394C-927D-70AD3B2C00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4682" y="4702782"/>
            <a:ext cx="2570953" cy="20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23B5CCF1-5D70-1544-9AA5-36CDD1D8C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48" y="634550"/>
            <a:ext cx="5470950" cy="578936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9F544-D47B-004A-A6CB-6475816E244D}"/>
              </a:ext>
            </a:extLst>
          </p:cNvPr>
          <p:cNvSpPr txBox="1"/>
          <p:nvPr/>
        </p:nvSpPr>
        <p:spPr>
          <a:xfrm>
            <a:off x="6873606" y="723899"/>
            <a:ext cx="4597758" cy="4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latin typeface="+mj-lt"/>
                <a:ea typeface="+mj-ea"/>
                <a:cs typeface="+mj-cs"/>
              </a:rPr>
              <a:t>Q4</a:t>
            </a:r>
          </a:p>
        </p:txBody>
      </p:sp>
      <p:sp>
        <p:nvSpPr>
          <p:cNvPr id="65" name="Content Placeholder 64">
            <a:extLst>
              <a:ext uri="{FF2B5EF4-FFF2-40B4-BE49-F238E27FC236}">
                <a16:creationId xmlns:a16="http://schemas.microsoft.com/office/drawing/2014/main" id="{1EA88A2C-1271-4053-84B5-5157C3BA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1247783"/>
            <a:ext cx="4597758" cy="3793237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 order to retrieve the optimal parameter coefficients, </a:t>
            </a:r>
            <a:r>
              <a:rPr lang="en-US" b="1" u="sng" dirty="0">
                <a:solidFill>
                  <a:schemeClr val="tx1"/>
                </a:solidFill>
              </a:rPr>
              <a:t>grid search algorithm </a:t>
            </a:r>
            <a:r>
              <a:rPr lang="en-US" dirty="0">
                <a:solidFill>
                  <a:schemeClr val="tx1"/>
                </a:solidFill>
              </a:rPr>
              <a:t>is implemented. This method is an exhaustive approach which consumes more time &amp; energy compared to other optimization algorithm. Despite this, grid search algorithm has a strength that the results can be explained in an intuitive manner.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First derivative of multivariate normal distribution MLE with </a:t>
            </a:r>
            <a:r>
              <a:rPr lang="en-US" dirty="0" err="1">
                <a:solidFill>
                  <a:schemeClr val="tx1"/>
                </a:solidFill>
              </a:rPr>
              <a:t>μ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maximized when: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Hence, </a:t>
            </a:r>
            <a:r>
              <a:rPr lang="en-US" dirty="0" err="1">
                <a:solidFill>
                  <a:schemeClr val="tx1"/>
                </a:solidFill>
              </a:rPr>
              <a:t>μ</a:t>
            </a:r>
            <a:r>
              <a:rPr lang="en-US" dirty="0">
                <a:solidFill>
                  <a:schemeClr val="tx1"/>
                </a:solidFill>
              </a:rPr>
              <a:t> is simply the average values of distribution.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Using grid search algorithm, 𝝆 value is assigned with MLE value for each iteration (from -0.99 to 0.99 with 0.01 increment). Based on this result, we concluded that correlation value with -0.59 reaches the highest MLE value.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Result: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56978-2E94-064A-AC8A-7AD7C1B7D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69" y="2936604"/>
            <a:ext cx="1150872" cy="41559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403641C-9E02-F643-95CA-E807294A5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356" y="2932835"/>
            <a:ext cx="825387" cy="41589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183FE10-5AB5-FB4E-9486-B9E8BB037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6796" y="4394200"/>
            <a:ext cx="2298700" cy="9144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42C0039-68BD-154F-8BD6-2F1CEDF2C6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063"/>
          <a:stretch/>
        </p:blipFill>
        <p:spPr>
          <a:xfrm>
            <a:off x="6883164" y="4939427"/>
            <a:ext cx="3794581" cy="403803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E8F1FD04-8096-A148-827C-C78BF48C75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937"/>
          <a:stretch/>
        </p:blipFill>
        <p:spPr>
          <a:xfrm>
            <a:off x="6917646" y="5513891"/>
            <a:ext cx="4649651" cy="40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9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372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Cambria Math</vt:lpstr>
      <vt:lpstr>Corbel</vt:lpstr>
      <vt:lpstr>Gill Sans MT</vt:lpstr>
      <vt:lpstr>Wingdings 2</vt:lpstr>
      <vt:lpstr>Dividend</vt:lpstr>
      <vt:lpstr>ST425 Group Assignment</vt:lpstr>
      <vt:lpstr>Q1</vt:lpstr>
      <vt:lpstr>Q2-3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ST425 Group Assignment</dc:title>
  <dc:creator>1</dc:creator>
  <cp:lastModifiedBy>1</cp:lastModifiedBy>
  <cp:revision>7</cp:revision>
  <dcterms:created xsi:type="dcterms:W3CDTF">2020-11-20T21:15:00Z</dcterms:created>
  <dcterms:modified xsi:type="dcterms:W3CDTF">2020-11-20T22:04:17Z</dcterms:modified>
</cp:coreProperties>
</file>