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sldIdLst>
    <p:sldId id="357" r:id="rId2"/>
    <p:sldId id="378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73" r:id="rId13"/>
    <p:sldId id="379" r:id="rId14"/>
    <p:sldId id="367" r:id="rId15"/>
    <p:sldId id="368" r:id="rId16"/>
    <p:sldId id="369" r:id="rId17"/>
    <p:sldId id="370" r:id="rId18"/>
    <p:sldId id="371" r:id="rId19"/>
    <p:sldId id="372" r:id="rId20"/>
    <p:sldId id="374" r:id="rId21"/>
    <p:sldId id="380" r:id="rId22"/>
    <p:sldId id="26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54" r:id="rId45"/>
    <p:sldId id="382" r:id="rId46"/>
    <p:sldId id="386" r:id="rId47"/>
    <p:sldId id="384" r:id="rId48"/>
    <p:sldId id="376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51" r:id="rId67"/>
    <p:sldId id="352" r:id="rId68"/>
    <p:sldId id="353" r:id="rId69"/>
    <p:sldId id="388" r:id="rId70"/>
    <p:sldId id="355" r:id="rId71"/>
    <p:sldId id="387" r:id="rId72"/>
    <p:sldId id="356" r:id="rId73"/>
    <p:sldId id="385" r:id="rId7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&#24037;&#20316;&#31807;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Sheet1!$B$5:$B$16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Sheet1!$B$5:$B$16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31-405B-83FE-608F9325DC34}"/>
            </c:ext>
          </c:extLst>
        </c:ser>
        <c:ser>
          <c:idx val="1"/>
          <c:order val="1"/>
          <c:invertIfNegative val="0"/>
          <c:cat>
            <c:numRef>
              <c:f>Sheet1!$B$5:$B$16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Sheet1!$C$5:$C$16</c:f>
              <c:numCache>
                <c:formatCode>General</c:formatCode>
                <c:ptCount val="12"/>
                <c:pt idx="0">
                  <c:v>731</c:v>
                </c:pt>
                <c:pt idx="1">
                  <c:v>1541</c:v>
                </c:pt>
                <c:pt idx="2">
                  <c:v>1055</c:v>
                </c:pt>
                <c:pt idx="3">
                  <c:v>1752</c:v>
                </c:pt>
                <c:pt idx="4">
                  <c:v>1784</c:v>
                </c:pt>
                <c:pt idx="5">
                  <c:v>839</c:v>
                </c:pt>
                <c:pt idx="6">
                  <c:v>1452</c:v>
                </c:pt>
                <c:pt idx="7">
                  <c:v>2074</c:v>
                </c:pt>
                <c:pt idx="8">
                  <c:v>1409</c:v>
                </c:pt>
                <c:pt idx="9">
                  <c:v>754</c:v>
                </c:pt>
                <c:pt idx="10">
                  <c:v>924</c:v>
                </c:pt>
                <c:pt idx="11">
                  <c:v>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31-405B-83FE-608F9325DC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72974320"/>
        <c:axId val="-1972972000"/>
      </c:barChart>
      <c:catAx>
        <c:axId val="-1972974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72972000"/>
        <c:crosses val="autoZero"/>
        <c:auto val="1"/>
        <c:lblAlgn val="ctr"/>
        <c:lblOffset val="100"/>
        <c:noMultiLvlLbl val="0"/>
      </c:catAx>
      <c:valAx>
        <c:axId val="-1972972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729743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9/20/2020</a:t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163.com/08/0907/07/4L7LDM33000915BF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hyperlink" Target="http://tech.sina.com.cn/i/2012-08-28/01257551648.s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sondavies.com/bloomfilter/" TargetMode="External"/><Relationship Id="rId2" Type="http://schemas.openxmlformats.org/officeDocument/2006/relationships/hyperlink" Target="http://billmill.org/bloomfilter-tutorial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www.partow.net/programming/hashfunc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pages.cs.wisc.edu/~cao/papers/summary-cache/node8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4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cao/papers/summary-cache/node8.htm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2. Crawler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HTTP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协议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爬虫的概念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哈希散列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Bloomfilter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并发编程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B9E3FE-EF13-44ED-84FA-13B4A5539697}"/>
              </a:ext>
            </a:extLst>
          </p:cNvPr>
          <p:cNvSpPr txBox="1"/>
          <p:nvPr/>
        </p:nvSpPr>
        <p:spPr>
          <a:xfrm>
            <a:off x="4419600" y="4559135"/>
            <a:ext cx="7586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本次实验满分</a:t>
            </a:r>
            <a:r>
              <a:rPr lang="en-US" altLang="zh-CN" sz="1600" dirty="0">
                <a:solidFill>
                  <a:srgbClr val="C00000"/>
                </a:solidFill>
              </a:rPr>
              <a:t>15</a:t>
            </a:r>
            <a:r>
              <a:rPr lang="zh-CN" altLang="en-US" sz="1600" dirty="0">
                <a:solidFill>
                  <a:srgbClr val="C00000"/>
                </a:solidFill>
              </a:rPr>
              <a:t>分，时间为</a:t>
            </a:r>
            <a:r>
              <a:rPr lang="en-US" altLang="zh-CN" sz="1600" dirty="0">
                <a:solidFill>
                  <a:srgbClr val="C00000"/>
                </a:solidFill>
              </a:rPr>
              <a:t>3</a:t>
            </a:r>
            <a:r>
              <a:rPr lang="zh-CN" altLang="en-US" sz="1600" dirty="0">
                <a:solidFill>
                  <a:srgbClr val="C00000"/>
                </a:solidFill>
              </a:rPr>
              <a:t>周。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 err="1">
                <a:solidFill>
                  <a:srgbClr val="C00000"/>
                </a:solidFill>
              </a:rPr>
              <a:t>PartA</a:t>
            </a:r>
            <a:r>
              <a:rPr lang="zh-CN" altLang="en-US" sz="1600" dirty="0">
                <a:solidFill>
                  <a:srgbClr val="C00000"/>
                </a:solidFill>
              </a:rPr>
              <a:t>和</a:t>
            </a:r>
            <a:r>
              <a:rPr lang="en-US" altLang="zh-CN" sz="1600" dirty="0" err="1">
                <a:solidFill>
                  <a:srgbClr val="C00000"/>
                </a:solidFill>
              </a:rPr>
              <a:t>PartB</a:t>
            </a:r>
            <a:r>
              <a:rPr lang="zh-CN" altLang="en-US" sz="1600" dirty="0">
                <a:solidFill>
                  <a:srgbClr val="C00000"/>
                </a:solidFill>
              </a:rPr>
              <a:t>是选读内容，不影响</a:t>
            </a:r>
            <a:r>
              <a:rPr lang="en-US" altLang="zh-CN" sz="1600" dirty="0" err="1">
                <a:solidFill>
                  <a:srgbClr val="C00000"/>
                </a:solidFill>
              </a:rPr>
              <a:t>PartC</a:t>
            </a:r>
            <a:r>
              <a:rPr lang="zh-CN" altLang="en-US" sz="1600" dirty="0">
                <a:solidFill>
                  <a:srgbClr val="C00000"/>
                </a:solidFill>
              </a:rPr>
              <a:t>和</a:t>
            </a:r>
            <a:r>
              <a:rPr lang="en-US" altLang="zh-CN" sz="1600" dirty="0" err="1">
                <a:solidFill>
                  <a:srgbClr val="C00000"/>
                </a:solidFill>
              </a:rPr>
              <a:t>PartD</a:t>
            </a:r>
            <a:r>
              <a:rPr lang="zh-CN" altLang="en-US" sz="1600" dirty="0">
                <a:solidFill>
                  <a:srgbClr val="C00000"/>
                </a:solidFill>
              </a:rPr>
              <a:t>理解。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zh-CN" altLang="en-US" sz="1600" dirty="0">
                <a:solidFill>
                  <a:srgbClr val="C00000"/>
                </a:solidFill>
              </a:rPr>
              <a:t>需要提交的练习在</a:t>
            </a:r>
            <a:r>
              <a:rPr lang="en-US" altLang="zh-CN" sz="1600" dirty="0">
                <a:solidFill>
                  <a:srgbClr val="C00000"/>
                </a:solidFill>
              </a:rPr>
              <a:t>PPT</a:t>
            </a:r>
            <a:r>
              <a:rPr lang="zh-CN" altLang="en-US" sz="1600" dirty="0">
                <a:solidFill>
                  <a:srgbClr val="C00000"/>
                </a:solidFill>
              </a:rPr>
              <a:t>最后几页（即：</a:t>
            </a:r>
            <a:r>
              <a:rPr lang="en-US" altLang="zh-CN" sz="1600" dirty="0" err="1">
                <a:solidFill>
                  <a:srgbClr val="C00000"/>
                </a:solidFill>
              </a:rPr>
              <a:t>BloomFilter</a:t>
            </a:r>
            <a:r>
              <a:rPr lang="zh-CN" altLang="en-US" sz="1600" dirty="0">
                <a:solidFill>
                  <a:srgbClr val="C00000"/>
                </a:solidFill>
              </a:rPr>
              <a:t>和单线程、多线程爬虫）。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zh-CN" altLang="en-US" sz="1600" dirty="0">
                <a:solidFill>
                  <a:srgbClr val="C00000"/>
                </a:solidFill>
              </a:rPr>
              <a:t>标注了“不需要提交”的小练习不参与评分。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Python</a:t>
            </a:r>
            <a:r>
              <a:rPr lang="zh-CN" altLang="en-US" dirty="0"/>
              <a:t>模拟</a:t>
            </a:r>
            <a:r>
              <a:rPr lang="en-US" altLang="zh-CN" dirty="0"/>
              <a:t>POST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请求：模拟人人网登陆</a:t>
            </a: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10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" y="1636395"/>
            <a:ext cx="10583545" cy="497586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1087120" y="4999990"/>
            <a:ext cx="6597015" cy="3879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30300" y="5734050"/>
            <a:ext cx="5292725" cy="398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Python</a:t>
            </a:r>
            <a:r>
              <a:rPr lang="zh-CN" altLang="en-US" dirty="0"/>
              <a:t>模拟</a:t>
            </a:r>
            <a:r>
              <a:rPr lang="en-US" altLang="zh-CN" dirty="0"/>
              <a:t>POST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使用浏览器打开上页代码运行之后得到的</a:t>
            </a:r>
            <a:r>
              <a:rPr lang="en-US" altLang="zh-CN" dirty="0"/>
              <a:t>test3.html</a:t>
            </a:r>
            <a:r>
              <a:rPr lang="zh-CN" altLang="en-US" dirty="0"/>
              <a:t>文件，发现内容与我们登录后看到的页面相同，说明</a:t>
            </a:r>
            <a:r>
              <a:rPr lang="en-US" altLang="zh-CN" dirty="0"/>
              <a:t>python</a:t>
            </a:r>
            <a:r>
              <a:rPr lang="zh-CN" altLang="en-US" dirty="0"/>
              <a:t>模拟登录成功。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重点</a:t>
            </a:r>
            <a:r>
              <a:rPr lang="zh-CN" altLang="en-US" dirty="0"/>
              <a:t>：Cookie 是指某些网站服务器为了辨别用户身份和进行Session跟踪，而储存在用户浏览器上的文本文件，</a:t>
            </a:r>
            <a:r>
              <a:rPr lang="zh-CN" altLang="en-US" dirty="0">
                <a:solidFill>
                  <a:srgbClr val="FF0000"/>
                </a:solidFill>
              </a:rPr>
              <a:t>Cookie可以保持登录信息到用户下次与服务器的会话</a:t>
            </a:r>
            <a:r>
              <a:rPr lang="zh-CN" altLang="en-US" dirty="0"/>
              <a:t>。HTTP是无状态的面向连接的协议, 为了保持连接状态, 引入了Cookie机制。Cookie是http消息头中的一种属性。当你获取一个URL你使用一个opener，在前面，</a:t>
            </a:r>
            <a:r>
              <a:rPr lang="zh-CN" altLang="en-US" dirty="0">
                <a:solidFill>
                  <a:srgbClr val="FF0000"/>
                </a:solidFill>
              </a:rPr>
              <a:t>我们都是使用的默认的opener，也就是urlopen</a:t>
            </a:r>
            <a:r>
              <a:rPr lang="zh-CN" altLang="en-US" dirty="0"/>
              <a:t>。它是一个特殊的opener，可以理解成opener的一个特殊实例，传入的参数仅仅是url，data，timeout。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11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1779270"/>
            <a:ext cx="11228070" cy="3335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357" y="136525"/>
            <a:ext cx="11443282" cy="625476"/>
          </a:xfrm>
        </p:spPr>
        <p:txBody>
          <a:bodyPr/>
          <a:lstStyle/>
          <a:p>
            <a:r>
              <a:rPr lang="zh-CN" altLang="en-US" dirty="0"/>
              <a:t>小练习（不需要提交）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自己先注册一下人人网账号（</a:t>
            </a:r>
            <a:r>
              <a:rPr lang="en-US" altLang="zh-CN" u="sng" dirty="0">
                <a:solidFill>
                  <a:schemeClr val="accent1"/>
                </a:solidFill>
              </a:rPr>
              <a:t>http://www.renren.com/PLogin.d</a:t>
            </a:r>
            <a:r>
              <a:rPr lang="en-US" altLang="zh-CN" dirty="0"/>
              <a:t>)</a:t>
            </a:r>
            <a:r>
              <a:rPr lang="zh-CN" altLang="en-US" dirty="0"/>
              <a:t>，接着仿照第</a:t>
            </a:r>
            <a:r>
              <a:rPr lang="en-US" altLang="zh-CN" dirty="0"/>
              <a:t>10</a:t>
            </a:r>
            <a:r>
              <a:rPr lang="zh-CN" altLang="en-US" dirty="0"/>
              <a:t>页</a:t>
            </a:r>
            <a:r>
              <a:rPr lang="en-US" altLang="zh-CN" dirty="0"/>
              <a:t>PPT</a:t>
            </a:r>
            <a:r>
              <a:rPr lang="zh-CN" altLang="en-US" dirty="0"/>
              <a:t>的做法（参考</a:t>
            </a:r>
            <a:r>
              <a:rPr lang="en-US" altLang="zh-CN" b="1" dirty="0"/>
              <a:t>partA/renren.py</a:t>
            </a:r>
            <a:r>
              <a:rPr lang="zh-CN" altLang="en-US" dirty="0"/>
              <a:t>），利用</a:t>
            </a:r>
            <a:r>
              <a:rPr lang="en-US" altLang="zh-CN" dirty="0"/>
              <a:t>cookie</a:t>
            </a:r>
            <a:r>
              <a:rPr lang="zh-CN" altLang="en-US" dirty="0"/>
              <a:t>登陆自己的个人主页（</a:t>
            </a:r>
            <a:r>
              <a:rPr lang="zh-CN" altLang="en-US" u="sng" dirty="0">
                <a:solidFill>
                  <a:schemeClr val="accent1"/>
                </a:solidFill>
              </a:rPr>
              <a:t>http://www.renren.com/974663514/profile</a:t>
            </a:r>
            <a:r>
              <a:rPr lang="zh-CN" altLang="en-US" dirty="0"/>
              <a:t>）（注：网址中的数字部分每个人各不相同），并打印出自己个人主页中的姓名，学校，性别，生日和现居地址。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提示：（</a:t>
            </a:r>
            <a:r>
              <a:rPr lang="en-US" altLang="zh-CN" dirty="0"/>
              <a:t>1</a:t>
            </a:r>
            <a:r>
              <a:rPr lang="zh-CN" altLang="en-US" dirty="0"/>
              <a:t>）姓名的标签形如</a:t>
            </a:r>
            <a:r>
              <a:rPr lang="en-US" altLang="zh-CN" dirty="0"/>
              <a:t>&lt;a class=”hd-name”&gt;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(2) </a:t>
            </a:r>
            <a:r>
              <a:rPr lang="zh-CN" altLang="en-US" dirty="0"/>
              <a:t>学校的标签形如</a:t>
            </a:r>
            <a:r>
              <a:rPr lang="en-US" altLang="zh-CN" dirty="0"/>
              <a:t>&lt;li class=”school”&gt;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）性别和生日同是标签</a:t>
            </a:r>
            <a:r>
              <a:rPr lang="en-US" altLang="zh-CN" dirty="0"/>
              <a:t>&lt;li class=”birthday”&gt;</a:t>
            </a:r>
            <a:r>
              <a:rPr lang="zh-CN" altLang="en-US" dirty="0"/>
              <a:t>的子标签，子标签索引分别为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）现居地址的标签形如</a:t>
            </a:r>
            <a:r>
              <a:rPr lang="en-US" altLang="zh-CN" dirty="0"/>
              <a:t>&lt;li class=”address”&gt;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）记得去除生日输出前面的逗号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输出结果形式如下：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12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43" y="4858636"/>
            <a:ext cx="2473960" cy="134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1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73126-825C-409D-AAF5-8CB8596D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36800"/>
            <a:ext cx="12192000" cy="4384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b="1" dirty="0"/>
              <a:t>Part B: </a:t>
            </a:r>
            <a:r>
              <a:rPr lang="zh-CN" altLang="en-US" sz="5400" b="1" dirty="0"/>
              <a:t>爬虫的概念（选读）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CDC525-5963-4575-8F36-7C26C89C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0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/>
              <a:t>什么是爬虫：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网络爬虫是一种按照一定的规则，自动抓取万维网信息的程序或者脚本。</a:t>
            </a:r>
            <a:endParaRPr lang="zh-CN" altLang="en-US" b="1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14</a:t>
            </a:fld>
            <a:endParaRPr lang="en-US"/>
          </a:p>
        </p:txBody>
      </p:sp>
      <p:pic>
        <p:nvPicPr>
          <p:cNvPr id="1331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25" y="1765618"/>
            <a:ext cx="4751388" cy="4235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TextBox 2"/>
          <p:cNvSpPr txBox="1"/>
          <p:nvPr/>
        </p:nvSpPr>
        <p:spPr>
          <a:xfrm>
            <a:off x="3603625" y="6122988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爬虫框架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爬虫的概念：</a:t>
            </a:r>
            <a:r>
              <a:rPr lang="en-US" altLang="zh-CN" dirty="0"/>
              <a:t>Robots.txt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协议也就是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robots.txt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，网站通过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协议告诉搜索引擎哪些页面可以抓取，哪些页面不能抓取。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协议是网站国际互联网界通行的道德规范，其目的是保护网站数据和敏感信息、确保用户个人信息和隐私不被侵犯。因其不是命令，故需要搜索引擎自觉遵守。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一些网站的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举例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23555" name="表格 23554"/>
          <p:cNvGraphicFramePr/>
          <p:nvPr>
            <p:custDataLst>
              <p:tags r:id="rId1"/>
            </p:custDataLst>
          </p:nvPr>
        </p:nvGraphicFramePr>
        <p:xfrm>
          <a:off x="798830" y="3088323"/>
          <a:ext cx="8135938" cy="3292475"/>
        </p:xfrm>
        <a:graphic>
          <a:graphicData uri="http://schemas.openxmlformats.org/drawingml/2006/table">
            <a:tbl>
              <a:tblPr/>
              <a:tblGrid>
                <a:gridCol w="208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http://www.taobao.com/robots.txt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User-agent: Baiduspider</a:t>
                      </a: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Disallow: /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淘宝屏蔽百度蜘蛛 未屏蔽谷歌</a:t>
                      </a:r>
                      <a:endParaRPr lang="en-US" altLang="zh-CN">
                        <a:latin typeface="Calibri" panose="020F0502020204030204" charset="0"/>
                      </a:endParaRP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  <a:hlinkClick r:id="rId3"/>
                        </a:rPr>
                        <a:t>http://tech.163.com/08/0907/07/4L7LDM33000915BF.html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 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0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http://renren.com/robots.txt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User-agent: * </a:t>
                      </a: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Allow: / </a:t>
                      </a: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Disallow: /profile.do* </a:t>
                      </a: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Disallow: /getuser.do*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人人禁止搜索引擎爬取个人页面</a:t>
                      </a: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0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http://www.360buy.com/robots.txt</a:t>
                      </a: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http://www.suning.com/robots.txt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User-agent: EtaoSpider </a:t>
                      </a: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Disallow: /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京东，苏宁等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B2C</a:t>
                      </a:r>
                      <a:r>
                        <a:rPr lang="zh-CN" altLang="en-US">
                          <a:latin typeface="Calibri" panose="020F0502020204030204" charset="0"/>
                        </a:rPr>
                        <a:t>网站屏蔽一淘比价</a:t>
                      </a:r>
                      <a:endParaRPr lang="en-US" altLang="zh-CN">
                        <a:latin typeface="Calibri" panose="020F0502020204030204" charset="0"/>
                      </a:endParaRP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  <a:hlinkClick r:id="rId4"/>
                        </a:rPr>
                        <a:t>http://tech.sina.com.cn/i/2012-08-28/01257551648.shtml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 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爬虫的概念：抓取策略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广度优先搜索策略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Breadth First Search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是从根节点开始，沿着树的宽度遍历树的节点。如果所有节点均被访问，则算法中止。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深度优先搜索策略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Depth First Search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dirty="0"/>
              <a:t>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是沿着树的深度遍历树的节点，尽可能深的搜索树的分支。当节点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的所有边都己被探寻过，搜索将回溯到发现节点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的那条边的起始节点。这一过程一直进行到已发现从源节点可达的所有节点为止。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16</a:t>
            </a:fld>
            <a:endParaRPr lang="en-US"/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3468370"/>
            <a:ext cx="3317875" cy="2720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75" y="3468370"/>
            <a:ext cx="3413125" cy="27197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爬虫的概念：抓取策略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07697" y="724292"/>
            <a:ext cx="11443283" cy="5959475"/>
          </a:xfrm>
        </p:spPr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的简单实现（查看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crawler_sample.py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dirty="0"/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代码：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tocrawl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= [seed]			#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待爬序列初始化为种子序列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 = []			#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已爬序列初始化为空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tocrawl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			#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待爬序列非空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page =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tocrawl.pop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		#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弹出待爬堆栈顶端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if page not in crawled:		#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未被爬过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content =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get_page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(page)		#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爬取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outlinks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=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get_all_links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(content)	#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找到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中所有链接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union_dfs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tocrawl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outlinks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	#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outlinks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放到待爬序列队尾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crawled.append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(page)		#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放入已爬序列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return crawled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29830" y="5177790"/>
            <a:ext cx="2743200" cy="365125"/>
          </a:xfrm>
        </p:spPr>
        <p:txBody>
          <a:bodyPr/>
          <a:lstStyle/>
          <a:p>
            <a:fld id="{73C21EC5-CD02-4888-A25F-F2DF1AE998A7}" type="slidenum">
              <a:rPr lang="en-US" smtClean="0"/>
              <a:t>17</a:t>
            </a:fld>
            <a:endParaRPr lang="en-US"/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55" y="3869055"/>
            <a:ext cx="3905250" cy="2228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8" name="TextBox 23562"/>
          <p:cNvSpPr txBox="1"/>
          <p:nvPr/>
        </p:nvSpPr>
        <p:spPr>
          <a:xfrm>
            <a:off x="11266805" y="5740718"/>
            <a:ext cx="768350" cy="3698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[seed]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65" name="直接箭头连接符 23564"/>
          <p:cNvCxnSpPr>
            <a:stCxn id="16388" idx="1"/>
          </p:cNvCxnSpPr>
          <p:nvPr/>
        </p:nvCxnSpPr>
        <p:spPr>
          <a:xfrm flipH="1" flipV="1">
            <a:off x="10474643" y="5525453"/>
            <a:ext cx="792163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TextBox 23565"/>
          <p:cNvSpPr txBox="1"/>
          <p:nvPr/>
        </p:nvSpPr>
        <p:spPr>
          <a:xfrm>
            <a:off x="9250680" y="6236018"/>
            <a:ext cx="881063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tocrawl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68" name="直接箭头连接符 23567"/>
          <p:cNvCxnSpPr>
            <a:stCxn id="16390" idx="0"/>
          </p:cNvCxnSpPr>
          <p:nvPr/>
        </p:nvCxnSpPr>
        <p:spPr>
          <a:xfrm flipH="1" flipV="1">
            <a:off x="9610408" y="5924868"/>
            <a:ext cx="80963" cy="31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2" name="TextBox 23570"/>
          <p:cNvSpPr txBox="1"/>
          <p:nvPr/>
        </p:nvSpPr>
        <p:spPr>
          <a:xfrm>
            <a:off x="5146993" y="5380355"/>
            <a:ext cx="9223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crawled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73" name="直接箭头连接符 23572"/>
          <p:cNvCxnSpPr>
            <a:stCxn id="16392" idx="3"/>
          </p:cNvCxnSpPr>
          <p:nvPr/>
        </p:nvCxnSpPr>
        <p:spPr>
          <a:xfrm flipV="1">
            <a:off x="6069330" y="5526088"/>
            <a:ext cx="1093788" cy="39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4" name="TextBox 23573"/>
          <p:cNvSpPr txBox="1"/>
          <p:nvPr/>
        </p:nvSpPr>
        <p:spPr>
          <a:xfrm>
            <a:off x="7933055" y="3378518"/>
            <a:ext cx="1195388" cy="3698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76" name="直接箭头连接符 23575"/>
          <p:cNvCxnSpPr>
            <a:stCxn id="16394" idx="2"/>
          </p:cNvCxnSpPr>
          <p:nvPr/>
        </p:nvCxnSpPr>
        <p:spPr>
          <a:xfrm flipH="1">
            <a:off x="8529320" y="3748405"/>
            <a:ext cx="1588" cy="47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6" name="TextBox 23576"/>
          <p:cNvSpPr txBox="1"/>
          <p:nvPr/>
        </p:nvSpPr>
        <p:spPr>
          <a:xfrm>
            <a:off x="7594918" y="6236018"/>
            <a:ext cx="1349375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79" name="直接箭头连接符 23578"/>
          <p:cNvCxnSpPr>
            <a:stCxn id="16396" idx="0"/>
          </p:cNvCxnSpPr>
          <p:nvPr/>
        </p:nvCxnSpPr>
        <p:spPr>
          <a:xfrm flipV="1">
            <a:off x="8270240" y="5750243"/>
            <a:ext cx="188913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8" name="TextBox 23579"/>
          <p:cNvSpPr txBox="1"/>
          <p:nvPr/>
        </p:nvSpPr>
        <p:spPr>
          <a:xfrm>
            <a:off x="9280843" y="3394393"/>
            <a:ext cx="1444625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tocrawl.pop()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82" name="直接箭头连接符 23581"/>
          <p:cNvCxnSpPr>
            <a:stCxn id="16398" idx="2"/>
          </p:cNvCxnSpPr>
          <p:nvPr/>
        </p:nvCxnSpPr>
        <p:spPr>
          <a:xfrm flipH="1">
            <a:off x="9611678" y="3762693"/>
            <a:ext cx="392113" cy="46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0" name="TextBox 23582"/>
          <p:cNvSpPr txBox="1"/>
          <p:nvPr/>
        </p:nvSpPr>
        <p:spPr>
          <a:xfrm>
            <a:off x="8764905" y="4732655"/>
            <a:ext cx="725488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union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>
            <a:stCxn id="16400" idx="2"/>
          </p:cNvCxnSpPr>
          <p:nvPr/>
        </p:nvCxnSpPr>
        <p:spPr>
          <a:xfrm flipH="1">
            <a:off x="9034145" y="5100955"/>
            <a:ext cx="93663" cy="231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爬虫的概念：抓取策略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的简单实现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 dirty="0"/>
              <a:t>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假设现在有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A,B,C…L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网页。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→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的链接。将左图表示为字典结构。其</a:t>
            </a: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key:[value1, value2…]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，表示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中有</a:t>
            </a: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指向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value1,value2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的链接。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g =  {'A':['B', 'C', 'D'], 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'B':['E', 'F'], 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'D':['G', 'H'], 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'E':['I', 'J'], 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'G':['K', 'L']}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18</a:t>
            </a:fld>
            <a:endParaRPr lang="en-US"/>
          </a:p>
        </p:txBody>
      </p:sp>
      <p:grpSp>
        <p:nvGrpSpPr>
          <p:cNvPr id="17462" name="组合 36"/>
          <p:cNvGrpSpPr/>
          <p:nvPr/>
        </p:nvGrpSpPr>
        <p:grpSpPr>
          <a:xfrm>
            <a:off x="6012498" y="1300798"/>
            <a:ext cx="3816350" cy="1878012"/>
            <a:chOff x="395164" y="1992055"/>
            <a:chExt cx="3816796" cy="1878285"/>
          </a:xfrm>
        </p:grpSpPr>
        <p:sp>
          <p:nvSpPr>
            <p:cNvPr id="17463" name="TextBox 37"/>
            <p:cNvSpPr txBox="1"/>
            <p:nvPr/>
          </p:nvSpPr>
          <p:spPr>
            <a:xfrm>
              <a:off x="2387996" y="1992055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A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4" name="TextBox 38"/>
            <p:cNvSpPr txBox="1"/>
            <p:nvPr/>
          </p:nvSpPr>
          <p:spPr>
            <a:xfrm>
              <a:off x="1691680" y="249289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B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5" name="TextBox 39"/>
            <p:cNvSpPr txBox="1"/>
            <p:nvPr/>
          </p:nvSpPr>
          <p:spPr>
            <a:xfrm>
              <a:off x="2387996" y="249289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C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6" name="TextBox 40"/>
            <p:cNvSpPr txBox="1"/>
            <p:nvPr/>
          </p:nvSpPr>
          <p:spPr>
            <a:xfrm>
              <a:off x="3131840" y="2484963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D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7" name="TextBox 41"/>
            <p:cNvSpPr txBox="1"/>
            <p:nvPr/>
          </p:nvSpPr>
          <p:spPr>
            <a:xfrm>
              <a:off x="1691680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F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8" name="TextBox 42"/>
            <p:cNvSpPr txBox="1"/>
            <p:nvPr/>
          </p:nvSpPr>
          <p:spPr>
            <a:xfrm>
              <a:off x="1043608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E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9" name="TextBox 43"/>
            <p:cNvSpPr txBox="1"/>
            <p:nvPr/>
          </p:nvSpPr>
          <p:spPr>
            <a:xfrm>
              <a:off x="3131840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G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70" name="TextBox 44"/>
            <p:cNvSpPr txBox="1"/>
            <p:nvPr/>
          </p:nvSpPr>
          <p:spPr>
            <a:xfrm>
              <a:off x="3779912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H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71" name="TextBox 45"/>
            <p:cNvSpPr txBox="1"/>
            <p:nvPr/>
          </p:nvSpPr>
          <p:spPr>
            <a:xfrm>
              <a:off x="1043608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J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72" name="TextBox 46"/>
            <p:cNvSpPr txBox="1"/>
            <p:nvPr/>
          </p:nvSpPr>
          <p:spPr>
            <a:xfrm>
              <a:off x="395164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I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73" name="TextBox 47"/>
            <p:cNvSpPr txBox="1"/>
            <p:nvPr/>
          </p:nvSpPr>
          <p:spPr>
            <a:xfrm>
              <a:off x="3131840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K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74" name="TextBox 48"/>
            <p:cNvSpPr txBox="1"/>
            <p:nvPr/>
          </p:nvSpPr>
          <p:spPr>
            <a:xfrm>
              <a:off x="3779912" y="3493075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L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cxnSp>
          <p:nvCxnSpPr>
            <p:cNvPr id="50" name="直接箭头连接符 49"/>
            <p:cNvCxnSpPr>
              <a:stCxn id="17463" idx="2"/>
              <a:endCxn id="17465" idx="0"/>
            </p:cNvCxnSpPr>
            <p:nvPr/>
          </p:nvCxnSpPr>
          <p:spPr>
            <a:xfrm>
              <a:off x="2603634" y="2361996"/>
              <a:ext cx="0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7463" idx="2"/>
              <a:endCxn id="17464" idx="0"/>
            </p:cNvCxnSpPr>
            <p:nvPr/>
          </p:nvCxnSpPr>
          <p:spPr>
            <a:xfrm flipH="1">
              <a:off x="1908228" y="2361996"/>
              <a:ext cx="695406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7463" idx="2"/>
              <a:endCxn id="17466" idx="0"/>
            </p:cNvCxnSpPr>
            <p:nvPr/>
          </p:nvCxnSpPr>
          <p:spPr>
            <a:xfrm>
              <a:off x="2603634" y="2361996"/>
              <a:ext cx="744625" cy="122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17464" idx="2"/>
              <a:endCxn id="17468" idx="0"/>
            </p:cNvCxnSpPr>
            <p:nvPr/>
          </p:nvCxnSpPr>
          <p:spPr>
            <a:xfrm flipH="1">
              <a:off x="1258865" y="2862131"/>
              <a:ext cx="649363" cy="1222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7464" idx="2"/>
              <a:endCxn id="17467" idx="0"/>
            </p:cNvCxnSpPr>
            <p:nvPr/>
          </p:nvCxnSpPr>
          <p:spPr>
            <a:xfrm>
              <a:off x="1908228" y="2862131"/>
              <a:ext cx="0" cy="1222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17466" idx="2"/>
              <a:endCxn id="17469" idx="0"/>
            </p:cNvCxnSpPr>
            <p:nvPr/>
          </p:nvCxnSpPr>
          <p:spPr>
            <a:xfrm>
              <a:off x="3348259" y="2854192"/>
              <a:ext cx="0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7466" idx="2"/>
              <a:endCxn id="17470" idx="0"/>
            </p:cNvCxnSpPr>
            <p:nvPr/>
          </p:nvCxnSpPr>
          <p:spPr>
            <a:xfrm>
              <a:off x="3348259" y="2854192"/>
              <a:ext cx="647776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7468" idx="2"/>
              <a:endCxn id="17472" idx="0"/>
            </p:cNvCxnSpPr>
            <p:nvPr/>
          </p:nvCxnSpPr>
          <p:spPr>
            <a:xfrm flipH="1">
              <a:off x="611089" y="3352740"/>
              <a:ext cx="647776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7468" idx="2"/>
              <a:endCxn id="17471" idx="0"/>
            </p:cNvCxnSpPr>
            <p:nvPr/>
          </p:nvCxnSpPr>
          <p:spPr>
            <a:xfrm>
              <a:off x="1258865" y="3352740"/>
              <a:ext cx="0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7469" idx="2"/>
              <a:endCxn id="17473" idx="0"/>
            </p:cNvCxnSpPr>
            <p:nvPr/>
          </p:nvCxnSpPr>
          <p:spPr>
            <a:xfrm>
              <a:off x="3348259" y="3352740"/>
              <a:ext cx="0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17469" idx="2"/>
              <a:endCxn id="17474" idx="0"/>
            </p:cNvCxnSpPr>
            <p:nvPr/>
          </p:nvCxnSpPr>
          <p:spPr>
            <a:xfrm>
              <a:off x="3348259" y="3352740"/>
              <a:ext cx="647776" cy="139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627" name="表格 26626"/>
          <p:cNvGraphicFramePr/>
          <p:nvPr>
            <p:custDataLst>
              <p:tags r:id="rId1"/>
            </p:custDataLst>
          </p:nvPr>
        </p:nvGraphicFramePr>
        <p:xfrm>
          <a:off x="2954338" y="4247515"/>
          <a:ext cx="8964613" cy="1615123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921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待爬队列</a:t>
                      </a: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BCD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BCGH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BCG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BCKL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BCK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EF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E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IJ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I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已爬队列</a:t>
                      </a: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ADHGLKCB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ADHGLKCBF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ADHGLKCBFE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ADHGLKCBFEJ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ADHGLKCBFEJI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  <a:p>
                      <a:pPr lvl="0" eaLnBrk="1" hangingPunct="1">
                        <a:buFontTx/>
                        <a:buNone/>
                      </a:pP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59" name="TextBox 33"/>
          <p:cNvSpPr txBox="1"/>
          <p:nvPr/>
        </p:nvSpPr>
        <p:spPr>
          <a:xfrm>
            <a:off x="3223260" y="5995670"/>
            <a:ext cx="15113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爬取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，将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中链接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BCD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放入待爬队列队尾</a:t>
            </a:r>
          </a:p>
        </p:txBody>
      </p:sp>
      <p:sp>
        <p:nvSpPr>
          <p:cNvPr id="17461" name="TextBox 35"/>
          <p:cNvSpPr txBox="1"/>
          <p:nvPr/>
        </p:nvSpPr>
        <p:spPr>
          <a:xfrm>
            <a:off x="4644073" y="5931535"/>
            <a:ext cx="1584325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爬取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D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，将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D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中链接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GH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放入待爬队列队尾</a:t>
            </a:r>
          </a:p>
        </p:txBody>
      </p:sp>
      <p:sp>
        <p:nvSpPr>
          <p:cNvPr id="17486" name="TextBox 1"/>
          <p:cNvSpPr txBox="1"/>
          <p:nvPr/>
        </p:nvSpPr>
        <p:spPr>
          <a:xfrm>
            <a:off x="7684135" y="6124258"/>
            <a:ext cx="5365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DFS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3" name="下弧形箭头 32"/>
          <p:cNvSpPr/>
          <p:nvPr/>
        </p:nvSpPr>
        <p:spPr>
          <a:xfrm>
            <a:off x="3828415" y="5634990"/>
            <a:ext cx="720725" cy="3603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下弧形箭头 34"/>
          <p:cNvSpPr/>
          <p:nvPr/>
        </p:nvSpPr>
        <p:spPr>
          <a:xfrm>
            <a:off x="4734560" y="5634990"/>
            <a:ext cx="719138" cy="360363"/>
          </a:xfrm>
          <a:prstGeom prst="curvedUp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爬虫的概念：抓取策略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的不同：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每次将爬到的链接放到待爬队列队尾，</a:t>
            </a: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每次将爬到的链接放到待爬队列队首。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每次爬取最后看到的链接，因此优</a:t>
            </a: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先往深度方向爬。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每次爬取最早看见</a:t>
            </a: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的链接，因此优先爬层级比较浅的网页。）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union_dfs(a,b):		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for e in b: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if e not in a: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a.append(e)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将链接放到待爬序列队尾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19</a:t>
            </a:fld>
            <a:endParaRPr lang="en-US"/>
          </a:p>
        </p:txBody>
      </p:sp>
      <p:grpSp>
        <p:nvGrpSpPr>
          <p:cNvPr id="18485" name="组合 36"/>
          <p:cNvGrpSpPr/>
          <p:nvPr/>
        </p:nvGrpSpPr>
        <p:grpSpPr>
          <a:xfrm>
            <a:off x="7198678" y="1279208"/>
            <a:ext cx="3816350" cy="1878012"/>
            <a:chOff x="395164" y="1992055"/>
            <a:chExt cx="3816796" cy="1878285"/>
          </a:xfrm>
        </p:grpSpPr>
        <p:sp>
          <p:nvSpPr>
            <p:cNvPr id="18486" name="TextBox 37"/>
            <p:cNvSpPr txBox="1"/>
            <p:nvPr/>
          </p:nvSpPr>
          <p:spPr>
            <a:xfrm>
              <a:off x="2387996" y="1992055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A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87" name="TextBox 38"/>
            <p:cNvSpPr txBox="1"/>
            <p:nvPr/>
          </p:nvSpPr>
          <p:spPr>
            <a:xfrm>
              <a:off x="1691680" y="249289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B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88" name="TextBox 39"/>
            <p:cNvSpPr txBox="1"/>
            <p:nvPr/>
          </p:nvSpPr>
          <p:spPr>
            <a:xfrm>
              <a:off x="2387996" y="249289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C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89" name="TextBox 40"/>
            <p:cNvSpPr txBox="1"/>
            <p:nvPr/>
          </p:nvSpPr>
          <p:spPr>
            <a:xfrm>
              <a:off x="3131840" y="2484963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D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0" name="TextBox 41"/>
            <p:cNvSpPr txBox="1"/>
            <p:nvPr/>
          </p:nvSpPr>
          <p:spPr>
            <a:xfrm>
              <a:off x="1691680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F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1" name="TextBox 42"/>
            <p:cNvSpPr txBox="1"/>
            <p:nvPr/>
          </p:nvSpPr>
          <p:spPr>
            <a:xfrm>
              <a:off x="1043608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E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2" name="TextBox 43"/>
            <p:cNvSpPr txBox="1"/>
            <p:nvPr/>
          </p:nvSpPr>
          <p:spPr>
            <a:xfrm>
              <a:off x="3131840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G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3" name="TextBox 44"/>
            <p:cNvSpPr txBox="1"/>
            <p:nvPr/>
          </p:nvSpPr>
          <p:spPr>
            <a:xfrm>
              <a:off x="3779912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H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4" name="TextBox 45"/>
            <p:cNvSpPr txBox="1"/>
            <p:nvPr/>
          </p:nvSpPr>
          <p:spPr>
            <a:xfrm>
              <a:off x="1043608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J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5" name="TextBox 46"/>
            <p:cNvSpPr txBox="1"/>
            <p:nvPr/>
          </p:nvSpPr>
          <p:spPr>
            <a:xfrm>
              <a:off x="395164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I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6" name="TextBox 47"/>
            <p:cNvSpPr txBox="1"/>
            <p:nvPr/>
          </p:nvSpPr>
          <p:spPr>
            <a:xfrm>
              <a:off x="3131840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K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7" name="TextBox 48"/>
            <p:cNvSpPr txBox="1"/>
            <p:nvPr/>
          </p:nvSpPr>
          <p:spPr>
            <a:xfrm>
              <a:off x="3779912" y="3493075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L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cxnSp>
          <p:nvCxnSpPr>
            <p:cNvPr id="50" name="直接箭头连接符 49"/>
            <p:cNvCxnSpPr>
              <a:stCxn id="18486" idx="2"/>
              <a:endCxn id="18488" idx="0"/>
            </p:cNvCxnSpPr>
            <p:nvPr/>
          </p:nvCxnSpPr>
          <p:spPr>
            <a:xfrm>
              <a:off x="2603634" y="2361996"/>
              <a:ext cx="0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8486" idx="2"/>
              <a:endCxn id="18487" idx="0"/>
            </p:cNvCxnSpPr>
            <p:nvPr/>
          </p:nvCxnSpPr>
          <p:spPr>
            <a:xfrm flipH="1">
              <a:off x="1908228" y="2361996"/>
              <a:ext cx="695406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8486" idx="2"/>
              <a:endCxn id="18489" idx="0"/>
            </p:cNvCxnSpPr>
            <p:nvPr/>
          </p:nvCxnSpPr>
          <p:spPr>
            <a:xfrm>
              <a:off x="2603634" y="2361996"/>
              <a:ext cx="744625" cy="122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18487" idx="2"/>
              <a:endCxn id="18491" idx="0"/>
            </p:cNvCxnSpPr>
            <p:nvPr/>
          </p:nvCxnSpPr>
          <p:spPr>
            <a:xfrm flipH="1">
              <a:off x="1258865" y="2862131"/>
              <a:ext cx="649363" cy="1222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8487" idx="2"/>
              <a:endCxn id="18490" idx="0"/>
            </p:cNvCxnSpPr>
            <p:nvPr/>
          </p:nvCxnSpPr>
          <p:spPr>
            <a:xfrm>
              <a:off x="1908228" y="2862131"/>
              <a:ext cx="0" cy="1222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18489" idx="2"/>
              <a:endCxn id="18492" idx="0"/>
            </p:cNvCxnSpPr>
            <p:nvPr/>
          </p:nvCxnSpPr>
          <p:spPr>
            <a:xfrm>
              <a:off x="3348259" y="2854192"/>
              <a:ext cx="0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8489" idx="2"/>
              <a:endCxn id="18493" idx="0"/>
            </p:cNvCxnSpPr>
            <p:nvPr/>
          </p:nvCxnSpPr>
          <p:spPr>
            <a:xfrm>
              <a:off x="3348259" y="2854192"/>
              <a:ext cx="647776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8491" idx="2"/>
              <a:endCxn id="18495" idx="0"/>
            </p:cNvCxnSpPr>
            <p:nvPr/>
          </p:nvCxnSpPr>
          <p:spPr>
            <a:xfrm flipH="1">
              <a:off x="611089" y="3352740"/>
              <a:ext cx="647776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8491" idx="2"/>
              <a:endCxn id="18494" idx="0"/>
            </p:cNvCxnSpPr>
            <p:nvPr/>
          </p:nvCxnSpPr>
          <p:spPr>
            <a:xfrm>
              <a:off x="1258865" y="3352740"/>
              <a:ext cx="0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8492" idx="2"/>
              <a:endCxn id="18496" idx="0"/>
            </p:cNvCxnSpPr>
            <p:nvPr/>
          </p:nvCxnSpPr>
          <p:spPr>
            <a:xfrm>
              <a:off x="3348259" y="3352740"/>
              <a:ext cx="0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18492" idx="2"/>
              <a:endCxn id="18497" idx="0"/>
            </p:cNvCxnSpPr>
            <p:nvPr/>
          </p:nvCxnSpPr>
          <p:spPr>
            <a:xfrm>
              <a:off x="3348259" y="3352740"/>
              <a:ext cx="647776" cy="139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651" name="表格 27650"/>
          <p:cNvGraphicFramePr/>
          <p:nvPr>
            <p:custDataLst>
              <p:tags r:id="rId1"/>
            </p:custDataLst>
          </p:nvPr>
        </p:nvGraphicFramePr>
        <p:xfrm>
          <a:off x="739458" y="4161155"/>
          <a:ext cx="8964613" cy="1432219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待爬队列</a:t>
                      </a: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DCB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FEDC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FED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HGFE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JIHGF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JIHG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LKJIH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LKJI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LKJ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LK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L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2"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已爬队列</a:t>
                      </a: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ABCDEFGH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ABCDEFGHI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ABCDEFGHIJ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ABCDEFGHIJK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ABCDEFGHIJKL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下弧形箭头 32"/>
          <p:cNvSpPr/>
          <p:nvPr/>
        </p:nvSpPr>
        <p:spPr>
          <a:xfrm>
            <a:off x="1639570" y="5704205"/>
            <a:ext cx="720725" cy="3603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下弧形箭头 34"/>
          <p:cNvSpPr/>
          <p:nvPr/>
        </p:nvSpPr>
        <p:spPr>
          <a:xfrm>
            <a:off x="2360295" y="5704205"/>
            <a:ext cx="719138" cy="3603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83" name="TextBox 33"/>
          <p:cNvSpPr txBox="1"/>
          <p:nvPr/>
        </p:nvSpPr>
        <p:spPr>
          <a:xfrm>
            <a:off x="739775" y="6075045"/>
            <a:ext cx="15113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爬取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，将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中链接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BCD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放入待爬队列队首</a:t>
            </a:r>
          </a:p>
        </p:txBody>
      </p:sp>
      <p:sp>
        <p:nvSpPr>
          <p:cNvPr id="18509" name="TextBox 33"/>
          <p:cNvSpPr txBox="1"/>
          <p:nvPr/>
        </p:nvSpPr>
        <p:spPr>
          <a:xfrm>
            <a:off x="2360295" y="6075045"/>
            <a:ext cx="15113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爬取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，将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中链接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EF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放入待爬队列队首</a:t>
            </a:r>
          </a:p>
        </p:txBody>
      </p:sp>
      <p:sp>
        <p:nvSpPr>
          <p:cNvPr id="18510" name="TextBox 35"/>
          <p:cNvSpPr txBox="1"/>
          <p:nvPr/>
        </p:nvSpPr>
        <p:spPr>
          <a:xfrm>
            <a:off x="5330825" y="6064568"/>
            <a:ext cx="5365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BFS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73126-825C-409D-AAF5-8CB8596D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36800"/>
            <a:ext cx="12192000" cy="4384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b="1" dirty="0"/>
              <a:t>Part A: HTTP</a:t>
            </a:r>
            <a:r>
              <a:rPr lang="zh-CN" altLang="en-US" sz="5400" b="1" dirty="0"/>
              <a:t>协议（选读）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CDC525-5963-4575-8F36-7C26C89C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小练习 </a:t>
            </a:r>
            <a:r>
              <a:rPr lang="en-US" altLang="zh-CN" dirty="0"/>
              <a:t>(</a:t>
            </a:r>
            <a:r>
              <a:rPr lang="zh-CN" altLang="en-US" dirty="0"/>
              <a:t>不需要提交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1. </a:t>
            </a:r>
            <a:r>
              <a:rPr lang="zh-CN" altLang="en-US" b="1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修改</a:t>
            </a:r>
            <a:r>
              <a:rPr lang="en-US" altLang="zh-CN" b="1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partB/crawler_sample.py</a:t>
            </a:r>
            <a:r>
              <a:rPr lang="zh-CN" altLang="en-US" b="1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中的</a:t>
            </a:r>
            <a:r>
              <a:rPr lang="en-US" altLang="zh-CN" b="1" dirty="0" err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union_bfs</a:t>
            </a:r>
            <a:r>
              <a:rPr lang="zh-CN" altLang="en-US" b="1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函数，完成</a:t>
            </a:r>
            <a:r>
              <a:rPr lang="en-US" altLang="zh-CN" b="1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BFS</a:t>
            </a:r>
            <a:r>
              <a:rPr lang="zh-CN" altLang="en-US" b="1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搜索</a:t>
            </a:r>
            <a:endParaRPr lang="zh-CN" altLang="en-US" dirty="0"/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def </a:t>
            </a:r>
            <a:r>
              <a:rPr lang="en-US" altLang="zh-CN" dirty="0" err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union_bfs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dirty="0" err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a,b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):</a:t>
            </a:r>
            <a:endParaRPr lang="en-US" altLang="zh-CN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其中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list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，函数将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中的元素插在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之前。注意排除重复元素。</a:t>
            </a:r>
            <a:endParaRPr lang="en-US" altLang="zh-CN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例如：</a:t>
            </a:r>
            <a:endParaRPr lang="en-US" altLang="zh-CN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提示：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list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insert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操作可以将元素插在指定位置。</a:t>
            </a:r>
            <a:endParaRPr lang="zh-CN" altLang="en-US" dirty="0"/>
          </a:p>
          <a:p>
            <a:endParaRPr lang="zh-CN" altLang="en-US" dirty="0"/>
          </a:p>
          <a:p>
            <a:pPr marL="0" lvl="1" indent="0">
              <a:buNone/>
            </a:pPr>
            <a:r>
              <a:rPr lang="en-US" altLang="zh-CN" b="1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 </a:t>
            </a:r>
            <a:r>
              <a:rPr lang="zh-CN" altLang="en-US" b="1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修改</a:t>
            </a:r>
            <a:r>
              <a:rPr lang="en-US" altLang="zh-CN" b="1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partB/crawler_sample.py</a:t>
            </a:r>
            <a:r>
              <a:rPr lang="zh-CN" altLang="en-US" b="1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中的</a:t>
            </a:r>
            <a:r>
              <a:rPr lang="en-US" altLang="zh-CN" b="1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</a:t>
            </a:r>
            <a:r>
              <a:rPr lang="zh-CN" altLang="en-US" b="1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函数，返回图的结构</a:t>
            </a:r>
            <a:endParaRPr lang="en-US" altLang="zh-CN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graph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结构与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crawler_sample.py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g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的结构相同。</a:t>
            </a:r>
            <a:endParaRPr lang="en-US" altLang="zh-CN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完成后运行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graph, crawled = crawl(‘A’, ‘</a:t>
            </a:r>
            <a:r>
              <a:rPr lang="en-US" altLang="zh-CN" dirty="0" err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bfs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’) </a:t>
            </a:r>
            <a:endParaRPr lang="en-US" altLang="zh-CN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查看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graph 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中的图结构，以及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crawled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中的爬取结果顺序。</a:t>
            </a:r>
            <a:endParaRPr lang="en-US" altLang="zh-CN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20</a:t>
            </a:fld>
            <a:endParaRPr lang="en-US"/>
          </a:p>
        </p:txBody>
      </p:sp>
      <p:pic>
        <p:nvPicPr>
          <p:cNvPr id="2048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" y="4552315"/>
            <a:ext cx="7569200" cy="2235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73126-825C-409D-AAF5-8CB8596D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36800"/>
            <a:ext cx="12192000" cy="4384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800" b="1" dirty="0"/>
              <a:t>Part C: </a:t>
            </a:r>
            <a:r>
              <a:rPr lang="zh-CN" altLang="en-US" sz="4800" b="1" dirty="0"/>
              <a:t>哈希散列 </a:t>
            </a:r>
            <a:r>
              <a:rPr lang="en-US" altLang="zh-CN" sz="4800" b="1" dirty="0"/>
              <a:t>&amp; Bloom Filter</a:t>
            </a:r>
          </a:p>
          <a:p>
            <a:pPr marL="0" indent="0" algn="ctr">
              <a:buNone/>
            </a:pPr>
            <a:r>
              <a:rPr lang="en-US" altLang="zh-CN" dirty="0" err="1"/>
              <a:t>Hashtable</a:t>
            </a:r>
            <a:r>
              <a:rPr lang="zh-CN" altLang="en-US" dirty="0"/>
              <a:t>作业</a:t>
            </a:r>
            <a:r>
              <a:rPr lang="zh-CN" altLang="en-US" b="1" dirty="0">
                <a:solidFill>
                  <a:srgbClr val="FF0000"/>
                </a:solidFill>
              </a:rPr>
              <a:t>不需要提交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dirty="0"/>
              <a:t>Bloom filter</a:t>
            </a:r>
            <a:r>
              <a:rPr lang="zh-CN" altLang="en-US" dirty="0"/>
              <a:t>作业</a:t>
            </a:r>
            <a:r>
              <a:rPr lang="zh-CN" altLang="en-US" b="1" dirty="0">
                <a:solidFill>
                  <a:schemeClr val="accent2"/>
                </a:solidFill>
              </a:rPr>
              <a:t>需要提交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CDC525-5963-4575-8F36-7C26C89C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77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哈希散列：时间复杂度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lvl="1" indent="0" eaLnBrk="1" hangingPunct="1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中查询程序运行时间</a:t>
            </a: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import time				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start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time.time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记录开始时间（单位为秒）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…		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需要运行的程序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&gt;&gt;&gt;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run_time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time.time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 – start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运行时间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结束时间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开始时间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写成函数的形式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time_execution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(code):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start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time.time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result = eval(code)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按需求设定，运行字符串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code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中的命令（可以是函数）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run_time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time.time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 - start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return result,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run_time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返回运行结果和时间</a:t>
            </a:r>
          </a:p>
          <a:p>
            <a:pPr marL="171450" lvl="1" indent="0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测试函数的运行时间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loop(n):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= 0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while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&lt;n: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+= 1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return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22</a:t>
            </a:fld>
            <a:endParaRPr lang="en-US"/>
          </a:p>
        </p:txBody>
      </p:sp>
      <p:pic>
        <p:nvPicPr>
          <p:cNvPr id="1433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035" y="3173095"/>
            <a:ext cx="2803525" cy="871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0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775" y="4348480"/>
            <a:ext cx="3429635" cy="2260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哈希散列：时间复杂度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算法的时间复杂度：</a:t>
            </a:r>
          </a:p>
          <a:p>
            <a:pPr marL="17145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如果一个问题的规模是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，解这一问题的某一算法所需要的时间为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T(n)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，它是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的某一函数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T(n)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称为这一算法的“时间复杂性”。常用大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表示法表示时间复杂性，在这种描述中使用的基本参数是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，即问题实例的规模，把复杂性或运行时间表达为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的函数。</a:t>
            </a:r>
            <a:endParaRPr lang="zh-CN" altLang="en-US" dirty="0"/>
          </a:p>
          <a:p>
            <a:pPr marL="171450" lvl="1" indent="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O(n)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loop(n):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= 0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while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&lt;n: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+= 1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return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##T(n)=1+n+n=O(n)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O(n</a:t>
            </a:r>
            <a:r>
              <a:rPr lang="en-US" altLang="zh-CN" baseline="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loop_1(n):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s = 0		#1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for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in range(n):	#n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for j in range(n):	#n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s += 1		#n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return s		#T(n)=1+n+n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+n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=O(n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23</a:t>
            </a:fld>
            <a:endParaRPr lang="en-US"/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85" y="2823845"/>
            <a:ext cx="2945130" cy="1406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480" y="4822190"/>
            <a:ext cx="3128010" cy="14039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TextBox 1"/>
          <p:cNvSpPr txBox="1"/>
          <p:nvPr/>
        </p:nvSpPr>
        <p:spPr>
          <a:xfrm>
            <a:off x="6253480" y="4230053"/>
            <a:ext cx="137160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时间以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倍变化</a:t>
            </a:r>
          </a:p>
        </p:txBody>
      </p:sp>
      <p:sp>
        <p:nvSpPr>
          <p:cNvPr id="15366" name="TextBox 13"/>
          <p:cNvSpPr txBox="1"/>
          <p:nvPr/>
        </p:nvSpPr>
        <p:spPr>
          <a:xfrm>
            <a:off x="6950393" y="6225858"/>
            <a:ext cx="144303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时间以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aseline="30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倍变化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爬虫中的时间复杂度</a:t>
            </a:r>
          </a:p>
          <a:p>
            <a:pPr lvl="1" indent="-285750"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爬虫代码中的一段：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tocrawl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= [seed]		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crawled = []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已爬序列，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方式存储</a:t>
            </a:r>
          </a:p>
          <a:p>
            <a:pPr marL="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while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tocrawl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</a:p>
          <a:p>
            <a:pPr marL="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page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tocrawl.pop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</a:p>
          <a:p>
            <a:pPr marL="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page not in crawled: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是否在已爬序列中</a:t>
            </a:r>
          </a:p>
          <a:p>
            <a:pPr marL="0" lvl="1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…	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抓取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</a:p>
          <a:p>
            <a:pPr marL="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	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crawled.append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(page)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加入已爬序列中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lvl="1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方式存储时，判断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程序需要逐个比对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中的元素，直到找到为止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在实际应用中，已爬序列中的网页通常非常多，遍历方式的判断效率不高。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爬虫中的时间复杂度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模拟最差情况（新的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都不在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中，每次都要遍历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  <a:p>
            <a:pPr marL="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def crawl(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tocrawl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crawled = []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while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tocrawl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page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tocrawl.pop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if page not in crawled: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#crawl page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crawled.append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(page)</a:t>
            </a:r>
          </a:p>
          <a:p>
            <a:pPr marL="0" lvl="1" indent="0" eaLnBrk="1" hangingPunct="1"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# [str(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 for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in range(n)]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['0', '1', '2',...'n-1']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的字符串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70" y="2165985"/>
            <a:ext cx="3642360" cy="498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455" y="2276475"/>
            <a:ext cx="2386330" cy="2774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070" y="2772410"/>
            <a:ext cx="3657600" cy="518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455" y="2856230"/>
            <a:ext cx="2422525" cy="325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4070" y="3434715"/>
            <a:ext cx="3670935" cy="504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3455" y="3434715"/>
            <a:ext cx="2449195" cy="2813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相当于没有目录的字典，查找单词时需要从第一页开始，一页一页翻，找到为止。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我们可以将字符串根据规则（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）放在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个不同的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里，这样查找时只要在对应的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中进行查找。这样可以缩小搜索范围。理想情况下可以将搜索范围减小到原来的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1/b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英语字典的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 单词首字母。给定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，就从单词首字母所在的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进行查找。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19873" y="4574540"/>
            <a:ext cx="984250" cy="369888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47073" y="4574540"/>
            <a:ext cx="628650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2514283" y="4759960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1267"/>
              </p:ext>
            </p:extLst>
          </p:nvPr>
        </p:nvGraphicFramePr>
        <p:xfrm>
          <a:off x="4471035" y="3364865"/>
          <a:ext cx="725170" cy="219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‘a’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‘b’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‘c’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‘h’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曲线连接符 8"/>
          <p:cNvCxnSpPr>
            <a:stCxn id="5" idx="3"/>
            <a:endCxn id="5" idx="1"/>
          </p:cNvCxnSpPr>
          <p:nvPr/>
        </p:nvCxnSpPr>
        <p:spPr>
          <a:xfrm flipH="1">
            <a:off x="3257550" y="4759960"/>
            <a:ext cx="628650" cy="3175"/>
          </a:xfrm>
          <a:prstGeom prst="curvedConnector5">
            <a:avLst>
              <a:gd name="adj1" fmla="val -37879"/>
              <a:gd name="adj2" fmla="val -13340000"/>
              <a:gd name="adj3" fmla="val 1378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/>
          <p:nvPr/>
        </p:nvSpPr>
        <p:spPr>
          <a:xfrm>
            <a:off x="1618298" y="4285615"/>
            <a:ext cx="7651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‘hello’</a:t>
            </a:r>
            <a:endParaRPr lang="zh-CN" altLang="en-US">
              <a:latin typeface="Calibri" panose="020F050202020403020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6653941"/>
              </p:ext>
            </p:extLst>
          </p:nvPr>
        </p:nvGraphicFramePr>
        <p:xfrm>
          <a:off x="5623559" y="4850765"/>
          <a:ext cx="491841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3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‘hello’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曲线连接符 13"/>
          <p:cNvCxnSpPr>
            <a:cxnSpLocks/>
            <a:stCxn id="5" idx="3"/>
            <a:endCxn id="13" idx="1"/>
          </p:cNvCxnSpPr>
          <p:nvPr/>
        </p:nvCxnSpPr>
        <p:spPr>
          <a:xfrm>
            <a:off x="3875723" y="4759484"/>
            <a:ext cx="1747836" cy="27701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8431"/>
          <p:cNvSpPr txBox="1"/>
          <p:nvPr/>
        </p:nvSpPr>
        <p:spPr>
          <a:xfrm>
            <a:off x="6986270" y="5558790"/>
            <a:ext cx="8143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bucket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16" name="TextBox 18432"/>
          <p:cNvSpPr txBox="1"/>
          <p:nvPr/>
        </p:nvSpPr>
        <p:spPr>
          <a:xfrm>
            <a:off x="4355148" y="5558790"/>
            <a:ext cx="692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index</a:t>
            </a:r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我们定义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的输入为字符串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，输出为一个数，该数字告诉我们应该在第几个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中查找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Q: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假设有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k&gt;b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应该有以下哪些性质？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0~k-1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范围的数字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0~b-1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范围的数字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将大约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k/b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映射到第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将大约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k/b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映射到第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映射到第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比映射到第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中的多</a:t>
            </a:r>
          </a:p>
          <a:p>
            <a:pPr marL="171450" lvl="1" indent="0" eaLnBrk="1" hangingPunct="1"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Answer: b, c, d.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k-1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超过了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数的最大范围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lphaLcPeriod" startAt="5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理想情况下，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应该将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平均的映射到各个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中，这样才能保证平均搜索范围是原来的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1/b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28</a:t>
            </a:fld>
            <a:endParaRPr lang="en-US"/>
          </a:p>
        </p:txBody>
      </p:sp>
      <p:sp>
        <p:nvSpPr>
          <p:cNvPr id="13" name="TextBox 2"/>
          <p:cNvSpPr txBox="1"/>
          <p:nvPr/>
        </p:nvSpPr>
        <p:spPr>
          <a:xfrm>
            <a:off x="655150" y="1073149"/>
            <a:ext cx="7777162" cy="560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Hash Function</a:t>
            </a:r>
          </a:p>
          <a:p>
            <a:pPr marL="171450" lvl="1" indent="0" eaLnBrk="1" hangingPunct="1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hash function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的输入为字符串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keyword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bucket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数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，输出为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0~b-1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范围内的数。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一个简单的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Hash function</a:t>
            </a:r>
          </a:p>
          <a:p>
            <a:pPr marL="171450" lvl="1" indent="0" eaLnBrk="1" hangingPunct="1"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def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simple_hash_string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(keyword, b):</a:t>
            </a:r>
          </a:p>
          <a:p>
            <a:pPr marL="171450" lvl="1" indent="0" eaLnBrk="1" hangingPunct="1"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   if keyword != '':</a:t>
            </a:r>
          </a:p>
          <a:p>
            <a:pPr marL="171450" lvl="1" indent="0" eaLnBrk="1" hangingPunct="1"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       return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ord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(keyword[0])% b	 #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ord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(s)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返回字符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ASCII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码，例如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ord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('A')=65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   else:				#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ord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(s)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chr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的逆。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       return 0					</a:t>
            </a:r>
          </a:p>
          <a:p>
            <a:pPr marL="171450" lvl="1" indent="0" eaLnBrk="1" hangingPunct="1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Q: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这一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hash function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是否满足前面的性质？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lphaLcPeriod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0~b-1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范围的数字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lphaLcPeriod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keywords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平均分布到不同的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bucket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中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lphaLcPeriod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Answer: </a:t>
            </a:r>
          </a:p>
          <a:p>
            <a:pPr marL="171450" lvl="1" indent="0" eaLnBrk="1" hangingPunct="1">
              <a:buFont typeface="宋体" panose="02010600030101010101" pitchFamily="2" charset="-122"/>
              <a:buAutoNum type="alphaLcPeriod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满足。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%b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将数字变为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0~b-1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范围内</a:t>
            </a:r>
            <a:endParaRPr lang="en-US" altLang="zh-CN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lphaLcPeriod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不满足，在英文里，某些字母开头的单词可能更多。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0325" y="2229485"/>
            <a:ext cx="984250" cy="369888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22725" y="2229485"/>
            <a:ext cx="628650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16" name="直接箭头连接符 15"/>
          <p:cNvCxnSpPr>
            <a:stCxn id="14" idx="3"/>
            <a:endCxn id="15" idx="1"/>
          </p:cNvCxnSpPr>
          <p:nvPr/>
        </p:nvCxnSpPr>
        <p:spPr>
          <a:xfrm>
            <a:off x="3584575" y="2414905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5" idx="3"/>
            <a:endCxn id="15" idx="1"/>
          </p:cNvCxnSpPr>
          <p:nvPr/>
        </p:nvCxnSpPr>
        <p:spPr>
          <a:xfrm flipH="1">
            <a:off x="4022725" y="2414905"/>
            <a:ext cx="628650" cy="3175"/>
          </a:xfrm>
          <a:prstGeom prst="curvedConnector5">
            <a:avLst>
              <a:gd name="adj1" fmla="val -37879"/>
              <a:gd name="adj2" fmla="val -13340000"/>
              <a:gd name="adj3" fmla="val 1378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"/>
          <p:cNvSpPr txBox="1"/>
          <p:nvPr/>
        </p:nvSpPr>
        <p:spPr>
          <a:xfrm>
            <a:off x="3248025" y="2791460"/>
            <a:ext cx="30638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b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19" name="直接箭头连接符 18"/>
          <p:cNvCxnSpPr>
            <a:stCxn id="18" idx="3"/>
            <a:endCxn id="15" idx="1"/>
          </p:cNvCxnSpPr>
          <p:nvPr/>
        </p:nvCxnSpPr>
        <p:spPr>
          <a:xfrm flipV="1">
            <a:off x="3554413" y="2414906"/>
            <a:ext cx="467995" cy="560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8"/>
          <p:cNvSpPr txBox="1"/>
          <p:nvPr/>
        </p:nvSpPr>
        <p:spPr>
          <a:xfrm>
            <a:off x="4832350" y="1783398"/>
            <a:ext cx="957263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Number</a:t>
            </a:r>
          </a:p>
          <a:p>
            <a:pPr eaLnBrk="1" hangingPunct="1"/>
            <a:r>
              <a:rPr lang="en-US" altLang="zh-CN">
                <a:latin typeface="Calibri" panose="020F0502020204030204" charset="0"/>
              </a:rPr>
              <a:t>0,1…b-1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21" name="曲线连接符 20"/>
          <p:cNvCxnSpPr/>
          <p:nvPr/>
        </p:nvCxnSpPr>
        <p:spPr>
          <a:xfrm>
            <a:off x="4656455" y="2409825"/>
            <a:ext cx="1174750" cy="323850"/>
          </a:xfrm>
          <a:prstGeom prst="curvedConnector3">
            <a:avLst>
              <a:gd name="adj1" fmla="val 500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将英文文本中的单词提取出（已经排除重复单词），测试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平均分布到不同的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29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98" y="2386905"/>
            <a:ext cx="7532370" cy="3828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从使用者角度，一个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请求起始于：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浏览器输入网址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	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网页中的超链接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提交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	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本质上说，一个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请求起始于用户端向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服务器发送的一个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请求。一个标准的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请求由以下几个部分组成：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/>
              <a:t>  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</a:t>
            </a:fld>
            <a:endParaRPr lang="en-US"/>
          </a:p>
        </p:txBody>
      </p:sp>
      <p:pic>
        <p:nvPicPr>
          <p:cNvPr id="512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33" y="1624965"/>
            <a:ext cx="2578100" cy="312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650" y="1937703"/>
            <a:ext cx="733425" cy="40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2650" y="2503170"/>
            <a:ext cx="971550" cy="8477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342" name="表格 14341"/>
          <p:cNvGraphicFramePr/>
          <p:nvPr>
            <p:custDataLst>
              <p:tags r:id="rId1"/>
            </p:custDataLst>
          </p:nvPr>
        </p:nvGraphicFramePr>
        <p:xfrm>
          <a:off x="822643" y="4339590"/>
          <a:ext cx="7777163" cy="2291595"/>
        </p:xfrm>
        <a:graphic>
          <a:graphicData uri="http://schemas.openxmlformats.org/drawingml/2006/table">
            <a:tbl>
              <a:tblPr/>
              <a:tblGrid>
                <a:gridCol w="18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6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&lt;request-line&gt;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请求行，用来说明请求类型、要访问的资源（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URL</a:t>
                      </a:r>
                      <a:r>
                        <a:rPr lang="zh-CN" altLang="en-US">
                          <a:latin typeface="Calibri" panose="020F0502020204030204" charset="0"/>
                        </a:rPr>
                        <a:t>）以及使用的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HTTP</a:t>
                      </a:r>
                      <a:r>
                        <a:rPr lang="zh-CN" altLang="en-US">
                          <a:latin typeface="Calibri" panose="020F0502020204030204" charset="0"/>
                        </a:rPr>
                        <a:t>版本</a:t>
                      </a: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&lt;headers&gt;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头部信息，用来说明服务器要使用的附加信息</a:t>
                      </a: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&lt;CRLF&gt;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回车换行符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(Carriage-Return Line-Feed)(/r/n)</a:t>
                      </a:r>
                      <a:r>
                        <a:rPr lang="zh-CN" altLang="en-US">
                          <a:latin typeface="Calibri" panose="020F0502020204030204" charset="0"/>
                        </a:rPr>
                        <a:t>，用于标明头部信息的结束</a:t>
                      </a: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[&lt;request-body&gt;&lt;CRLF&gt;]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主体数据（可不添加）</a:t>
                      </a: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30</a:t>
            </a:fld>
            <a:endParaRPr lang="en-US"/>
          </a:p>
        </p:txBody>
      </p:sp>
      <p:pic>
        <p:nvPicPr>
          <p:cNvPr id="2253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687195"/>
            <a:ext cx="8057515" cy="51816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图表 5"/>
          <p:cNvGraphicFramePr/>
          <p:nvPr/>
        </p:nvGraphicFramePr>
        <p:xfrm>
          <a:off x="730250" y="2370455"/>
          <a:ext cx="4938395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15975" y="5226050"/>
            <a:ext cx="11109960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lvl="1" indent="0"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可见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simple_hash_string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的映射并不均匀。你能设计一个更好的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hash_function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吗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?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hash_string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keyword,b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):	#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输入为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keyword, bucket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，输出为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0~b-1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的数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…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return number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10360" y="568327"/>
            <a:ext cx="11443283" cy="5959475"/>
          </a:xfrm>
        </p:spPr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的存储结构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Q: hash table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的存储结构应该如何表示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[&lt;word&gt;, &lt;word&gt;,…]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[[&lt;word&gt;], [&lt;word&gt;],…]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[[&lt;word&gt;, &lt;word&gt;,…], [&lt;word&gt;, &lt;word&gt;,…],…]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31</a:t>
            </a:fld>
            <a:endParaRPr lang="en-US"/>
          </a:p>
        </p:txBody>
      </p:sp>
      <p:sp>
        <p:nvSpPr>
          <p:cNvPr id="23555" name="TextBox 32"/>
          <p:cNvSpPr txBox="1"/>
          <p:nvPr/>
        </p:nvSpPr>
        <p:spPr>
          <a:xfrm>
            <a:off x="900113" y="4927600"/>
            <a:ext cx="984250" cy="368300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3556" name="TextBox 33"/>
          <p:cNvSpPr txBox="1"/>
          <p:nvPr/>
        </p:nvSpPr>
        <p:spPr>
          <a:xfrm>
            <a:off x="2627313" y="4927600"/>
            <a:ext cx="628650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35" name="直接箭头连接符 34"/>
          <p:cNvCxnSpPr>
            <a:stCxn id="23555" idx="3"/>
            <a:endCxn id="23556" idx="1"/>
          </p:cNvCxnSpPr>
          <p:nvPr/>
        </p:nvCxnSpPr>
        <p:spPr>
          <a:xfrm>
            <a:off x="1884363" y="5111750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851275" y="3716338"/>
          <a:ext cx="433388" cy="219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7" name="曲线连接符 36"/>
          <p:cNvCxnSpPr>
            <a:stCxn id="23556" idx="3"/>
            <a:endCxn id="23556" idx="1"/>
          </p:cNvCxnSpPr>
          <p:nvPr/>
        </p:nvCxnSpPr>
        <p:spPr>
          <a:xfrm>
            <a:off x="3255963" y="5111750"/>
            <a:ext cx="595313" cy="184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03800" y="5203825"/>
          <a:ext cx="354012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曲线连接符 39"/>
          <p:cNvCxnSpPr>
            <a:stCxn id="23556" idx="3"/>
            <a:endCxn id="39" idx="1"/>
          </p:cNvCxnSpPr>
          <p:nvPr/>
        </p:nvCxnSpPr>
        <p:spPr>
          <a:xfrm>
            <a:off x="4284663" y="5295900"/>
            <a:ext cx="719138" cy="936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0" name="TextBox 40"/>
          <p:cNvSpPr txBox="1"/>
          <p:nvPr/>
        </p:nvSpPr>
        <p:spPr>
          <a:xfrm>
            <a:off x="6372225" y="5622925"/>
            <a:ext cx="8143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bucket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3591" name="TextBox 41"/>
          <p:cNvSpPr txBox="1"/>
          <p:nvPr/>
        </p:nvSpPr>
        <p:spPr>
          <a:xfrm>
            <a:off x="3735388" y="5911850"/>
            <a:ext cx="6921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index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3592" name="文本框 1"/>
          <p:cNvSpPr txBox="1"/>
          <p:nvPr/>
        </p:nvSpPr>
        <p:spPr>
          <a:xfrm>
            <a:off x="410360" y="6343136"/>
            <a:ext cx="5848717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171450" lvl="1" indent="0" eaLnBrk="1" hangingPunct="1"/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Answer: c. hash table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的每个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bucket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list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方式存储。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32</a:t>
            </a:fld>
            <a:endParaRPr lang="en-US"/>
          </a:p>
        </p:txBody>
      </p:sp>
      <p:sp>
        <p:nvSpPr>
          <p:cNvPr id="24579" name="TextBox 2"/>
          <p:cNvSpPr txBox="1"/>
          <p:nvPr/>
        </p:nvSpPr>
        <p:spPr>
          <a:xfrm>
            <a:off x="900113" y="3198813"/>
            <a:ext cx="984250" cy="369887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4580" name="TextBox 5"/>
          <p:cNvSpPr txBox="1"/>
          <p:nvPr/>
        </p:nvSpPr>
        <p:spPr>
          <a:xfrm>
            <a:off x="2627313" y="3198813"/>
            <a:ext cx="628650" cy="3698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11" name="直接箭头连接符 10"/>
          <p:cNvCxnSpPr>
            <a:stCxn id="24579" idx="3"/>
            <a:endCxn id="24580" idx="1"/>
          </p:cNvCxnSpPr>
          <p:nvPr/>
        </p:nvCxnSpPr>
        <p:spPr>
          <a:xfrm>
            <a:off x="1884363" y="3384550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851275" y="1989138"/>
          <a:ext cx="433388" cy="219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4" name="曲线连接符 23"/>
          <p:cNvCxnSpPr>
            <a:stCxn id="24580" idx="3"/>
            <a:endCxn id="24580" idx="1"/>
          </p:cNvCxnSpPr>
          <p:nvPr/>
        </p:nvCxnSpPr>
        <p:spPr>
          <a:xfrm>
            <a:off x="3255963" y="3384550"/>
            <a:ext cx="595313" cy="184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0" name="TextBox 18432"/>
          <p:cNvSpPr txBox="1"/>
          <p:nvPr/>
        </p:nvSpPr>
        <p:spPr>
          <a:xfrm>
            <a:off x="3735388" y="4183063"/>
            <a:ext cx="692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index</a:t>
            </a:r>
            <a:endParaRPr lang="zh-CN" altLang="en-US">
              <a:latin typeface="Calibri" panose="020F0502020204030204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64125" y="3927475"/>
          <a:ext cx="3540125" cy="365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曲线连接符 14"/>
          <p:cNvCxnSpPr>
            <a:stCxn id="24580" idx="3"/>
            <a:endCxn id="14" idx="1"/>
          </p:cNvCxnSpPr>
          <p:nvPr/>
        </p:nvCxnSpPr>
        <p:spPr>
          <a:xfrm>
            <a:off x="3255963" y="3383757"/>
            <a:ext cx="1808162" cy="72630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076825" y="3500438"/>
          <a:ext cx="3540125" cy="36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曲线连接符 19"/>
          <p:cNvCxnSpPr>
            <a:stCxn id="24580" idx="3"/>
            <a:endCxn id="19" idx="1"/>
          </p:cNvCxnSpPr>
          <p:nvPr/>
        </p:nvCxnSpPr>
        <p:spPr>
          <a:xfrm>
            <a:off x="3255963" y="3383757"/>
            <a:ext cx="1820862" cy="30003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076825" y="3068638"/>
          <a:ext cx="3540125" cy="36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曲线连接符 21"/>
          <p:cNvCxnSpPr>
            <a:stCxn id="24580" idx="3"/>
            <a:endCxn id="21" idx="1"/>
          </p:cNvCxnSpPr>
          <p:nvPr/>
        </p:nvCxnSpPr>
        <p:spPr>
          <a:xfrm flipV="1">
            <a:off x="3255963" y="3251994"/>
            <a:ext cx="1820862" cy="1317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076825" y="2708275"/>
          <a:ext cx="3540125" cy="36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曲线连接符 24"/>
          <p:cNvCxnSpPr>
            <a:stCxn id="24580" idx="3"/>
            <a:endCxn id="23" idx="1"/>
          </p:cNvCxnSpPr>
          <p:nvPr/>
        </p:nvCxnSpPr>
        <p:spPr>
          <a:xfrm>
            <a:off x="4356100" y="2868613"/>
            <a:ext cx="720725" cy="2381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5076825" y="2343150"/>
          <a:ext cx="3540125" cy="365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曲线连接符 28"/>
          <p:cNvCxnSpPr>
            <a:stCxn id="24580" idx="3"/>
            <a:endCxn id="28" idx="1"/>
          </p:cNvCxnSpPr>
          <p:nvPr/>
        </p:nvCxnSpPr>
        <p:spPr>
          <a:xfrm flipV="1">
            <a:off x="3255963" y="2525736"/>
            <a:ext cx="1820862" cy="85802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5076825" y="1916113"/>
          <a:ext cx="3540125" cy="36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曲线连接符 31"/>
          <p:cNvCxnSpPr>
            <a:stCxn id="24580" idx="3"/>
            <a:endCxn id="30" idx="1"/>
          </p:cNvCxnSpPr>
          <p:nvPr/>
        </p:nvCxnSpPr>
        <p:spPr>
          <a:xfrm flipV="1">
            <a:off x="3255963" y="2099469"/>
            <a:ext cx="1820862" cy="12842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0060" y="4552950"/>
            <a:ext cx="54819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请完成初始化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的函数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make_hashtable(b):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，输出为空的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…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return table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endParaRPr lang="zh-CN" altLang="en-US"/>
          </a:p>
        </p:txBody>
      </p:sp>
      <p:pic>
        <p:nvPicPr>
          <p:cNvPr id="24691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2720" y="6073458"/>
            <a:ext cx="2998788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中得到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请完成返回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的函数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hashtable_get_bucket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table,keyword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): 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return …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table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中，也应返回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33</a:t>
            </a:fld>
            <a:endParaRPr lang="en-US"/>
          </a:p>
        </p:txBody>
      </p:sp>
      <p:pic>
        <p:nvPicPr>
          <p:cNvPr id="2564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90" y="2922905"/>
            <a:ext cx="8423275" cy="18719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TextBox 25"/>
          <p:cNvSpPr txBox="1"/>
          <p:nvPr/>
        </p:nvSpPr>
        <p:spPr>
          <a:xfrm>
            <a:off x="4263073" y="4927600"/>
            <a:ext cx="984250" cy="368300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5604" name="TextBox 26"/>
          <p:cNvSpPr txBox="1"/>
          <p:nvPr/>
        </p:nvSpPr>
        <p:spPr>
          <a:xfrm>
            <a:off x="5990273" y="4927600"/>
            <a:ext cx="628650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latin typeface="Calibri" panose="020F0502020204030204" charset="0"/>
              </a:rPr>
              <a:t>hash</a:t>
            </a:r>
            <a:endParaRPr lang="zh-CN" altLang="en-US" dirty="0">
              <a:latin typeface="Calibri" panose="020F0502020204030204" charset="0"/>
            </a:endParaRPr>
          </a:p>
        </p:txBody>
      </p:sp>
      <p:cxnSp>
        <p:nvCxnSpPr>
          <p:cNvPr id="31" name="直接箭头连接符 30"/>
          <p:cNvCxnSpPr>
            <a:stCxn id="25603" idx="3"/>
            <a:endCxn id="25604" idx="1"/>
          </p:cNvCxnSpPr>
          <p:nvPr/>
        </p:nvCxnSpPr>
        <p:spPr>
          <a:xfrm>
            <a:off x="5257483" y="5111750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7214235" y="3716338"/>
          <a:ext cx="433388" cy="219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4" name="曲线连接符 33"/>
          <p:cNvCxnSpPr>
            <a:stCxn id="25604" idx="3"/>
            <a:endCxn id="25604" idx="1"/>
          </p:cNvCxnSpPr>
          <p:nvPr/>
        </p:nvCxnSpPr>
        <p:spPr>
          <a:xfrm flipH="1">
            <a:off x="6000750" y="5111750"/>
            <a:ext cx="628650" cy="3175"/>
          </a:xfrm>
          <a:prstGeom prst="curvedConnector5">
            <a:avLst>
              <a:gd name="adj1" fmla="val -37879"/>
              <a:gd name="adj2" fmla="val -13300000"/>
              <a:gd name="adj3" fmla="val 1378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66760" y="5203825"/>
          <a:ext cx="354012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曲线连接符 35"/>
          <p:cNvCxnSpPr>
            <a:stCxn id="25604" idx="3"/>
            <a:endCxn id="35" idx="1"/>
          </p:cNvCxnSpPr>
          <p:nvPr/>
        </p:nvCxnSpPr>
        <p:spPr>
          <a:xfrm>
            <a:off x="6629400" y="5111750"/>
            <a:ext cx="1747520" cy="2781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8" name="TextBox 36"/>
          <p:cNvSpPr txBox="1"/>
          <p:nvPr/>
        </p:nvSpPr>
        <p:spPr>
          <a:xfrm>
            <a:off x="9735185" y="5622925"/>
            <a:ext cx="8143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bucket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5639" name="TextBox 37"/>
          <p:cNvSpPr txBox="1"/>
          <p:nvPr/>
        </p:nvSpPr>
        <p:spPr>
          <a:xfrm>
            <a:off x="7098348" y="5911850"/>
            <a:ext cx="6921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index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3" name="曲线连接符 2"/>
          <p:cNvCxnSpPr>
            <a:stCxn id="25603" idx="2"/>
            <a:endCxn id="25638" idx="2"/>
          </p:cNvCxnSpPr>
          <p:nvPr/>
        </p:nvCxnSpPr>
        <p:spPr>
          <a:xfrm rot="5400000" flipV="1">
            <a:off x="7110730" y="2950845"/>
            <a:ext cx="697230" cy="5387340"/>
          </a:xfrm>
          <a:prstGeom prst="curvedConnector3">
            <a:avLst>
              <a:gd name="adj1" fmla="val 1341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41" name="TextBox 4"/>
          <p:cNvSpPr txBox="1"/>
          <p:nvPr/>
        </p:nvSpPr>
        <p:spPr>
          <a:xfrm>
            <a:off x="6639560" y="6280150"/>
            <a:ext cx="20462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hashtable_get_bucket</a:t>
            </a:r>
            <a:endParaRPr lang="zh-CN" altLang="en-US" sz="140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中的元素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请完成查找函数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hashtable_lookup(table,keyword):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return …			#keyword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中输出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，否则输出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34</a:t>
            </a:fld>
            <a:endParaRPr lang="en-US"/>
          </a:p>
        </p:txBody>
      </p:sp>
      <p:pic>
        <p:nvPicPr>
          <p:cNvPr id="2662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3495040"/>
            <a:ext cx="8776335" cy="1492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请完成添加元素的函数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hashtable_add(table,keyword): 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…	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中，注意函数内部不用做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		#Table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中的判定（而在函数外部进行判断）。将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在添加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前，请先用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lookup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为什么需要把判定放在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hashtable_add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外面？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35</a:t>
            </a:fld>
            <a:endParaRPr lang="en-US"/>
          </a:p>
        </p:txBody>
      </p:sp>
      <p:pic>
        <p:nvPicPr>
          <p:cNvPr id="2765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" y="3883025"/>
            <a:ext cx="7014210" cy="28390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1" indent="-285750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设计实验对比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的速度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（不需要提交）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1" indent="-285750" eaLnBrk="1" hangingPunct="1"/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例如：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可以将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tocrawl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形式的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修改为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，对比速度。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也可设计别的实验。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1" indent="-285750" eaLnBrk="1" hangingPunct="1"/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1" indent="-285750" eaLnBrk="1" hangingPunct="1"/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许多代码语言中的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dict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就是用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在爬虫中，用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记录已爬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太消耗内存。随着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的增多，占用的内存会越来越多。就算只有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亿个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，每个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只算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50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个字符，就需要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5GB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内存。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mail等Email提供商，需要过滤垃圾邮件。一个办法就是记录下那些发垃圾邮件的 email 地址。每存储一亿个 email 地址， 就需要 1.6GB 的内存。而全世界至少有几十亿个发垃圾邮件的地址。</a:t>
            </a:r>
            <a:endParaRPr lang="zh-CN" altLang="en-US" dirty="0"/>
          </a:p>
          <a:p>
            <a:endParaRPr lang="zh-CN" altLang="en-US" dirty="0"/>
          </a:p>
          <a:p>
            <a:pPr marL="0"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在上述应用中，需要快速判断某个元素是否属于集合，但是并不严格要求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100%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确。例如将未爬网页误判为已爬网页的代价只是少爬几个网页；将正常邮件的地址误判为垃圾邮件地址，可以用通过建立白名单（存储那些可能误判的邮件地址）的方式补救。另外，我们不关心集合里具体有哪些元素。例如我们不关心垃圾邮件集合里具体有哪些垃圾邮件地址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一个简单方案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Bit-Map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方法：建立一个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，将每个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经过一个哈希函数映射到某一位。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初始状态时，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是一个包含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位的位数组，每一位都置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。添加元素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时，通过哈希函数将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映射到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0~m-1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的某个位置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h(x)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，将该位置置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。查找元素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用哈希函数，如果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h(y)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位置为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，则很有可能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属于集合。如果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h(y)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位置为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肯定不属于集合。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38</a:t>
            </a:fld>
            <a:endParaRPr lang="en-US"/>
          </a:p>
        </p:txBody>
      </p:sp>
      <p:sp>
        <p:nvSpPr>
          <p:cNvPr id="30723" name="TextBox 4"/>
          <p:cNvSpPr txBox="1"/>
          <p:nvPr/>
        </p:nvSpPr>
        <p:spPr>
          <a:xfrm>
            <a:off x="1820863" y="4940300"/>
            <a:ext cx="363537" cy="369888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x</a:t>
            </a:r>
            <a:r>
              <a:rPr lang="en-US" altLang="zh-CN" baseline="-25000">
                <a:latin typeface="Calibri" panose="020F0502020204030204" charset="0"/>
              </a:rPr>
              <a:t>1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7" name="直接箭头连接符 6"/>
          <p:cNvCxnSpPr>
            <a:stCxn id="30723" idx="3"/>
          </p:cNvCxnSpPr>
          <p:nvPr/>
        </p:nvCxnSpPr>
        <p:spPr>
          <a:xfrm>
            <a:off x="2184400" y="5126038"/>
            <a:ext cx="658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985838" y="3538538"/>
          <a:ext cx="433387" cy="219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843213" y="3538538"/>
          <a:ext cx="433387" cy="219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57" name="TextBox 26"/>
          <p:cNvSpPr txBox="1"/>
          <p:nvPr/>
        </p:nvSpPr>
        <p:spPr>
          <a:xfrm>
            <a:off x="2184400" y="4691063"/>
            <a:ext cx="6508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30758" name="TextBox 29"/>
          <p:cNvSpPr txBox="1"/>
          <p:nvPr/>
        </p:nvSpPr>
        <p:spPr>
          <a:xfrm>
            <a:off x="3548063" y="4292600"/>
            <a:ext cx="363537" cy="369888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x</a:t>
            </a:r>
            <a:r>
              <a:rPr lang="en-US" altLang="zh-CN" baseline="-25000">
                <a:latin typeface="Calibri" panose="020F0502020204030204" charset="0"/>
              </a:rPr>
              <a:t>2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31" name="直接箭头连接符 30"/>
          <p:cNvCxnSpPr>
            <a:stCxn id="30758" idx="3"/>
          </p:cNvCxnSpPr>
          <p:nvPr/>
        </p:nvCxnSpPr>
        <p:spPr>
          <a:xfrm>
            <a:off x="3911600" y="4476750"/>
            <a:ext cx="658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570413" y="3538538"/>
          <a:ext cx="433387" cy="219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76" name="TextBox 32"/>
          <p:cNvSpPr txBox="1"/>
          <p:nvPr/>
        </p:nvSpPr>
        <p:spPr>
          <a:xfrm>
            <a:off x="3911600" y="4043363"/>
            <a:ext cx="6508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30777" name="TextBox 33"/>
          <p:cNvSpPr txBox="1"/>
          <p:nvPr/>
        </p:nvSpPr>
        <p:spPr>
          <a:xfrm>
            <a:off x="5867400" y="4940300"/>
            <a:ext cx="288925" cy="369888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y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35" name="直接箭头连接符 34"/>
          <p:cNvCxnSpPr>
            <a:stCxn id="30777" idx="3"/>
          </p:cNvCxnSpPr>
          <p:nvPr/>
        </p:nvCxnSpPr>
        <p:spPr>
          <a:xfrm>
            <a:off x="6156325" y="5126038"/>
            <a:ext cx="733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6889750" y="3538538"/>
          <a:ext cx="433388" cy="219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95" name="TextBox 36"/>
          <p:cNvSpPr txBox="1"/>
          <p:nvPr/>
        </p:nvSpPr>
        <p:spPr>
          <a:xfrm>
            <a:off x="6230938" y="4691063"/>
            <a:ext cx="6508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30796" name="TextBox 27"/>
          <p:cNvSpPr txBox="1"/>
          <p:nvPr/>
        </p:nvSpPr>
        <p:spPr>
          <a:xfrm>
            <a:off x="755650" y="58769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初始状态</a:t>
            </a:r>
          </a:p>
        </p:txBody>
      </p:sp>
      <p:sp>
        <p:nvSpPr>
          <p:cNvPr id="30797" name="TextBox 38"/>
          <p:cNvSpPr txBox="1"/>
          <p:nvPr/>
        </p:nvSpPr>
        <p:spPr>
          <a:xfrm>
            <a:off x="2268538" y="5876925"/>
            <a:ext cx="7048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400" baseline="-2500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98" name="TextBox 39"/>
          <p:cNvSpPr txBox="1"/>
          <p:nvPr/>
        </p:nvSpPr>
        <p:spPr>
          <a:xfrm>
            <a:off x="3924300" y="5876925"/>
            <a:ext cx="7048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400" baseline="-2500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99" name="TextBox 40"/>
          <p:cNvSpPr txBox="1"/>
          <p:nvPr/>
        </p:nvSpPr>
        <p:spPr>
          <a:xfrm>
            <a:off x="6315075" y="5876925"/>
            <a:ext cx="2433638" cy="739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判断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是否属于集合，由于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经过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后的映射位是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有很大概率属于集合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{x</a:t>
            </a:r>
            <a:r>
              <a:rPr lang="en-US" altLang="zh-CN" sz="1400" baseline="-250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, x</a:t>
            </a:r>
            <a:r>
              <a:rPr lang="en-US" altLang="zh-CN" sz="1400" baseline="-25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解释</a:t>
            </a:r>
            <a:endParaRPr lang="zh-CN" altLang="en-US" dirty="0"/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中，假设有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，我们取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m&gt;&gt;n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。这样我们给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增加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0,1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属性，一旦添加元素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h(x)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位置置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。当我们要判断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是否在集合中，假如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h(y)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所在的位置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，由于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m&gt;&gt;n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中存储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个以上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的概率很小，在不查看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的情况下我们可以判断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很可能在集合中。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Bit-Map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相当于没有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，而且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m&gt;&gt;n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。由于没有存储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更节省空间。若要降低冲突发生的概率到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1%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，就要将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的长度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倍。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39</a:t>
            </a:fld>
            <a:endParaRPr lang="en-US"/>
          </a:p>
        </p:txBody>
      </p:sp>
      <p:sp>
        <p:nvSpPr>
          <p:cNvPr id="31747" name="TextBox 4"/>
          <p:cNvSpPr txBox="1"/>
          <p:nvPr/>
        </p:nvSpPr>
        <p:spPr>
          <a:xfrm>
            <a:off x="1454150" y="4999038"/>
            <a:ext cx="984250" cy="369887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31748" name="TextBox 5"/>
          <p:cNvSpPr txBox="1"/>
          <p:nvPr/>
        </p:nvSpPr>
        <p:spPr>
          <a:xfrm>
            <a:off x="3181350" y="4999038"/>
            <a:ext cx="628650" cy="3698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7" name="直接箭头连接符 6"/>
          <p:cNvCxnSpPr>
            <a:stCxn id="31747" idx="3"/>
            <a:endCxn id="31748" idx="1"/>
          </p:cNvCxnSpPr>
          <p:nvPr/>
        </p:nvCxnSpPr>
        <p:spPr>
          <a:xfrm>
            <a:off x="2438400" y="5184775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405313" y="3789363"/>
          <a:ext cx="433387" cy="219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曲线连接符 8"/>
          <p:cNvCxnSpPr>
            <a:stCxn id="31748" idx="3"/>
            <a:endCxn id="31748" idx="1"/>
          </p:cNvCxnSpPr>
          <p:nvPr/>
        </p:nvCxnSpPr>
        <p:spPr>
          <a:xfrm>
            <a:off x="3810000" y="5184775"/>
            <a:ext cx="595313" cy="184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7" name="TextBox 18431"/>
          <p:cNvSpPr txBox="1"/>
          <p:nvPr/>
        </p:nvSpPr>
        <p:spPr>
          <a:xfrm>
            <a:off x="5557838" y="6092825"/>
            <a:ext cx="81438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bucket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31768" name="TextBox 18432"/>
          <p:cNvSpPr txBox="1"/>
          <p:nvPr/>
        </p:nvSpPr>
        <p:spPr>
          <a:xfrm>
            <a:off x="4289425" y="5983288"/>
            <a:ext cx="692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index</a:t>
            </a:r>
            <a:endParaRPr lang="zh-CN" altLang="en-US">
              <a:latin typeface="Calibri" panose="020F050202020403020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18163" y="5727700"/>
          <a:ext cx="708025" cy="36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80" marB="457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曲线连接符 12"/>
          <p:cNvCxnSpPr>
            <a:stCxn id="31748" idx="3"/>
            <a:endCxn id="12" idx="1"/>
          </p:cNvCxnSpPr>
          <p:nvPr/>
        </p:nvCxnSpPr>
        <p:spPr>
          <a:xfrm>
            <a:off x="4897438" y="5886450"/>
            <a:ext cx="720725" cy="25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630863" y="5300663"/>
          <a:ext cx="708025" cy="36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曲线连接符 14"/>
          <p:cNvCxnSpPr>
            <a:stCxn id="31748" idx="3"/>
            <a:endCxn id="14" idx="1"/>
          </p:cNvCxnSpPr>
          <p:nvPr/>
        </p:nvCxnSpPr>
        <p:spPr>
          <a:xfrm>
            <a:off x="3810000" y="5183982"/>
            <a:ext cx="1820863" cy="30003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630863" y="4868863"/>
          <a:ext cx="708025" cy="36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曲线连接符 16"/>
          <p:cNvCxnSpPr>
            <a:stCxn id="31748" idx="3"/>
            <a:endCxn id="16" idx="1"/>
          </p:cNvCxnSpPr>
          <p:nvPr/>
        </p:nvCxnSpPr>
        <p:spPr>
          <a:xfrm flipV="1">
            <a:off x="3810000" y="5052219"/>
            <a:ext cx="1820863" cy="1317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630863" y="4508500"/>
          <a:ext cx="708025" cy="36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曲线连接符 18"/>
          <p:cNvCxnSpPr>
            <a:stCxn id="31748" idx="3"/>
            <a:endCxn id="18" idx="1"/>
          </p:cNvCxnSpPr>
          <p:nvPr/>
        </p:nvCxnSpPr>
        <p:spPr>
          <a:xfrm>
            <a:off x="4910138" y="4668838"/>
            <a:ext cx="720725" cy="2381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630863" y="4143375"/>
          <a:ext cx="708025" cy="36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80" marB="457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曲线连接符 20"/>
          <p:cNvCxnSpPr>
            <a:stCxn id="31748" idx="3"/>
            <a:endCxn id="20" idx="1"/>
          </p:cNvCxnSpPr>
          <p:nvPr/>
        </p:nvCxnSpPr>
        <p:spPr>
          <a:xfrm>
            <a:off x="4910138" y="4303713"/>
            <a:ext cx="720725" cy="2381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31748" idx="3"/>
          </p:cNvCxnSpPr>
          <p:nvPr/>
        </p:nvCxnSpPr>
        <p:spPr>
          <a:xfrm>
            <a:off x="4910138" y="3876675"/>
            <a:ext cx="720725" cy="2381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乘号 4"/>
          <p:cNvSpPr/>
          <p:nvPr/>
        </p:nvSpPr>
        <p:spPr>
          <a:xfrm>
            <a:off x="5564823" y="3900488"/>
            <a:ext cx="814388" cy="245268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在</a:t>
            </a:r>
            <a:r>
              <a:rPr lang="en-US" altLang="zh-CN" dirty="0"/>
              <a:t>Chrome</a:t>
            </a:r>
            <a:r>
              <a:rPr lang="zh-CN" altLang="en-US" dirty="0"/>
              <a:t>中查看</a:t>
            </a:r>
            <a:r>
              <a:rPr lang="en-US" altLang="zh-CN" dirty="0"/>
              <a:t>HTTP</a:t>
            </a:r>
            <a:r>
              <a:rPr lang="zh-CN" altLang="en-US" dirty="0"/>
              <a:t>请求：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Chrome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F12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。选择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Network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选项卡，点刷新重新加载页面，选择左侧面板上相应网址的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请求，该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请求会在右侧面板中显示。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5" y="1822450"/>
            <a:ext cx="6379845" cy="499173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750945" y="1869440"/>
            <a:ext cx="603250" cy="1612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29310" y="4186555"/>
            <a:ext cx="1487805" cy="1943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  <a:r>
              <a:rPr lang="zh-CN" altLang="en-US" dirty="0"/>
              <a:t>：实现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缺点是冲突概率高，为了降低冲突的概念，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 Filter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个哈希函数，而不是一个。假设有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个哈希函数，位数组大小为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，加入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的数量为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/>
          </a:p>
          <a:p>
            <a:pPr marL="514350" lvl="1" indent="-342900" eaLnBrk="1" hangingPunct="1">
              <a:buFont typeface="宋体" panose="02010600030101010101" pitchFamily="2" charset="-122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个哈希函数记为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, 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, …, 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，分别计算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，然后将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位设为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这样就将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映射到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个二进制位了。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40</a:t>
            </a:fld>
            <a:endParaRPr lang="en-US"/>
          </a:p>
        </p:txBody>
      </p:sp>
      <p:pic>
        <p:nvPicPr>
          <p:cNvPr id="3277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08" y="3008630"/>
            <a:ext cx="7591425" cy="2533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408805" y="5542280"/>
            <a:ext cx="2360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图中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k=4, m=16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  <a:r>
              <a:rPr lang="zh-CN" altLang="en-US" dirty="0"/>
              <a:t>：实现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lvl="1" indent="-342900" eaLnBrk="1" hangingPunct="1">
              <a:buFont typeface="宋体" panose="02010600030101010101" pitchFamily="2" charset="-122"/>
              <a:buAutoNum type="arabicPeriod" startAt="2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str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是否存在的过程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对于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str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，分别计算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。然后检查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的第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位是否为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，若其中任何一位不为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则可以判定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一定没有被记录过。若全部位都是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，则“认为”字符串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存在。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若一个字符串对应的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不全为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，则可以肯定该字符串一定没有被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记录过。（这是显然的，因为字符串被记录过，其对应的二进制位肯定全部被设为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了）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但是若一个字符串对应的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全为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，实际上是不能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100%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的肯定该字符串被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记录过的。（因为有可能该字符串的所有位都刚好是被其他字符串所对应）这种将该字符串划分错的情况，称为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 positive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pPr marL="514350" lvl="1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不同于其他结构，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加入了就被不能删除了，因为删除会影响到其他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跟单哈希函数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Bit-Map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不同之处在于：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 Filter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个哈希函数，每个字符串跟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对应。从而降低了冲突的概率。</a:t>
            </a:r>
            <a:endParaRPr lang="zh-CN" altLang="en-US" dirty="0"/>
          </a:p>
          <a:p>
            <a:pPr marL="514350" lvl="1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的在线演示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charset="0"/>
                <a:sym typeface="+mn-ea"/>
                <a:hlinkClick r:id="rId2"/>
              </a:rPr>
              <a:t>http://billmill.org/bloomfilter-tutorial/</a:t>
            </a:r>
            <a:endParaRPr lang="en-US" altLang="zh-CN" dirty="0">
              <a:latin typeface="Calibri" panose="020F0502020204030204" charset="0"/>
            </a:endParaRPr>
          </a:p>
          <a:p>
            <a:pPr marL="51435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charset="0"/>
                <a:sym typeface="+mn-ea"/>
                <a:hlinkClick r:id="rId3"/>
              </a:rPr>
              <a:t>http://www.jasondavies.com/bloomfilter/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  <a:r>
              <a:rPr lang="zh-CN" altLang="en-US" dirty="0"/>
              <a:t>：参数选择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哈希函数选择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哈希函数的选择对性能的影响应该是很大的，一个好的哈希函数要能近似等概率的将字符串映射到各个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。选择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个不同的哈希函数比较麻烦，一种简单的方法是选择一个哈希函数，然后送入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个不同的参数。</a:t>
            </a:r>
          </a:p>
          <a:p>
            <a:pPr marL="171450" lvl="1" indent="0" eaLnBrk="1" hangingPunct="1">
              <a:buNone/>
            </a:pPr>
            <a:endParaRPr lang="zh-CN" altLang="en-US" dirty="0"/>
          </a:p>
          <a:p>
            <a:pPr marL="17145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dirty="0">
                <a:latin typeface="Calibri" panose="020F0502020204030204" charset="0"/>
                <a:sym typeface="+mn-ea"/>
                <a:hlinkClick r:id="rId2"/>
              </a:rPr>
              <a:t>General Purpose Hash Function Algorithms</a:t>
            </a:r>
            <a:r>
              <a:rPr lang="zh-CN" altLang="en-US" dirty="0">
                <a:latin typeface="Calibri" panose="020F0502020204030204" charset="0"/>
                <a:sym typeface="+mn-ea"/>
                <a:hlinkClick r:id="rId2"/>
              </a:rPr>
              <a:t>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即http://www.partow.net/programming/hashfunctions/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中给出了几种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的写法（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GeneralHashFunctions_-_Python.zip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文件）。使用时可以选择多个哈希函数。也可以选择其中一种，给定不同的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生成多个哈希函数。</a:t>
            </a:r>
          </a:p>
          <a:p>
            <a:pPr marL="171450" lvl="1" indent="0" eaLnBrk="1" hangingPunct="1">
              <a:buNone/>
            </a:pPr>
            <a:endParaRPr lang="zh-CN" altLang="en-US" dirty="0"/>
          </a:p>
          <a:p>
            <a:pPr marL="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例如其中的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BKDRHash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，通过改变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可以得到不同的哈希函数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42</a:t>
            </a:fld>
            <a:endParaRPr lang="en-US"/>
          </a:p>
        </p:txBody>
      </p:sp>
      <p:pic>
        <p:nvPicPr>
          <p:cNvPr id="3481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" y="4473575"/>
            <a:ext cx="4581525" cy="1163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10210" y="5842635"/>
            <a:ext cx="4362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使用时通过取模得到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0~m-1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</a:t>
            </a:r>
            <a:endParaRPr lang="zh-CN" altLang="en-US"/>
          </a:p>
        </p:txBody>
      </p:sp>
      <p:pic>
        <p:nvPicPr>
          <p:cNvPr id="34820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90" y="5630863"/>
            <a:ext cx="2493963" cy="790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  <a:r>
              <a:rPr lang="zh-CN" altLang="en-US" dirty="0"/>
              <a:t>：参数选择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10361" y="582097"/>
            <a:ext cx="11443283" cy="5959475"/>
          </a:xfrm>
        </p:spPr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哈希函数个数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、位数组大小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哈希函数个数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、位数组大小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、加入的字符串数量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的关系可以查看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  <a:hlinkClick r:id="rId2"/>
              </a:rPr>
              <a:t>BloomFilters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  <a:hlinkClick r:id="rId2"/>
              </a:rPr>
              <a:t>- the math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。该文献证明了对于给定的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，当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 = ln(2)* m/n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时出错的概率是最小的。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同时该文献还给出特定的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的出错概率。例如：根据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  <a:hlinkClick r:id="rId2"/>
              </a:rPr>
              <a:t>BloomFilters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  <a:hlinkClick r:id="rId2"/>
              </a:rPr>
              <a:t>- the math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，哈希函数个数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取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，位数组大小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设为字符串个数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倍时，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 positive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发生的概率是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0.0000889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，这个概率基本能满足爬虫的需求了。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中对位数组的操作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Bitarray.py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提供了一个位数组操作的类。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提供了初始化，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操作将该位置的值设为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得到该位置的值（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4521835"/>
            <a:ext cx="6354445" cy="2082800"/>
          </a:xfrm>
          <a:prstGeom prst="rect">
            <a:avLst/>
          </a:prstGeom>
        </p:spPr>
      </p:pic>
      <p:sp>
        <p:nvSpPr>
          <p:cNvPr id="6" name="文本框 5">
            <a:hlinkClick r:id="rId4" action="ppaction://hlinksldjump"/>
            <a:extLst>
              <a:ext uri="{FF2B5EF4-FFF2-40B4-BE49-F238E27FC236}">
                <a16:creationId xmlns:a16="http://schemas.microsoft.com/office/drawing/2014/main" id="{351F65A9-D73B-4DD5-8530-D520B008CA0D}"/>
              </a:ext>
            </a:extLst>
          </p:cNvPr>
          <p:cNvSpPr txBox="1"/>
          <p:nvPr/>
        </p:nvSpPr>
        <p:spPr>
          <a:xfrm>
            <a:off x="9977966" y="5906571"/>
            <a:ext cx="139276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/>
              <a:t>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endParaRPr lang="en-US" altLang="zh-CN" sz="2000" b="1" dirty="0">
              <a:ea typeface="+mn-ea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rabicPeriod"/>
            </a:pPr>
            <a:r>
              <a:rPr lang="zh-CN" altLang="en-US" sz="2000" b="1" dirty="0">
                <a:ea typeface="+mn-ea"/>
                <a:sym typeface="+mn-ea"/>
              </a:rPr>
              <a:t>实现</a:t>
            </a:r>
            <a:r>
              <a:rPr lang="en-US" altLang="zh-CN" sz="2000" b="1" dirty="0" err="1">
                <a:ea typeface="+mn-ea"/>
                <a:sym typeface="+mn-ea"/>
              </a:rPr>
              <a:t>BloomFilter</a:t>
            </a:r>
            <a:endParaRPr lang="en-US" altLang="zh-CN" sz="2000" b="1" dirty="0">
              <a:ea typeface="+mn-ea"/>
            </a:endParaRPr>
          </a:p>
          <a:p>
            <a:pPr marL="171450" lvl="1" indent="0" eaLnBrk="1" hangingPunct="1">
              <a:buNone/>
            </a:pPr>
            <a:r>
              <a:rPr lang="zh-CN" altLang="en-US" sz="2000" dirty="0">
                <a:ea typeface="+mn-ea"/>
                <a:sym typeface="+mn-ea"/>
              </a:rPr>
              <a:t>实现一个简单的</a:t>
            </a:r>
            <a:r>
              <a:rPr lang="en-US" altLang="zh-CN" sz="2000" dirty="0" err="1">
                <a:ea typeface="+mn-ea"/>
                <a:sym typeface="+mn-ea"/>
              </a:rPr>
              <a:t>BloomFilter</a:t>
            </a:r>
            <a:r>
              <a:rPr lang="zh-CN" altLang="en-US" sz="2000" dirty="0">
                <a:ea typeface="+mn-ea"/>
                <a:sym typeface="+mn-ea"/>
              </a:rPr>
              <a:t>。</a:t>
            </a:r>
            <a:endParaRPr lang="en-US" altLang="zh-CN" sz="2000" dirty="0">
              <a:ea typeface="+mn-ea"/>
            </a:endParaRPr>
          </a:p>
          <a:p>
            <a:pPr marL="171450" lvl="1" indent="0" eaLnBrk="1" hangingPunct="1">
              <a:buNone/>
            </a:pPr>
            <a:r>
              <a:rPr lang="zh-CN" altLang="en-US" sz="2000" dirty="0">
                <a:ea typeface="+mn-ea"/>
                <a:sym typeface="+mn-ea"/>
              </a:rPr>
              <a:t>设计一个实验统计你的</a:t>
            </a:r>
            <a:r>
              <a:rPr lang="en-US" altLang="zh-CN" sz="2000" dirty="0" err="1">
                <a:ea typeface="+mn-ea"/>
                <a:sym typeface="+mn-ea"/>
              </a:rPr>
              <a:t>BloomFilter</a:t>
            </a:r>
            <a:r>
              <a:rPr lang="zh-CN" altLang="en-US" sz="2000" dirty="0">
                <a:ea typeface="+mn-ea"/>
                <a:sym typeface="+mn-ea"/>
              </a:rPr>
              <a:t>的错误率</a:t>
            </a:r>
            <a:r>
              <a:rPr lang="en-US" altLang="zh-CN" sz="2000" dirty="0">
                <a:ea typeface="+mn-ea"/>
                <a:sym typeface="+mn-ea"/>
              </a:rPr>
              <a:t>(false positive rate)</a:t>
            </a:r>
            <a:r>
              <a:rPr lang="zh-CN" altLang="en-US" sz="2000" dirty="0">
                <a:ea typeface="+mn-ea"/>
                <a:sym typeface="+mn-ea"/>
              </a:rPr>
              <a:t>。</a:t>
            </a:r>
            <a:endParaRPr lang="en-US" altLang="zh-CN" sz="2000" dirty="0">
              <a:ea typeface="+mn-ea"/>
            </a:endParaRPr>
          </a:p>
          <a:p>
            <a:pPr marL="171450" lvl="1" indent="0" eaLnBrk="1" hangingPunct="1">
              <a:buNone/>
            </a:pPr>
            <a:endParaRPr lang="en-US" altLang="zh-CN" sz="2000" dirty="0">
              <a:ea typeface="+mn-ea"/>
            </a:endParaRPr>
          </a:p>
          <a:p>
            <a:pPr marL="171450" lvl="1" indent="0" eaLnBrk="1" hangingPunct="1">
              <a:buNone/>
            </a:pPr>
            <a:endParaRPr lang="en-US" altLang="zh-CN" sz="2000" dirty="0">
              <a:ea typeface="+mn-ea"/>
            </a:endParaRPr>
          </a:p>
          <a:p>
            <a:pPr marL="171450" lvl="1" indent="0" eaLnBrk="1" hangingPunct="1">
              <a:buNone/>
            </a:pPr>
            <a:r>
              <a:rPr lang="zh-CN" altLang="en-US" sz="2000" dirty="0">
                <a:ea typeface="+mn-ea"/>
                <a:sym typeface="+mn-ea"/>
              </a:rPr>
              <a:t>提示：可以用函数实现（例如</a:t>
            </a:r>
            <a:r>
              <a:rPr lang="en-US" altLang="zh-CN" sz="2000" dirty="0" err="1">
                <a:ea typeface="+mn-ea"/>
                <a:sym typeface="+mn-ea"/>
              </a:rPr>
              <a:t>hashtable</a:t>
            </a:r>
            <a:r>
              <a:rPr lang="zh-CN" altLang="en-US" sz="2000" dirty="0">
                <a:ea typeface="+mn-ea"/>
                <a:sym typeface="+mn-ea"/>
              </a:rPr>
              <a:t>里，用函数操作</a:t>
            </a:r>
            <a:r>
              <a:rPr lang="en-US" altLang="zh-CN" sz="2000" dirty="0">
                <a:ea typeface="+mn-ea"/>
                <a:sym typeface="+mn-ea"/>
              </a:rPr>
              <a:t>table</a:t>
            </a:r>
            <a:r>
              <a:rPr lang="zh-CN" altLang="en-US" sz="2000" dirty="0">
                <a:ea typeface="+mn-ea"/>
                <a:sym typeface="+mn-ea"/>
              </a:rPr>
              <a:t>的做法），也可以用类实现（例如</a:t>
            </a:r>
            <a:r>
              <a:rPr lang="en-US" altLang="zh-CN" sz="2000" dirty="0">
                <a:ea typeface="+mn-ea"/>
                <a:sym typeface="+mn-ea"/>
              </a:rPr>
              <a:t>Bitarray.py</a:t>
            </a:r>
            <a:r>
              <a:rPr lang="zh-CN" altLang="en-US" sz="2000" dirty="0">
                <a:ea typeface="+mn-ea"/>
                <a:sym typeface="+mn-ea"/>
              </a:rPr>
              <a:t>的实现，可以修改</a:t>
            </a:r>
            <a:r>
              <a:rPr lang="en-US" altLang="zh-CN" sz="2000" dirty="0">
                <a:ea typeface="+mn-ea"/>
                <a:sym typeface="+mn-ea"/>
              </a:rPr>
              <a:t>Bitarray.py</a:t>
            </a:r>
            <a:r>
              <a:rPr lang="zh-CN" altLang="en-US" sz="2000" dirty="0">
                <a:ea typeface="+mn-ea"/>
                <a:sym typeface="+mn-ea"/>
              </a:rPr>
              <a:t>完成</a:t>
            </a:r>
            <a:r>
              <a:rPr lang="en-US" altLang="zh-CN" sz="2000" dirty="0" err="1">
                <a:ea typeface="+mn-ea"/>
                <a:sym typeface="+mn-ea"/>
              </a:rPr>
              <a:t>Bloomfilter</a:t>
            </a:r>
            <a:r>
              <a:rPr lang="zh-CN" altLang="en-US" sz="2000" dirty="0">
                <a:ea typeface="+mn-ea"/>
                <a:sym typeface="+mn-ea"/>
              </a:rPr>
              <a:t>）。</a:t>
            </a:r>
            <a:endParaRPr lang="en-US" altLang="zh-CN" sz="2000" dirty="0">
              <a:ea typeface="+mn-ea"/>
              <a:sym typeface="+mn-ea"/>
            </a:endParaRPr>
          </a:p>
          <a:p>
            <a:pPr marL="171450" lvl="1" indent="0" eaLnBrk="1" hangingPunct="1">
              <a:buNone/>
            </a:pPr>
            <a:endParaRPr lang="en-US" altLang="zh-CN" sz="2000" dirty="0">
              <a:ea typeface="+mn-ea"/>
              <a:sym typeface="+mn-ea"/>
            </a:endParaRPr>
          </a:p>
          <a:p>
            <a:pPr marL="171450" lvl="1" indent="0" eaLnBrk="1" hangingPunct="1">
              <a:buNone/>
            </a:pPr>
            <a:r>
              <a:rPr lang="zh-CN" altLang="en-US" dirty="0">
                <a:ea typeface="+mn-ea"/>
                <a:sym typeface="+mn-ea"/>
              </a:rPr>
              <a:t>如果你的程序依赖于我们提供的一些代码（比如</a:t>
            </a:r>
            <a:r>
              <a:rPr lang="en-US" altLang="zh-CN" dirty="0">
                <a:ea typeface="+mn-ea"/>
                <a:sym typeface="+mn-ea"/>
              </a:rPr>
              <a:t>GeneralHashFucntion.py</a:t>
            </a:r>
            <a:r>
              <a:rPr lang="zh-CN" altLang="en-US" dirty="0">
                <a:ea typeface="+mn-ea"/>
                <a:sym typeface="+mn-ea"/>
              </a:rPr>
              <a:t>），请在提交作业时也附带上，方便我们直接运行程序测试。</a:t>
            </a:r>
            <a:endParaRPr lang="en-US" altLang="zh-CN" dirty="0">
              <a:ea typeface="+mn-ea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  <a:p>
            <a:endParaRPr lang="zh-CN" altLang="en-US" dirty="0"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>
                <a:ea typeface="+mn-ea"/>
              </a:rPr>
              <a:t>44</a:t>
            </a:fld>
            <a:endParaRPr lang="en-US">
              <a:ea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73126-825C-409D-AAF5-8CB8596D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36800"/>
            <a:ext cx="12192000" cy="4384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b="1" dirty="0"/>
              <a:t>Part D: </a:t>
            </a:r>
            <a:r>
              <a:rPr lang="zh-CN" altLang="en-US" sz="5400" b="1" dirty="0"/>
              <a:t>多线程爬虫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CDC525-5963-4575-8F36-7C26C89C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3DC73-0BB9-4D31-AE1C-277FF245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如何构建一个简单的爬虫？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DC5C4-3617-47D7-8200-933701DE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46</a:t>
            </a:fld>
            <a:endParaRPr lang="en-US"/>
          </a:p>
        </p:txBody>
      </p:sp>
      <p:sp>
        <p:nvSpPr>
          <p:cNvPr id="5" name="文本框 4">
            <a:hlinkClick r:id="rId2" action="ppaction://hlinksldjump"/>
            <a:extLst>
              <a:ext uri="{FF2B5EF4-FFF2-40B4-BE49-F238E27FC236}">
                <a16:creationId xmlns:a16="http://schemas.microsoft.com/office/drawing/2014/main" id="{02061255-CFA0-4156-8BB7-A796EDBB2290}"/>
              </a:ext>
            </a:extLst>
          </p:cNvPr>
          <p:cNvSpPr txBox="1"/>
          <p:nvPr/>
        </p:nvSpPr>
        <p:spPr>
          <a:xfrm>
            <a:off x="10460876" y="754891"/>
            <a:ext cx="139276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/>
              <a:t>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502B979B-821E-41DC-8D7F-39AA799865C4}"/>
              </a:ext>
            </a:extLst>
          </p:cNvPr>
          <p:cNvSpPr txBox="1">
            <a:spLocks/>
          </p:cNvSpPr>
          <p:nvPr/>
        </p:nvSpPr>
        <p:spPr>
          <a:xfrm>
            <a:off x="7622117" y="5389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600" b="0" kern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C21EC5-CD02-4888-A25F-F2DF1AE998A7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89794A68-C7CC-4136-85A5-C6D2C297C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042" y="4081142"/>
            <a:ext cx="3905250" cy="2228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TextBox 23562">
            <a:extLst>
              <a:ext uri="{FF2B5EF4-FFF2-40B4-BE49-F238E27FC236}">
                <a16:creationId xmlns:a16="http://schemas.microsoft.com/office/drawing/2014/main" id="{48AEC0E9-D4E9-4F76-915D-53720F3F59C8}"/>
              </a:ext>
            </a:extLst>
          </p:cNvPr>
          <p:cNvSpPr txBox="1"/>
          <p:nvPr/>
        </p:nvSpPr>
        <p:spPr>
          <a:xfrm>
            <a:off x="11359092" y="5952805"/>
            <a:ext cx="768350" cy="3698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[seed]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81AF7A9-7E54-466A-ACAF-2206F30A201A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10566930" y="5737540"/>
            <a:ext cx="792163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3565">
            <a:extLst>
              <a:ext uri="{FF2B5EF4-FFF2-40B4-BE49-F238E27FC236}">
                <a16:creationId xmlns:a16="http://schemas.microsoft.com/office/drawing/2014/main" id="{E36CE98F-9C96-4103-8FBE-BBAECBE92FDC}"/>
              </a:ext>
            </a:extLst>
          </p:cNvPr>
          <p:cNvSpPr txBox="1"/>
          <p:nvPr/>
        </p:nvSpPr>
        <p:spPr>
          <a:xfrm>
            <a:off x="9342967" y="6448105"/>
            <a:ext cx="881063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tocrawl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FD86DF6-A4FD-45F4-95E9-94B9D182EEE1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9702695" y="6136955"/>
            <a:ext cx="80963" cy="31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3570">
            <a:extLst>
              <a:ext uri="{FF2B5EF4-FFF2-40B4-BE49-F238E27FC236}">
                <a16:creationId xmlns:a16="http://schemas.microsoft.com/office/drawing/2014/main" id="{F13E0C46-AA5F-46C2-B8BF-7DC003556524}"/>
              </a:ext>
            </a:extLst>
          </p:cNvPr>
          <p:cNvSpPr txBox="1"/>
          <p:nvPr/>
        </p:nvSpPr>
        <p:spPr>
          <a:xfrm>
            <a:off x="5239280" y="5592442"/>
            <a:ext cx="9223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crawled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7672C42-12F0-4FA4-A68D-3E3A228E1585}"/>
              </a:ext>
            </a:extLst>
          </p:cNvPr>
          <p:cNvCxnSpPr>
            <a:stCxn id="28" idx="3"/>
          </p:cNvCxnSpPr>
          <p:nvPr/>
        </p:nvCxnSpPr>
        <p:spPr>
          <a:xfrm flipV="1">
            <a:off x="6161617" y="5738175"/>
            <a:ext cx="1093788" cy="39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3573">
            <a:extLst>
              <a:ext uri="{FF2B5EF4-FFF2-40B4-BE49-F238E27FC236}">
                <a16:creationId xmlns:a16="http://schemas.microsoft.com/office/drawing/2014/main" id="{A65A292B-E545-405F-B4D7-1F53D6D72D8E}"/>
              </a:ext>
            </a:extLst>
          </p:cNvPr>
          <p:cNvSpPr txBox="1"/>
          <p:nvPr/>
        </p:nvSpPr>
        <p:spPr>
          <a:xfrm>
            <a:off x="8025342" y="3590605"/>
            <a:ext cx="1195388" cy="3698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DCD443E-190C-457C-8DB2-751D704A0676}"/>
              </a:ext>
            </a:extLst>
          </p:cNvPr>
          <p:cNvCxnSpPr>
            <a:stCxn id="30" idx="2"/>
          </p:cNvCxnSpPr>
          <p:nvPr/>
        </p:nvCxnSpPr>
        <p:spPr>
          <a:xfrm flipH="1">
            <a:off x="8621607" y="3960492"/>
            <a:ext cx="1588" cy="47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3576">
            <a:extLst>
              <a:ext uri="{FF2B5EF4-FFF2-40B4-BE49-F238E27FC236}">
                <a16:creationId xmlns:a16="http://schemas.microsoft.com/office/drawing/2014/main" id="{4FE6DBF2-CD65-452A-BED6-DD5903EAD518}"/>
              </a:ext>
            </a:extLst>
          </p:cNvPr>
          <p:cNvSpPr txBox="1"/>
          <p:nvPr/>
        </p:nvSpPr>
        <p:spPr>
          <a:xfrm>
            <a:off x="7687205" y="6448105"/>
            <a:ext cx="1349375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77A59A9-AE3E-41BB-871D-2B0B383F5231}"/>
              </a:ext>
            </a:extLst>
          </p:cNvPr>
          <p:cNvCxnSpPr>
            <a:stCxn id="32" idx="0"/>
          </p:cNvCxnSpPr>
          <p:nvPr/>
        </p:nvCxnSpPr>
        <p:spPr>
          <a:xfrm flipV="1">
            <a:off x="8362527" y="5962330"/>
            <a:ext cx="188913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579">
            <a:extLst>
              <a:ext uri="{FF2B5EF4-FFF2-40B4-BE49-F238E27FC236}">
                <a16:creationId xmlns:a16="http://schemas.microsoft.com/office/drawing/2014/main" id="{BA1D71B1-6AA4-467B-99E1-846B9D3F5302}"/>
              </a:ext>
            </a:extLst>
          </p:cNvPr>
          <p:cNvSpPr txBox="1"/>
          <p:nvPr/>
        </p:nvSpPr>
        <p:spPr>
          <a:xfrm>
            <a:off x="9373130" y="3606480"/>
            <a:ext cx="1444625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tocrawl.pop()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AFCED4F-A022-482B-8D14-6E43D02B4906}"/>
              </a:ext>
            </a:extLst>
          </p:cNvPr>
          <p:cNvCxnSpPr>
            <a:stCxn id="34" idx="2"/>
          </p:cNvCxnSpPr>
          <p:nvPr/>
        </p:nvCxnSpPr>
        <p:spPr>
          <a:xfrm flipH="1">
            <a:off x="9703965" y="3974780"/>
            <a:ext cx="392113" cy="46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3582">
            <a:extLst>
              <a:ext uri="{FF2B5EF4-FFF2-40B4-BE49-F238E27FC236}">
                <a16:creationId xmlns:a16="http://schemas.microsoft.com/office/drawing/2014/main" id="{300C21C3-3BE5-4576-9558-97F1B6B8FA56}"/>
              </a:ext>
            </a:extLst>
          </p:cNvPr>
          <p:cNvSpPr txBox="1"/>
          <p:nvPr/>
        </p:nvSpPr>
        <p:spPr>
          <a:xfrm>
            <a:off x="8857192" y="4944742"/>
            <a:ext cx="725488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union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D428B8B-E771-4E8F-860F-19E4C121EB19}"/>
              </a:ext>
            </a:extLst>
          </p:cNvPr>
          <p:cNvCxnSpPr>
            <a:stCxn id="36" idx="2"/>
          </p:cNvCxnSpPr>
          <p:nvPr/>
        </p:nvCxnSpPr>
        <p:spPr>
          <a:xfrm flipH="1">
            <a:off x="9126432" y="5313042"/>
            <a:ext cx="93663" cy="231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内容占位符 7">
            <a:extLst>
              <a:ext uri="{FF2B5EF4-FFF2-40B4-BE49-F238E27FC236}">
                <a16:creationId xmlns:a16="http://schemas.microsoft.com/office/drawing/2014/main" id="{1C448F95-7F3C-48EE-9E98-0AAE74B2B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41" y="715962"/>
            <a:ext cx="11444288" cy="59594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一个简单的爬虫实现步骤（查看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crawler_sample.py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）：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/>
              <a:t>从一个种子网页出发（例如</a:t>
            </a:r>
            <a:r>
              <a:rPr lang="en-US" altLang="zh-CN" dirty="0"/>
              <a:t>www.sjtu.edu.cn</a:t>
            </a:r>
            <a:r>
              <a:rPr lang="zh-CN" altLang="en-US" dirty="0"/>
              <a:t>），找出该网页上的所有链接。访问其中一个链接，得到更多的新链接；然后再访问一个之前没有访问过的链接，继续得到新链接</a:t>
            </a:r>
            <a:r>
              <a:rPr lang="en-US" altLang="zh-CN" dirty="0"/>
              <a:t>…</a:t>
            </a:r>
            <a:r>
              <a:rPr lang="zh-CN" altLang="en-US" dirty="0"/>
              <a:t>如此循环下去，就能爬取到大量网页。</a:t>
            </a: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算法的伪代码：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tocrawl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= [seed]			#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待爬序列初始化为种子序列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 = []			#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已爬序列初始化为空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tocrawl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			#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待爬序列非空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page  =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tocrawl.pop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		#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从待爬堆栈中取出一个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，并把它从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tocrawl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中删除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if page not in crawled:		#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未被爬过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content =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get_page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(page)		#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爬取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outlinks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=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get_all_links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(content)	#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找到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中所有链接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union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 add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outlinks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into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tocrawl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#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outlinks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放到待爬序列中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add page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into crawled		#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放入已爬序列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return crawled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8113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3493" y="799709"/>
            <a:ext cx="11443283" cy="5959475"/>
          </a:xfrm>
        </p:spPr>
        <p:txBody>
          <a:bodyPr/>
          <a:lstStyle/>
          <a:p>
            <a:pPr marL="0" lvl="1" indent="0">
              <a:buNone/>
            </a:pPr>
            <a:r>
              <a:rPr lang="en-US" altLang="zh-CN" sz="2000" b="1" dirty="0">
                <a:ea typeface="+mn-ea"/>
                <a:sym typeface="+mn-ea"/>
              </a:rPr>
              <a:t>2. </a:t>
            </a:r>
            <a:r>
              <a:rPr lang="zh-CN" altLang="en-US" sz="2000" b="1" dirty="0">
                <a:ea typeface="+mn-ea"/>
                <a:sym typeface="+mn-ea"/>
              </a:rPr>
              <a:t>实现一个简单的网页爬虫（修改</a:t>
            </a:r>
            <a:r>
              <a:rPr lang="en-US" altLang="zh-CN" sz="2000" b="1" dirty="0">
                <a:ea typeface="+mn-ea"/>
                <a:sym typeface="+mn-ea"/>
              </a:rPr>
              <a:t>crawler.py</a:t>
            </a:r>
            <a:r>
              <a:rPr lang="zh-CN" altLang="en-US" sz="2000" b="1" dirty="0">
                <a:ea typeface="+mn-ea"/>
                <a:sym typeface="+mn-ea"/>
              </a:rPr>
              <a:t>）</a:t>
            </a:r>
            <a:endParaRPr lang="en-US" altLang="zh-CN" sz="2000" b="1" dirty="0">
              <a:solidFill>
                <a:schemeClr val="tx1"/>
              </a:solidFill>
              <a:ea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>
              <a:ea typeface="+mn-ea"/>
              <a:sym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ea typeface="+mn-ea"/>
                <a:sym typeface="+mn-ea"/>
              </a:rPr>
              <a:t>其中：</a:t>
            </a:r>
            <a:endParaRPr lang="en-US" altLang="zh-CN" dirty="0">
              <a:ea typeface="+mn-ea"/>
              <a:sym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ea typeface="+mn-ea"/>
                <a:sym typeface="+mn-ea"/>
              </a:rPr>
              <a:t>def </a:t>
            </a:r>
            <a:r>
              <a:rPr lang="en-US" altLang="zh-CN" dirty="0" err="1">
                <a:ea typeface="+mn-ea"/>
                <a:sym typeface="+mn-ea"/>
              </a:rPr>
              <a:t>get_all_links</a:t>
            </a:r>
            <a:r>
              <a:rPr lang="en-US" altLang="zh-CN" dirty="0">
                <a:ea typeface="+mn-ea"/>
                <a:sym typeface="+mn-ea"/>
              </a:rPr>
              <a:t>(content, page):</a:t>
            </a:r>
            <a:endParaRPr lang="en-US" altLang="zh-CN" dirty="0">
              <a:solidFill>
                <a:schemeClr val="tx1"/>
              </a:solidFill>
              <a:ea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ea typeface="+mn-ea"/>
                <a:sym typeface="+mn-ea"/>
              </a:rPr>
              <a:t>    links = []</a:t>
            </a:r>
            <a:endParaRPr lang="en-US" altLang="zh-CN" dirty="0">
              <a:solidFill>
                <a:schemeClr val="tx1"/>
              </a:solidFill>
              <a:ea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ea typeface="+mn-ea"/>
                <a:sym typeface="+mn-ea"/>
              </a:rPr>
              <a:t>    ...</a:t>
            </a:r>
            <a:endParaRPr lang="en-US" altLang="zh-CN" dirty="0">
              <a:solidFill>
                <a:schemeClr val="tx1"/>
              </a:solidFill>
              <a:ea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ea typeface="+mn-ea"/>
                <a:sym typeface="+mn-ea"/>
              </a:rPr>
              <a:t>    return links</a:t>
            </a:r>
            <a:endParaRPr lang="en-US" altLang="zh-CN" dirty="0">
              <a:solidFill>
                <a:schemeClr val="tx1"/>
              </a:solidFill>
              <a:ea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ea typeface="+mn-ea"/>
                <a:sym typeface="+mn-ea"/>
              </a:rPr>
              <a:t>输入网页内容</a:t>
            </a:r>
            <a:r>
              <a:rPr lang="en-US" altLang="zh-CN" dirty="0">
                <a:ea typeface="+mn-ea"/>
                <a:sym typeface="+mn-ea"/>
              </a:rPr>
              <a:t>content</a:t>
            </a:r>
            <a:r>
              <a:rPr lang="zh-CN" altLang="en-US" dirty="0">
                <a:ea typeface="+mn-ea"/>
                <a:sym typeface="+mn-ea"/>
              </a:rPr>
              <a:t>，网页内容所在的网址</a:t>
            </a:r>
            <a:r>
              <a:rPr lang="en-US" altLang="zh-CN" dirty="0">
                <a:ea typeface="+mn-ea"/>
                <a:sym typeface="+mn-ea"/>
              </a:rPr>
              <a:t>page</a:t>
            </a:r>
            <a:r>
              <a:rPr lang="zh-CN" altLang="en-US" dirty="0">
                <a:ea typeface="+mn-ea"/>
                <a:sym typeface="+mn-ea"/>
              </a:rPr>
              <a:t>，以</a:t>
            </a:r>
            <a:r>
              <a:rPr lang="en-US" altLang="zh-CN" dirty="0">
                <a:ea typeface="+mn-ea"/>
                <a:sym typeface="+mn-ea"/>
              </a:rPr>
              <a:t>list</a:t>
            </a:r>
            <a:r>
              <a:rPr lang="zh-CN" altLang="en-US" dirty="0">
                <a:ea typeface="+mn-ea"/>
                <a:sym typeface="+mn-ea"/>
              </a:rPr>
              <a:t>形式返回网页中所有链接。建议匹配所有绝对网址和相对网址。</a:t>
            </a:r>
            <a:endParaRPr lang="en-US" altLang="zh-CN" dirty="0">
              <a:solidFill>
                <a:schemeClr val="tx1"/>
              </a:solidFill>
              <a:ea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ea typeface="+mn-ea"/>
                <a:sym typeface="+mn-ea"/>
              </a:rPr>
              <a:t>例如，匹配形如</a:t>
            </a:r>
            <a:endParaRPr lang="en-US" altLang="zh-CN" dirty="0">
              <a:solidFill>
                <a:schemeClr val="tx1"/>
              </a:solidFill>
              <a:ea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ea typeface="+mn-ea"/>
                <a:sym typeface="+mn-ea"/>
              </a:rPr>
              <a:t>&lt;a target="_blank" </a:t>
            </a:r>
            <a:r>
              <a:rPr lang="en-US" altLang="zh-CN" dirty="0" err="1">
                <a:ea typeface="+mn-ea"/>
                <a:sym typeface="+mn-ea"/>
              </a:rPr>
              <a:t>href</a:t>
            </a:r>
            <a:r>
              <a:rPr lang="en-US" altLang="zh-CN" dirty="0">
                <a:ea typeface="+mn-ea"/>
                <a:sym typeface="+mn-ea"/>
              </a:rPr>
              <a:t>="http://m.qiushibaike.com"&gt;&lt;/a&gt;</a:t>
            </a:r>
            <a:endParaRPr lang="en-US" altLang="zh-CN" dirty="0">
              <a:solidFill>
                <a:schemeClr val="tx1"/>
              </a:solidFill>
              <a:ea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ea typeface="+mn-ea"/>
                <a:sym typeface="+mn-ea"/>
              </a:rPr>
              <a:t>&lt;a </a:t>
            </a:r>
            <a:r>
              <a:rPr lang="en-US" altLang="zh-CN" dirty="0" err="1">
                <a:ea typeface="+mn-ea"/>
                <a:sym typeface="+mn-ea"/>
              </a:rPr>
              <a:t>href</a:t>
            </a:r>
            <a:r>
              <a:rPr lang="en-US" altLang="zh-CN" dirty="0">
                <a:ea typeface="+mn-ea"/>
                <a:sym typeface="+mn-ea"/>
              </a:rPr>
              <a:t>="/pic/page/2?s=4492933"&gt;2&lt;/a&gt;</a:t>
            </a:r>
            <a:endParaRPr lang="en-US" altLang="zh-CN" dirty="0">
              <a:solidFill>
                <a:schemeClr val="tx1"/>
              </a:solidFill>
              <a:ea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ea typeface="+mn-ea"/>
                <a:sym typeface="+mn-ea"/>
              </a:rPr>
              <a:t>的网址。</a:t>
            </a:r>
            <a:endParaRPr lang="en-US" altLang="zh-CN" dirty="0">
              <a:solidFill>
                <a:schemeClr val="tx1"/>
              </a:solidFill>
              <a:ea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ea typeface="+mn-ea"/>
                <a:sym typeface="+mn-ea"/>
              </a:rPr>
              <a:t>提示：</a:t>
            </a:r>
            <a:r>
              <a:rPr lang="en-US" altLang="zh-CN" dirty="0">
                <a:ea typeface="+mn-ea"/>
                <a:sym typeface="+mn-ea"/>
              </a:rPr>
              <a:t> </a:t>
            </a:r>
            <a:r>
              <a:rPr lang="en-US" altLang="zh-CN" dirty="0" err="1">
                <a:ea typeface="+mn-ea"/>
                <a:sym typeface="+mn-ea"/>
              </a:rPr>
              <a:t>soup.findAll</a:t>
            </a:r>
            <a:r>
              <a:rPr lang="en-US" altLang="zh-CN" dirty="0">
                <a:ea typeface="+mn-ea"/>
                <a:sym typeface="+mn-ea"/>
              </a:rPr>
              <a:t>(‘a’,{‘</a:t>
            </a:r>
            <a:r>
              <a:rPr lang="en-US" altLang="zh-CN" dirty="0" err="1">
                <a:ea typeface="+mn-ea"/>
                <a:sym typeface="+mn-ea"/>
              </a:rPr>
              <a:t>href</a:t>
            </a:r>
            <a:r>
              <a:rPr lang="en-US" altLang="zh-CN" dirty="0">
                <a:ea typeface="+mn-ea"/>
                <a:sym typeface="+mn-ea"/>
              </a:rPr>
              <a:t>’ : </a:t>
            </a:r>
            <a:r>
              <a:rPr lang="en-US" altLang="zh-CN" dirty="0" err="1">
                <a:ea typeface="+mn-ea"/>
                <a:sym typeface="+mn-ea"/>
              </a:rPr>
              <a:t>re.compile</a:t>
            </a:r>
            <a:r>
              <a:rPr lang="en-US" altLang="zh-CN" dirty="0">
                <a:ea typeface="+mn-ea"/>
                <a:sym typeface="+mn-ea"/>
              </a:rPr>
              <a:t>(‘^http|^/’)}) </a:t>
            </a:r>
            <a:r>
              <a:rPr lang="zh-CN" altLang="en-US" dirty="0">
                <a:ea typeface="+mn-ea"/>
                <a:sym typeface="+mn-ea"/>
              </a:rPr>
              <a:t>可以匹配以</a:t>
            </a:r>
            <a:r>
              <a:rPr lang="en-US" altLang="zh-CN" dirty="0">
                <a:ea typeface="+mn-ea"/>
                <a:sym typeface="+mn-ea"/>
              </a:rPr>
              <a:t>http</a:t>
            </a:r>
            <a:r>
              <a:rPr lang="zh-CN" altLang="en-US" dirty="0">
                <a:ea typeface="+mn-ea"/>
                <a:sym typeface="+mn-ea"/>
              </a:rPr>
              <a:t>开头的绝对链接和以</a:t>
            </a:r>
            <a:r>
              <a:rPr lang="en-US" altLang="zh-CN" dirty="0">
                <a:ea typeface="+mn-ea"/>
                <a:sym typeface="+mn-ea"/>
              </a:rPr>
              <a:t>/</a:t>
            </a:r>
            <a:r>
              <a:rPr lang="zh-CN" altLang="en-US" dirty="0">
                <a:ea typeface="+mn-ea"/>
                <a:sym typeface="+mn-ea"/>
              </a:rPr>
              <a:t>开头的相对链接。</a:t>
            </a:r>
            <a:r>
              <a:rPr lang="en-US" altLang="zh-CN" dirty="0" err="1">
                <a:ea typeface="+mn-ea"/>
                <a:sym typeface="+mn-ea"/>
              </a:rPr>
              <a:t>urljoin</a:t>
            </a:r>
            <a:r>
              <a:rPr lang="zh-CN" altLang="en-US" dirty="0">
                <a:ea typeface="+mn-ea"/>
                <a:sym typeface="+mn-ea"/>
              </a:rPr>
              <a:t>可以将相对链接变为绝对链接。</a:t>
            </a:r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>
                <a:ea typeface="+mn-ea"/>
              </a:rPr>
              <a:t>47</a:t>
            </a:fld>
            <a:endParaRPr lang="en-US"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35" y="5444490"/>
            <a:ext cx="3796030" cy="1047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495" y="5572760"/>
            <a:ext cx="4754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>
                <a:solidFill>
                  <a:schemeClr val="accent1"/>
                </a:solidFill>
                <a:latin typeface="Consolas" panose="020B0609020204030204" pitchFamily="49" charset="0"/>
              </a:rPr>
              <a:t>http://www.qiushibaike.com/pic/page/2?s=4492933</a:t>
            </a:r>
          </a:p>
        </p:txBody>
      </p:sp>
      <p:sp>
        <p:nvSpPr>
          <p:cNvPr id="6" name="右箭头 5"/>
          <p:cNvSpPr/>
          <p:nvPr/>
        </p:nvSpPr>
        <p:spPr>
          <a:xfrm>
            <a:off x="4596765" y="5852795"/>
            <a:ext cx="474345" cy="86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91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  <a:ea typeface="+mn-ea"/>
              <a:sym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  <a:ea typeface="+mn-ea"/>
              <a:sym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ea typeface="+mn-ea"/>
                <a:sym typeface="+mn-ea"/>
              </a:rPr>
              <a:t>需要修改的函数：</a:t>
            </a:r>
            <a:endParaRPr lang="en-US" altLang="zh-CN" dirty="0">
              <a:solidFill>
                <a:schemeClr val="tx1"/>
              </a:solidFill>
              <a:ea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ea typeface="+mn-ea"/>
                <a:sym typeface="+mn-ea"/>
              </a:rPr>
              <a:t>def </a:t>
            </a:r>
            <a:r>
              <a:rPr lang="en-US" altLang="zh-CN" dirty="0" err="1">
                <a:ea typeface="+mn-ea"/>
                <a:sym typeface="+mn-ea"/>
              </a:rPr>
              <a:t>get_page</a:t>
            </a:r>
            <a:r>
              <a:rPr lang="en-US" altLang="zh-CN" dirty="0">
                <a:ea typeface="+mn-ea"/>
                <a:sym typeface="+mn-ea"/>
              </a:rPr>
              <a:t>(page):</a:t>
            </a:r>
            <a:endParaRPr lang="en-US" altLang="zh-CN" dirty="0">
              <a:solidFill>
                <a:schemeClr val="tx1"/>
              </a:solidFill>
              <a:ea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ea typeface="+mn-ea"/>
                <a:sym typeface="+mn-ea"/>
              </a:rPr>
              <a:t>    content = ''</a:t>
            </a:r>
            <a:endParaRPr lang="en-US" altLang="zh-CN" dirty="0">
              <a:solidFill>
                <a:schemeClr val="tx1"/>
              </a:solidFill>
              <a:ea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ea typeface="+mn-ea"/>
                <a:sym typeface="+mn-ea"/>
              </a:rPr>
              <a:t>    ...</a:t>
            </a:r>
            <a:endParaRPr lang="en-US" altLang="zh-CN" dirty="0">
              <a:solidFill>
                <a:schemeClr val="tx1"/>
              </a:solidFill>
              <a:ea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ea typeface="+mn-ea"/>
                <a:sym typeface="+mn-ea"/>
              </a:rPr>
              <a:t>    return content</a:t>
            </a:r>
            <a:endParaRPr lang="en-US" altLang="zh-CN" dirty="0">
              <a:solidFill>
                <a:schemeClr val="tx1"/>
              </a:solidFill>
              <a:ea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ea typeface="+mn-ea"/>
                <a:sym typeface="+mn-ea"/>
              </a:rPr>
              <a:t>输入网址</a:t>
            </a:r>
            <a:r>
              <a:rPr lang="en-US" altLang="zh-CN" dirty="0">
                <a:ea typeface="+mn-ea"/>
                <a:sym typeface="+mn-ea"/>
              </a:rPr>
              <a:t>page</a:t>
            </a:r>
            <a:r>
              <a:rPr lang="zh-CN" altLang="en-US" dirty="0">
                <a:ea typeface="+mn-ea"/>
                <a:sym typeface="+mn-ea"/>
              </a:rPr>
              <a:t>，返回网页内容</a:t>
            </a:r>
            <a:r>
              <a:rPr lang="en-US" altLang="zh-CN" dirty="0">
                <a:ea typeface="+mn-ea"/>
                <a:sym typeface="+mn-ea"/>
              </a:rPr>
              <a:t>content</a:t>
            </a:r>
            <a:r>
              <a:rPr lang="zh-CN" altLang="en-US" dirty="0">
                <a:ea typeface="+mn-ea"/>
                <a:sym typeface="+mn-ea"/>
              </a:rPr>
              <a:t>。注意做异常处理（</a:t>
            </a:r>
            <a:r>
              <a:rPr lang="en-US" altLang="zh-CN" dirty="0">
                <a:ea typeface="+mn-ea"/>
                <a:sym typeface="+mn-ea"/>
              </a:rPr>
              <a:t>try/except</a:t>
            </a:r>
            <a:r>
              <a:rPr lang="zh-CN" altLang="en-US" dirty="0">
                <a:ea typeface="+mn-ea"/>
                <a:sym typeface="+mn-ea"/>
              </a:rPr>
              <a:t>，防止网页无法访问），建议在</a:t>
            </a:r>
            <a:r>
              <a:rPr lang="en-US" altLang="zh-CN" dirty="0" err="1">
                <a:ea typeface="+mn-ea"/>
                <a:sym typeface="+mn-ea"/>
              </a:rPr>
              <a:t>urlopen</a:t>
            </a:r>
            <a:r>
              <a:rPr lang="zh-CN" altLang="en-US" dirty="0">
                <a:ea typeface="+mn-ea"/>
                <a:sym typeface="+mn-ea"/>
              </a:rPr>
              <a:t>时加超时参数</a:t>
            </a:r>
            <a:r>
              <a:rPr lang="en-US" altLang="zh-CN" dirty="0">
                <a:ea typeface="+mn-ea"/>
                <a:sym typeface="+mn-ea"/>
              </a:rPr>
              <a:t>timeout</a:t>
            </a:r>
            <a:r>
              <a:rPr lang="zh-CN" altLang="en-US" dirty="0">
                <a:ea typeface="+mn-ea"/>
                <a:sym typeface="+mn-ea"/>
              </a:rPr>
              <a:t>。</a:t>
            </a:r>
            <a:endParaRPr lang="en-US" altLang="zh-CN" dirty="0">
              <a:solidFill>
                <a:schemeClr val="tx1"/>
              </a:solidFill>
              <a:ea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>
              <a:solidFill>
                <a:schemeClr val="tx1"/>
              </a:solidFill>
              <a:ea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>
              <a:ea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>
              <a:ea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ea typeface="+mn-ea"/>
              </a:rPr>
              <a:t>------</a:t>
            </a: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ea typeface="+mn-ea"/>
                <a:sym typeface="+mn-ea"/>
              </a:rPr>
              <a:t>def crawl(seed, </a:t>
            </a:r>
            <a:r>
              <a:rPr lang="en-US" altLang="zh-CN" dirty="0" err="1">
                <a:ea typeface="+mn-ea"/>
                <a:sym typeface="+mn-ea"/>
              </a:rPr>
              <a:t>max_page</a:t>
            </a:r>
            <a:r>
              <a:rPr lang="en-US" altLang="zh-CN" dirty="0">
                <a:ea typeface="+mn-ea"/>
                <a:sym typeface="+mn-ea"/>
              </a:rPr>
              <a:t>):</a:t>
            </a:r>
            <a:endParaRPr lang="en-US" altLang="zh-CN" dirty="0">
              <a:solidFill>
                <a:schemeClr val="tx1"/>
              </a:solidFill>
              <a:ea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>
              <a:solidFill>
                <a:schemeClr val="tx1"/>
              </a:solidFill>
              <a:ea typeface="+mn-ea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ea typeface="+mn-ea"/>
                <a:sym typeface="+mn-ea"/>
              </a:rPr>
              <a:t>seed</a:t>
            </a:r>
            <a:r>
              <a:rPr lang="zh-CN" altLang="en-US" dirty="0">
                <a:ea typeface="+mn-ea"/>
                <a:sym typeface="+mn-ea"/>
              </a:rPr>
              <a:t>为种子网址，</a:t>
            </a:r>
            <a:r>
              <a:rPr lang="en-US" altLang="zh-CN" dirty="0" err="1">
                <a:ea typeface="+mn-ea"/>
                <a:sym typeface="+mn-ea"/>
              </a:rPr>
              <a:t>max_page</a:t>
            </a:r>
            <a:r>
              <a:rPr lang="zh-CN" altLang="en-US" dirty="0">
                <a:ea typeface="+mn-ea"/>
                <a:sym typeface="+mn-ea"/>
              </a:rPr>
              <a:t>为最多爬取的网页数。</a:t>
            </a:r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  <a:p>
            <a:endParaRPr lang="zh-CN" altLang="en-US" dirty="0"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73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迅雷等下载工具可以设置线程数。它会将文件分成与线程数相同的部分，然后每个线程下载自己的那一部分，这样下载效率就有可能提高。爬虫程序也是如此。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pPr marL="0"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假设每个网页需要下载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0.5s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crawler_sample.py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中将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get_page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函数修改为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2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get_page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(page):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2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print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'downloading page %s' % page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2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time.sleep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(0.5)	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等待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0.5s</a:t>
            </a:r>
          </a:p>
          <a:p>
            <a:pPr marL="457200" lvl="2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return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g.get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(page, [])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这样一个串行的爬虫抓取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个网页大约要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可以让爬虫并发爬取网页加快速度。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1" indent="-285750" eaLnBrk="1" hangingPunct="1"/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49</a:t>
            </a:fld>
            <a:endParaRPr lang="en-US"/>
          </a:p>
        </p:txBody>
      </p:sp>
      <p:pic>
        <p:nvPicPr>
          <p:cNvPr id="3686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621" y="3037791"/>
            <a:ext cx="2129790" cy="2882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浏览器访问网址的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dirty="0"/>
          </a:p>
          <a:p>
            <a:pPr marL="0" lvl="1" indent="0">
              <a:buNone/>
            </a:pPr>
            <a:r>
              <a:rPr lang="zh-CN" altLang="en-US" dirty="0"/>
              <a:t>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&lt;request-line&gt;: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&lt;headers&gt;: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上述信息没有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request-body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部分，这是以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方式发送的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请求。如果请求中需要附加主体数据，即增加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request-body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部分，则必须使用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方式发送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超链接（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&lt;a&gt;&lt;/a&gt;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）只能用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方式提交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&lt;form&gt;&lt;/form&gt;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）则可以使用两种方式提交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请求。</a:t>
            </a:r>
            <a:endParaRPr lang="zh-CN" altLang="en-US" dirty="0"/>
          </a:p>
          <a:p>
            <a:endParaRPr lang="zh-CN" altLang="en-US" dirty="0"/>
          </a:p>
          <a:p>
            <a:pPr marL="0"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其中，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包括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是当你浏览某网站时，由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服务器置于你硬盘上的一个非常小的文本文件。它可以记录你的用户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、密码、浏览过的网页等信息。当你再次来到该网站时，网站通过读取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，得知你的相关信息，就可以做出相应的动作，如在页面显示欢迎你的标语，或者让你不用输入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、密码就直接登录等等。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</a:t>
            </a:fld>
            <a:endParaRPr lang="en-US"/>
          </a:p>
        </p:txBody>
      </p:sp>
      <p:pic>
        <p:nvPicPr>
          <p:cNvPr id="717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503680"/>
            <a:ext cx="6033770" cy="529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椭圆 2"/>
          <p:cNvSpPr/>
          <p:nvPr/>
        </p:nvSpPr>
        <p:spPr>
          <a:xfrm>
            <a:off x="4016058" y="1729740"/>
            <a:ext cx="360363" cy="2270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2341880"/>
            <a:ext cx="3619500" cy="169672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箭头连接符 6"/>
          <p:cNvCxnSpPr/>
          <p:nvPr/>
        </p:nvCxnSpPr>
        <p:spPr>
          <a:xfrm flipH="1">
            <a:off x="7451408" y="3322955"/>
            <a:ext cx="10556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TextBox 11"/>
          <p:cNvSpPr txBox="1"/>
          <p:nvPr/>
        </p:nvSpPr>
        <p:spPr>
          <a:xfrm>
            <a:off x="8820150" y="3168333"/>
            <a:ext cx="180022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这里包括登录信息等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7451408" y="3847465"/>
            <a:ext cx="1055688" cy="30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TextBox 2"/>
          <p:cNvSpPr txBox="1"/>
          <p:nvPr/>
        </p:nvSpPr>
        <p:spPr>
          <a:xfrm>
            <a:off x="8916670" y="3730625"/>
            <a:ext cx="108267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浏览器信息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中并发编程可以通过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threading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两个模块来实现。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threading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用来操作线程，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用来维护任务队列。</a:t>
            </a:r>
            <a:endParaRPr lang="zh-CN" altLang="en-US" dirty="0"/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下面我们来对比一下单线程和多线程的运行时间，先看一个单线程的例子。在程序的主线程中依次执行两个任务，任务1时间为4秒，任务2时间为2秒。由于两个任务是依次执行，从控制台输出可以看出所有任务完成总共花费了6秒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50</a:t>
            </a:fld>
            <a:endParaRPr lang="en-US"/>
          </a:p>
        </p:txBody>
      </p:sp>
      <p:sp>
        <p:nvSpPr>
          <p:cNvPr id="5" name="右箭头 4"/>
          <p:cNvSpPr/>
          <p:nvPr/>
        </p:nvSpPr>
        <p:spPr>
          <a:xfrm>
            <a:off x="4516120" y="4806950"/>
            <a:ext cx="3438525" cy="226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140" y="4399280"/>
            <a:ext cx="3133090" cy="10420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" y="2648976"/>
            <a:ext cx="3650615" cy="392303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再将上述例子改成多线程。在主程序中单独开启两个线程，将两个任务分别放在两个线程中去执行。这样两个任务并发执行，可以看出所有任务完成花费了4秒。因为在执行任务1时任务2也在执行，两个任务之间不需要等待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51</a:t>
            </a:fld>
            <a:endParaRPr lang="en-US"/>
          </a:p>
        </p:txBody>
      </p:sp>
      <p:sp>
        <p:nvSpPr>
          <p:cNvPr id="5" name="右箭头 4"/>
          <p:cNvSpPr/>
          <p:nvPr/>
        </p:nvSpPr>
        <p:spPr>
          <a:xfrm flipV="1">
            <a:off x="5820410" y="4279900"/>
            <a:ext cx="2694940" cy="280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490" y="3641725"/>
            <a:ext cx="2800350" cy="1555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0" y="1920875"/>
            <a:ext cx="4927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Python3 通过两个标准库 </a:t>
            </a:r>
            <a:r>
              <a:rPr lang="zh-CN" altLang="en-US" dirty="0">
                <a:solidFill>
                  <a:srgbClr val="FF0000"/>
                </a:solidFill>
              </a:rPr>
              <a:t>_thread</a:t>
            </a:r>
            <a:r>
              <a:rPr lang="zh-CN" altLang="en-US" dirty="0"/>
              <a:t> 和 </a:t>
            </a:r>
            <a:r>
              <a:rPr lang="zh-CN" altLang="en-US" dirty="0">
                <a:solidFill>
                  <a:srgbClr val="FF0000"/>
                </a:solidFill>
              </a:rPr>
              <a:t>threading</a:t>
            </a:r>
            <a:r>
              <a:rPr lang="zh-CN" altLang="en-US" dirty="0"/>
              <a:t> 提供对线程的支持。</a:t>
            </a:r>
            <a:r>
              <a:rPr lang="zh-CN" altLang="en-US" dirty="0">
                <a:solidFill>
                  <a:srgbClr val="FF0000"/>
                </a:solidFill>
              </a:rPr>
              <a:t>_thread</a:t>
            </a:r>
            <a:r>
              <a:rPr lang="zh-CN" altLang="en-US" dirty="0"/>
              <a:t> 提供了低级别的、原始的线程以及一个简单的锁，它相比于 </a:t>
            </a:r>
            <a:r>
              <a:rPr lang="zh-CN" altLang="en-US" dirty="0">
                <a:solidFill>
                  <a:srgbClr val="FF0000"/>
                </a:solidFill>
              </a:rPr>
              <a:t>threading</a:t>
            </a:r>
            <a:r>
              <a:rPr lang="zh-CN" altLang="en-US" dirty="0"/>
              <a:t> 模块的功能还是比较有限的。</a:t>
            </a:r>
            <a:r>
              <a:rPr lang="zh-CN" alt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threading 模块除了包含 _thread 模块中的所有方法外</a:t>
            </a:r>
            <a:r>
              <a:rPr lang="zh-CN" altLang="en-US" dirty="0"/>
              <a:t>，还提供的其他方法：</a:t>
            </a:r>
          </a:p>
          <a:p>
            <a:r>
              <a:rPr lang="zh-CN" altLang="en-US" dirty="0"/>
              <a:t>threading.</a:t>
            </a:r>
            <a:r>
              <a:rPr lang="zh-CN" altLang="en-US" dirty="0">
                <a:solidFill>
                  <a:srgbClr val="FF0000"/>
                </a:solidFill>
              </a:rPr>
              <a:t>currentThread()</a:t>
            </a:r>
            <a:r>
              <a:rPr lang="zh-CN" altLang="en-US" dirty="0"/>
              <a:t>: 返回当前的线程变量。</a:t>
            </a:r>
          </a:p>
          <a:p>
            <a:r>
              <a:rPr lang="zh-CN" altLang="en-US" dirty="0"/>
              <a:t>threading.</a:t>
            </a:r>
            <a:r>
              <a:rPr lang="zh-CN" altLang="en-US" dirty="0">
                <a:solidFill>
                  <a:srgbClr val="FF0000"/>
                </a:solidFill>
              </a:rPr>
              <a:t>enumerate()</a:t>
            </a:r>
            <a:r>
              <a:rPr lang="zh-CN" altLang="en-US" dirty="0"/>
              <a:t>: 返回一个包含正在运行的线程的list。正在运行指线程启动后、结束前，不包括启动前和终止后的线程。</a:t>
            </a:r>
          </a:p>
          <a:p>
            <a:r>
              <a:rPr lang="zh-CN" altLang="en-US" dirty="0"/>
              <a:t>threading.</a:t>
            </a:r>
            <a:r>
              <a:rPr lang="zh-CN" altLang="en-US" dirty="0">
                <a:solidFill>
                  <a:srgbClr val="FF0000"/>
                </a:solidFill>
              </a:rPr>
              <a:t>activeCount()</a:t>
            </a:r>
            <a:r>
              <a:rPr lang="zh-CN" altLang="en-US" dirty="0"/>
              <a:t>: 返回正在运行的线程数量，与len(threading.enumerate())有相同的结果。</a:t>
            </a:r>
          </a:p>
          <a:p>
            <a:pPr marL="0" indent="0">
              <a:buNone/>
            </a:pPr>
            <a:r>
              <a:rPr lang="zh-CN" altLang="en-US" dirty="0"/>
              <a:t>  除了使用方法外，线程模块同样提供了Thread类来处理线程，Thread类提供了以下方法:</a:t>
            </a:r>
          </a:p>
          <a:p>
            <a:r>
              <a:rPr lang="zh-CN" altLang="en-US" b="1" dirty="0"/>
              <a:t>run()</a:t>
            </a:r>
            <a:r>
              <a:rPr lang="zh-CN" altLang="en-US" dirty="0"/>
              <a:t>: 用以表示线程活动的方法。</a:t>
            </a:r>
          </a:p>
          <a:p>
            <a:r>
              <a:rPr lang="zh-CN" altLang="en-US" b="1" dirty="0"/>
              <a:t>start()</a:t>
            </a:r>
            <a:r>
              <a:rPr lang="zh-CN" altLang="en-US" dirty="0"/>
              <a:t>:启动线程活动。</a:t>
            </a:r>
          </a:p>
          <a:p>
            <a:r>
              <a:rPr lang="zh-CN" altLang="en-US" b="1" dirty="0"/>
              <a:t>join([time])</a:t>
            </a:r>
            <a:r>
              <a:rPr lang="zh-CN" altLang="en-US" dirty="0"/>
              <a:t>: 等待至线程中止。这阻塞调用线程直至线程的join() 方法被调用中止-正常退出或者抛出未处理的异常-或者是可选的超时发生。</a:t>
            </a:r>
          </a:p>
          <a:p>
            <a:r>
              <a:rPr lang="zh-CN" altLang="en-US" b="1" dirty="0"/>
              <a:t>isAlive()</a:t>
            </a:r>
            <a:r>
              <a:rPr lang="zh-CN" altLang="en-US" dirty="0"/>
              <a:t>: 返回线程是否活动的。</a:t>
            </a:r>
          </a:p>
          <a:p>
            <a:r>
              <a:rPr lang="zh-CN" altLang="en-US" b="1" dirty="0"/>
              <a:t>getName()</a:t>
            </a:r>
            <a:r>
              <a:rPr lang="zh-CN" altLang="en-US" dirty="0"/>
              <a:t>: 返回线程名。</a:t>
            </a:r>
          </a:p>
          <a:p>
            <a:r>
              <a:rPr lang="zh-CN" altLang="en-US" b="1" dirty="0"/>
              <a:t>setName()</a:t>
            </a:r>
            <a:r>
              <a:rPr lang="zh-CN" altLang="en-US" dirty="0"/>
              <a:t>: 设置线程名。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如何使用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Threading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模块创建线程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1. 直接实例化threading.Thread线程对象,实现多线程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" y="1863090"/>
            <a:ext cx="7134225" cy="444627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如何使用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Threading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模块创建线程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通过继承</a:t>
            </a:r>
            <a:r>
              <a:rPr lang="en-US" altLang="zh-CN" dirty="0"/>
              <a:t>threading.Thread</a:t>
            </a:r>
            <a:r>
              <a:rPr lang="zh-CN" altLang="en-US" dirty="0"/>
              <a:t>，并重写</a:t>
            </a:r>
            <a:r>
              <a:rPr lang="en-US" altLang="zh-CN" dirty="0"/>
              <a:t>run()</a:t>
            </a:r>
            <a:r>
              <a:rPr lang="zh-CN" altLang="en-US" dirty="0"/>
              <a:t>方法，来实现多线程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54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85" y="1656715"/>
            <a:ext cx="5567045" cy="483616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守护线程与非守护线程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当主线程执行完毕时，守护线程也会中止执行（陪葬），而非守护线程与主线程是彼此独立的，主线程结束之后非守护线程会继续执行。</a:t>
            </a:r>
          </a:p>
          <a:p>
            <a:r>
              <a:rPr lang="zh-CN" altLang="en-US" dirty="0"/>
              <a:t>创建一个非守护线程，由输出结果可以看出当主线程结束时，子线程还在休眠，而子线程休眠过后会继续执行。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5" y="2626360"/>
            <a:ext cx="4220845" cy="3589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315" y="3876040"/>
            <a:ext cx="1837055" cy="108966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152390" y="4393565"/>
            <a:ext cx="2457450" cy="236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守护线程与非守护线程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创建一个守护线程，通过setDaemon(True)函数设置守护线程。由输出结果可以看出当主线程结束时，子线程还在休眠，但子线程休眠过后不会执行，它会随着主线程的中止而中止。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56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" y="1953260"/>
            <a:ext cx="4233545" cy="40170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130" y="3552825"/>
            <a:ext cx="1849120" cy="81724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184140" y="3886835"/>
            <a:ext cx="2393315" cy="236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线程间共享变量问题</a:t>
            </a:r>
          </a:p>
          <a:p>
            <a:r>
              <a:rPr lang="zh-CN" altLang="en-US" dirty="0"/>
              <a:t>当多个线程在同一时刻同时访问同一个变量时，就会产生不可预期的错误，这称为共享变量问题。</a:t>
            </a:r>
          </a:p>
          <a:p>
            <a:r>
              <a:rPr lang="zh-CN" altLang="en-US" dirty="0"/>
              <a:t>先看一个例子。定义一个全局变量，任务1是引用这个变量让它自增1000000次，任务2是引用这个变量让它自减1000000次，让这两个任务依次执行。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57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" y="2308860"/>
            <a:ext cx="4599305" cy="4177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65" y="2734310"/>
            <a:ext cx="1960880" cy="332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065" y="3225800"/>
            <a:ext cx="1955165" cy="297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65" y="3633470"/>
            <a:ext cx="1955165" cy="355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065" y="4110355"/>
            <a:ext cx="2009775" cy="3092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1065" y="4540885"/>
            <a:ext cx="2090420" cy="3200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75650" y="3384550"/>
            <a:ext cx="3266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我们看输出结果就会发现，count的最终值几乎不会是0，而且每一次运行的结果都相差很大，这就证明了多线程共享变量的问题确实是存在的。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通过加锁来解决共享变量问题</a:t>
            </a:r>
          </a:p>
          <a:p>
            <a:r>
              <a:rPr lang="zh-CN" altLang="en-US" dirty="0"/>
              <a:t>锁其实是一个标志，它表示一个变量正在占用一些资源。当一个线程要访问共享资源前，先申请锁，等访问结束后再释放锁。当一个线程申请锁后，其他线程就不能访问这个共享资源，只有等待这个线程释放锁之后才能访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58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" y="2107565"/>
            <a:ext cx="5478145" cy="461391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6510655" y="4339590"/>
            <a:ext cx="2015490" cy="215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810385" y="3477260"/>
            <a:ext cx="1163955" cy="107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810385" y="3930015"/>
            <a:ext cx="1099820" cy="107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760" y="4217670"/>
            <a:ext cx="1809750" cy="45910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死锁问题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当线程1占用了锁1，线程2占用了锁2，此时两个线程都想申请对方的锁，都在等着申请到对方的锁才肯释放自己的锁，这样两个线程就会一直盲等下去，产生死锁问题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59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54200"/>
            <a:ext cx="2863850" cy="472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3355975"/>
            <a:ext cx="3721100" cy="1720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520" y="3356610"/>
            <a:ext cx="2468245" cy="17202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74160" y="5331460"/>
            <a:ext cx="7653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死锁问题的解决：</a:t>
            </a:r>
            <a:r>
              <a:rPr lang="zh-CN" altLang="en-US">
                <a:solidFill>
                  <a:srgbClr val="FF0000"/>
                </a:solidFill>
              </a:rPr>
              <a:t>最简单的办法就是，尽量不要让一个线程申请多个锁。或者设置时间限制，如果线程占用锁太长时间就中止这个线程。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HTML</a:t>
            </a:r>
            <a:r>
              <a:rPr lang="zh-CN" altLang="en-US" dirty="0"/>
              <a:t>表单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一个简单的表单（调用百度搜索框）（在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basic.html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中查看效果）</a:t>
            </a:r>
            <a:endParaRPr lang="zh-CN" altLang="en-US" dirty="0"/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&lt;form name="input" action="http://www.baidu.com/s" method="GET"&gt;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type="text" name="wd" /&gt; 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type="submit" value="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百度一下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 /&gt;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&lt;/form&gt;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目标地址（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标签属性指定了表单提交的目标地址。这里是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http://www.baidu.com/s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  <a:p>
            <a:pPr marL="0"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发送方式：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method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标签属性指定了表单的发送方式，发送方式只有两种：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及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输入类型：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标签属性指定了输入类型。这里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text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类型为文本输入框，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submit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为提交按钮。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方式提交表单时，表单的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方式提交。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均要进行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 Encoding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处理。这个操作通常是由用户端浏览器完成的。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name=value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形式连接，表单数据和目标地址以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?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连接。多个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连接（观察百度搜索生成的链接）。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40" y="2229485"/>
            <a:ext cx="4116070" cy="512445"/>
          </a:xfrm>
          <a:prstGeom prst="rect">
            <a:avLst/>
          </a:prstGeom>
        </p:spPr>
      </p:pic>
      <p:pic>
        <p:nvPicPr>
          <p:cNvPr id="819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75" y="5112385"/>
            <a:ext cx="7009765" cy="6286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直接箭头连接符 8"/>
          <p:cNvCxnSpPr/>
          <p:nvPr/>
        </p:nvCxnSpPr>
        <p:spPr>
          <a:xfrm flipH="1">
            <a:off x="3221355" y="5676583"/>
            <a:ext cx="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7" name="TextBox 2"/>
          <p:cNvSpPr txBox="1"/>
          <p:nvPr/>
        </p:nvSpPr>
        <p:spPr>
          <a:xfrm>
            <a:off x="1691958" y="6022023"/>
            <a:ext cx="3382962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http://www.baidu.com/s?wd=test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queue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队列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queue.Queue</a:t>
            </a:r>
            <a:r>
              <a:rPr lang="zh-CN" altLang="en-US" dirty="0"/>
              <a:t>：对应队列类（</a:t>
            </a:r>
            <a:r>
              <a:rPr lang="en-US" altLang="zh-CN" dirty="0">
                <a:solidFill>
                  <a:srgbClr val="7030A0"/>
                </a:solidFill>
              </a:rPr>
              <a:t>FIFO</a:t>
            </a:r>
            <a:r>
              <a:rPr lang="zh-CN" altLang="en-US" dirty="0">
                <a:solidFill>
                  <a:srgbClr val="7030A0"/>
                </a:solidFill>
              </a:rPr>
              <a:t>先进先出</a:t>
            </a:r>
            <a:r>
              <a:rPr lang="zh-CN" altLang="en-US" dirty="0"/>
              <a:t>）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queue.LifoQueue</a:t>
            </a:r>
            <a:r>
              <a:rPr lang="zh-CN" altLang="en-US" dirty="0"/>
              <a:t>：对应</a:t>
            </a:r>
            <a:r>
              <a:rPr lang="zh-CN" altLang="en-US" dirty="0">
                <a:solidFill>
                  <a:srgbClr val="7030A0"/>
                </a:solidFill>
              </a:rPr>
              <a:t>后进先出</a:t>
            </a:r>
            <a:r>
              <a:rPr lang="zh-CN" altLang="en-US" dirty="0"/>
              <a:t>队列类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queue.PriorityQueue</a:t>
            </a:r>
            <a:r>
              <a:rPr lang="zh-CN" altLang="en-US" dirty="0"/>
              <a:t>：优先级队列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queue.SimpleQueue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7030A0"/>
                </a:solidFill>
              </a:rPr>
              <a:t>无边界</a:t>
            </a:r>
            <a:r>
              <a:rPr lang="en-US" altLang="zh-CN" dirty="0">
                <a:solidFill>
                  <a:srgbClr val="7030A0"/>
                </a:solidFill>
              </a:rPr>
              <a:t>FIFO</a:t>
            </a:r>
            <a:r>
              <a:rPr lang="zh-CN" altLang="en-US" dirty="0"/>
              <a:t>简单队列类</a:t>
            </a:r>
          </a:p>
          <a:p>
            <a:pPr marL="0" indent="0">
              <a:buNone/>
            </a:pPr>
            <a:r>
              <a:rPr lang="en-US" altLang="zh-CN" dirty="0"/>
              <a:t>Queue</a:t>
            </a:r>
            <a:r>
              <a:rPr lang="zh-CN" altLang="en-US" dirty="0"/>
              <a:t>模块中的常用方法：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60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" y="3272155"/>
            <a:ext cx="8843010" cy="322135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threading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和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queue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相结合的并行化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简单的并行化编程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将这一任务并行到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个线程上，并行化的原理图如下（处理任务的顺序可能不同）。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59338" y="2622550"/>
          <a:ext cx="528637" cy="3130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003" name="TextBox 2"/>
          <p:cNvSpPr txBox="1"/>
          <p:nvPr/>
        </p:nvSpPr>
        <p:spPr>
          <a:xfrm>
            <a:off x="4267200" y="5826125"/>
            <a:ext cx="1660525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任务队列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Queue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004" name="TextBox 3"/>
          <p:cNvSpPr txBox="1"/>
          <p:nvPr/>
        </p:nvSpPr>
        <p:spPr>
          <a:xfrm>
            <a:off x="2747963" y="2060575"/>
            <a:ext cx="9604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Thread1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2005" name="TextBox 6"/>
          <p:cNvSpPr txBox="1"/>
          <p:nvPr/>
        </p:nvSpPr>
        <p:spPr>
          <a:xfrm>
            <a:off x="6588125" y="2060575"/>
            <a:ext cx="960438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Thread2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2006" name="TextBox 4"/>
          <p:cNvSpPr txBox="1"/>
          <p:nvPr/>
        </p:nvSpPr>
        <p:spPr>
          <a:xfrm>
            <a:off x="4029075" y="24733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sp>
        <p:nvSpPr>
          <p:cNvPr id="42007" name="TextBox 5"/>
          <p:cNvSpPr txBox="1"/>
          <p:nvPr/>
        </p:nvSpPr>
        <p:spPr>
          <a:xfrm>
            <a:off x="2339975" y="2657475"/>
            <a:ext cx="17192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do_sth_using(0)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endCxn id="42007" idx="3"/>
          </p:cNvCxnSpPr>
          <p:nvPr/>
        </p:nvCxnSpPr>
        <p:spPr>
          <a:xfrm flipH="1">
            <a:off x="4059238" y="2841625"/>
            <a:ext cx="750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2004" idx="2"/>
            <a:endCxn id="42007" idx="0"/>
          </p:cNvCxnSpPr>
          <p:nvPr/>
        </p:nvCxnSpPr>
        <p:spPr>
          <a:xfrm flipH="1">
            <a:off x="3198813" y="2430463"/>
            <a:ext cx="28575" cy="227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0" name="TextBox 13"/>
          <p:cNvSpPr txBox="1"/>
          <p:nvPr/>
        </p:nvSpPr>
        <p:spPr>
          <a:xfrm>
            <a:off x="5435600" y="3068638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cxnSp>
        <p:nvCxnSpPr>
          <p:cNvPr id="15" name="直接箭头连接符 14"/>
          <p:cNvCxnSpPr>
            <a:stCxn id="42004" idx="2"/>
            <a:endCxn id="42007" idx="0"/>
          </p:cNvCxnSpPr>
          <p:nvPr/>
        </p:nvCxnSpPr>
        <p:spPr>
          <a:xfrm>
            <a:off x="5429250" y="3429000"/>
            <a:ext cx="9810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2" name="TextBox 17"/>
          <p:cNvSpPr txBox="1"/>
          <p:nvPr/>
        </p:nvSpPr>
        <p:spPr>
          <a:xfrm>
            <a:off x="6453188" y="3203575"/>
            <a:ext cx="1719262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do_sth_using(1)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>
            <a:stCxn id="42005" idx="2"/>
            <a:endCxn id="42007" idx="0"/>
          </p:cNvCxnSpPr>
          <p:nvPr/>
        </p:nvCxnSpPr>
        <p:spPr>
          <a:xfrm>
            <a:off x="7069138" y="2430463"/>
            <a:ext cx="0" cy="792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4" name="TextBox 21"/>
          <p:cNvSpPr txBox="1"/>
          <p:nvPr/>
        </p:nvSpPr>
        <p:spPr>
          <a:xfrm>
            <a:off x="2339975" y="3635375"/>
            <a:ext cx="1719263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do_sth_using(2)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/>
          <p:cNvCxnSpPr>
            <a:stCxn id="42007" idx="2"/>
            <a:endCxn id="42014" idx="0"/>
          </p:cNvCxnSpPr>
          <p:nvPr/>
        </p:nvCxnSpPr>
        <p:spPr>
          <a:xfrm>
            <a:off x="3198813" y="3025775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6" name="TextBox 24"/>
          <p:cNvSpPr txBox="1"/>
          <p:nvPr/>
        </p:nvSpPr>
        <p:spPr>
          <a:xfrm>
            <a:off x="3995738" y="3573463"/>
            <a:ext cx="903287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cxnSp>
        <p:nvCxnSpPr>
          <p:cNvPr id="26" name="直接箭头连接符 25"/>
          <p:cNvCxnSpPr>
            <a:stCxn id="42007" idx="2"/>
            <a:endCxn id="42014" idx="0"/>
          </p:cNvCxnSpPr>
          <p:nvPr/>
        </p:nvCxnSpPr>
        <p:spPr>
          <a:xfrm flipH="1">
            <a:off x="4025900" y="3941763"/>
            <a:ext cx="750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8" name="TextBox 26"/>
          <p:cNvSpPr txBox="1"/>
          <p:nvPr/>
        </p:nvSpPr>
        <p:spPr>
          <a:xfrm>
            <a:off x="5443538" y="4140200"/>
            <a:ext cx="903287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cxnSp>
        <p:nvCxnSpPr>
          <p:cNvPr id="28" name="直接箭头连接符 27"/>
          <p:cNvCxnSpPr>
            <a:stCxn id="42007" idx="2"/>
            <a:endCxn id="42014" idx="0"/>
          </p:cNvCxnSpPr>
          <p:nvPr/>
        </p:nvCxnSpPr>
        <p:spPr>
          <a:xfrm>
            <a:off x="5435600" y="4500563"/>
            <a:ext cx="9826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20" name="TextBox 28"/>
          <p:cNvSpPr txBox="1"/>
          <p:nvPr/>
        </p:nvSpPr>
        <p:spPr>
          <a:xfrm>
            <a:off x="6459538" y="4275138"/>
            <a:ext cx="17208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do_sth_using(3)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30" name="直接箭头连接符 29"/>
          <p:cNvCxnSpPr>
            <a:stCxn id="42007" idx="2"/>
            <a:endCxn id="42014" idx="0"/>
          </p:cNvCxnSpPr>
          <p:nvPr/>
        </p:nvCxnSpPr>
        <p:spPr>
          <a:xfrm>
            <a:off x="7075488" y="3573463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22" name="TextBox 30"/>
          <p:cNvSpPr txBox="1"/>
          <p:nvPr/>
        </p:nvSpPr>
        <p:spPr>
          <a:xfrm>
            <a:off x="3005138" y="4221163"/>
            <a:ext cx="3429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…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2023" name="TextBox 33"/>
          <p:cNvSpPr txBox="1"/>
          <p:nvPr/>
        </p:nvSpPr>
        <p:spPr>
          <a:xfrm>
            <a:off x="6948488" y="4716463"/>
            <a:ext cx="3429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…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简单的并行化编程（参见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partD/parallel_example.py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不停的从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中获取任务，处理任务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working():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while True:			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arguments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q.get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获取任务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do_something_using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(arguments)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处理任务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q.task_done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	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任务结束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in range(NUM):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NUM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个线程等待队列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t = Thread(target=working)  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每个线程的工作进程为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working()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t.setDaemon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(True)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t.start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in range(JOBS):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q.put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	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将任务放入队列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q.join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	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阻塞，等待所有任务完成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crawler_multi_thread.py)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在并行化的爬虫中，队列初始只有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在爬取的过程中不停的往队列中添加待爬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59338" y="2622550"/>
          <a:ext cx="528637" cy="3651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053" name="TextBox 4"/>
          <p:cNvSpPr txBox="1"/>
          <p:nvPr/>
        </p:nvSpPr>
        <p:spPr>
          <a:xfrm>
            <a:off x="3851275" y="6259513"/>
            <a:ext cx="2625725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任务队列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Queue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初始化为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054" name="TextBox 5"/>
          <p:cNvSpPr txBox="1"/>
          <p:nvPr/>
        </p:nvSpPr>
        <p:spPr>
          <a:xfrm>
            <a:off x="2700338" y="2060575"/>
            <a:ext cx="9604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</a:rPr>
              <a:t>Thread1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4055" name="TextBox 6"/>
          <p:cNvSpPr txBox="1"/>
          <p:nvPr/>
        </p:nvSpPr>
        <p:spPr>
          <a:xfrm>
            <a:off x="6588125" y="2060575"/>
            <a:ext cx="960438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Thread2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4056" name="TextBox 7"/>
          <p:cNvSpPr txBox="1"/>
          <p:nvPr/>
        </p:nvSpPr>
        <p:spPr>
          <a:xfrm>
            <a:off x="4029075" y="24733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sp>
        <p:nvSpPr>
          <p:cNvPr id="44057" name="TextBox 8"/>
          <p:cNvSpPr txBox="1"/>
          <p:nvPr/>
        </p:nvSpPr>
        <p:spPr>
          <a:xfrm>
            <a:off x="2555875" y="265747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get_page(A)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046538" y="2825750"/>
            <a:ext cx="687388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4054" idx="2"/>
          </p:cNvCxnSpPr>
          <p:nvPr/>
        </p:nvCxnSpPr>
        <p:spPr>
          <a:xfrm>
            <a:off x="3179763" y="2430463"/>
            <a:ext cx="0" cy="227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06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" y="5540375"/>
            <a:ext cx="2555875" cy="1057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crawler_multi_thread.py)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在并行化的爬虫中，队列初始只有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在爬取的过程中不停的往队列中添加待爬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59338" y="2622550"/>
          <a:ext cx="528637" cy="3651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078" name="TextBox 5"/>
          <p:cNvSpPr txBox="1"/>
          <p:nvPr/>
        </p:nvSpPr>
        <p:spPr>
          <a:xfrm>
            <a:off x="2700338" y="2060575"/>
            <a:ext cx="9604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Thread1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5079" name="TextBox 6"/>
          <p:cNvSpPr txBox="1"/>
          <p:nvPr/>
        </p:nvSpPr>
        <p:spPr>
          <a:xfrm>
            <a:off x="6588125" y="2060575"/>
            <a:ext cx="960438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Thread2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5080" name="TextBox 7"/>
          <p:cNvSpPr txBox="1"/>
          <p:nvPr/>
        </p:nvSpPr>
        <p:spPr>
          <a:xfrm>
            <a:off x="4029075" y="24733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sp>
        <p:nvSpPr>
          <p:cNvPr id="45081" name="TextBox 8"/>
          <p:cNvSpPr txBox="1"/>
          <p:nvPr/>
        </p:nvSpPr>
        <p:spPr>
          <a:xfrm>
            <a:off x="2555875" y="265747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get_page(A)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046538" y="2825750"/>
            <a:ext cx="687388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5078" idx="2"/>
          </p:cNvCxnSpPr>
          <p:nvPr/>
        </p:nvCxnSpPr>
        <p:spPr>
          <a:xfrm>
            <a:off x="3179763" y="2430463"/>
            <a:ext cx="0" cy="227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5081" idx="2"/>
          </p:cNvCxnSpPr>
          <p:nvPr/>
        </p:nvCxnSpPr>
        <p:spPr>
          <a:xfrm>
            <a:off x="3300413" y="3303588"/>
            <a:ext cx="1433513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5081" idx="2"/>
          </p:cNvCxnSpPr>
          <p:nvPr/>
        </p:nvCxnSpPr>
        <p:spPr>
          <a:xfrm>
            <a:off x="3300413" y="3303588"/>
            <a:ext cx="1460500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5081" idx="2"/>
          </p:cNvCxnSpPr>
          <p:nvPr/>
        </p:nvCxnSpPr>
        <p:spPr>
          <a:xfrm>
            <a:off x="3300413" y="3303588"/>
            <a:ext cx="1433513" cy="1144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7" name="TextBox 24583"/>
          <p:cNvSpPr txBox="1"/>
          <p:nvPr/>
        </p:nvSpPr>
        <p:spPr>
          <a:xfrm>
            <a:off x="2555875" y="3768725"/>
            <a:ext cx="144145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添加任务到队列</a:t>
            </a:r>
          </a:p>
        </p:txBody>
      </p:sp>
      <p:pic>
        <p:nvPicPr>
          <p:cNvPr id="4508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" y="5216525"/>
            <a:ext cx="2555875" cy="105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77" name="TextBox 4"/>
          <p:cNvSpPr txBox="1"/>
          <p:nvPr/>
        </p:nvSpPr>
        <p:spPr>
          <a:xfrm>
            <a:off x="4293235" y="6383338"/>
            <a:ext cx="1660525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任务队列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Queue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crawler_multi_thread.py)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在并行化的爬虫中，队列初始只有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在爬取的过程中不停的往队列中添加待爬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59338" y="2622550"/>
          <a:ext cx="528637" cy="3651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102" name="TextBox 5"/>
          <p:cNvSpPr txBox="1"/>
          <p:nvPr/>
        </p:nvSpPr>
        <p:spPr>
          <a:xfrm>
            <a:off x="2700338" y="2060575"/>
            <a:ext cx="9604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Thread1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6103" name="TextBox 6"/>
          <p:cNvSpPr txBox="1"/>
          <p:nvPr/>
        </p:nvSpPr>
        <p:spPr>
          <a:xfrm>
            <a:off x="6588125" y="2060575"/>
            <a:ext cx="960438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Thread2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6104" name="TextBox 7"/>
          <p:cNvSpPr txBox="1"/>
          <p:nvPr/>
        </p:nvSpPr>
        <p:spPr>
          <a:xfrm>
            <a:off x="4029075" y="24733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sp>
        <p:nvSpPr>
          <p:cNvPr id="46105" name="TextBox 8"/>
          <p:cNvSpPr txBox="1"/>
          <p:nvPr/>
        </p:nvSpPr>
        <p:spPr>
          <a:xfrm>
            <a:off x="2555875" y="265747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get_page(A)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046538" y="2825750"/>
            <a:ext cx="687388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6102" idx="2"/>
          </p:cNvCxnSpPr>
          <p:nvPr/>
        </p:nvCxnSpPr>
        <p:spPr>
          <a:xfrm>
            <a:off x="3179763" y="2430463"/>
            <a:ext cx="0" cy="227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08" name="TextBox 11"/>
          <p:cNvSpPr txBox="1"/>
          <p:nvPr/>
        </p:nvSpPr>
        <p:spPr>
          <a:xfrm>
            <a:off x="5435600" y="3068638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cxnSp>
        <p:nvCxnSpPr>
          <p:cNvPr id="13" name="直接箭头连接符 12"/>
          <p:cNvCxnSpPr>
            <a:stCxn id="46102" idx="2"/>
          </p:cNvCxnSpPr>
          <p:nvPr/>
        </p:nvCxnSpPr>
        <p:spPr>
          <a:xfrm>
            <a:off x="5429250" y="3429000"/>
            <a:ext cx="9810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6103" idx="2"/>
          </p:cNvCxnSpPr>
          <p:nvPr/>
        </p:nvCxnSpPr>
        <p:spPr>
          <a:xfrm>
            <a:off x="7069138" y="2430463"/>
            <a:ext cx="0" cy="792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6105" idx="2"/>
          </p:cNvCxnSpPr>
          <p:nvPr/>
        </p:nvCxnSpPr>
        <p:spPr>
          <a:xfrm>
            <a:off x="3300413" y="3303588"/>
            <a:ext cx="1433513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6105" idx="2"/>
          </p:cNvCxnSpPr>
          <p:nvPr/>
        </p:nvCxnSpPr>
        <p:spPr>
          <a:xfrm>
            <a:off x="3300413" y="3303588"/>
            <a:ext cx="1460500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6105" idx="2"/>
          </p:cNvCxnSpPr>
          <p:nvPr/>
        </p:nvCxnSpPr>
        <p:spPr>
          <a:xfrm>
            <a:off x="3300413" y="3303588"/>
            <a:ext cx="1433513" cy="1144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14" name="TextBox 24583"/>
          <p:cNvSpPr txBox="1"/>
          <p:nvPr/>
        </p:nvSpPr>
        <p:spPr>
          <a:xfrm>
            <a:off x="2555875" y="3768725"/>
            <a:ext cx="144145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添加任务到队列</a:t>
            </a:r>
          </a:p>
        </p:txBody>
      </p:sp>
      <p:sp>
        <p:nvSpPr>
          <p:cNvPr id="46115" name="TextBox 41"/>
          <p:cNvSpPr txBox="1"/>
          <p:nvPr/>
        </p:nvSpPr>
        <p:spPr>
          <a:xfrm>
            <a:off x="6321425" y="307022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get_page(B)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52" name="直接箭头连接符 51"/>
          <p:cNvCxnSpPr>
            <a:stCxn id="46105" idx="2"/>
          </p:cNvCxnSpPr>
          <p:nvPr/>
        </p:nvCxnSpPr>
        <p:spPr>
          <a:xfrm flipH="1">
            <a:off x="3924300" y="3922713"/>
            <a:ext cx="836613" cy="833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18" name="TextBox 54"/>
          <p:cNvSpPr txBox="1"/>
          <p:nvPr/>
        </p:nvSpPr>
        <p:spPr>
          <a:xfrm>
            <a:off x="3995738" y="4508500"/>
            <a:ext cx="903287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sp>
        <p:nvSpPr>
          <p:cNvPr id="46119" name="TextBox 56"/>
          <p:cNvSpPr txBox="1"/>
          <p:nvPr/>
        </p:nvSpPr>
        <p:spPr>
          <a:xfrm>
            <a:off x="2555875" y="4438650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get_page(C)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6120" name="TextBox 57"/>
          <p:cNvSpPr txBox="1"/>
          <p:nvPr/>
        </p:nvSpPr>
        <p:spPr>
          <a:xfrm>
            <a:off x="3059113" y="5075238"/>
            <a:ext cx="344487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…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6121" name="TextBox 14"/>
          <p:cNvSpPr txBox="1"/>
          <p:nvPr/>
        </p:nvSpPr>
        <p:spPr>
          <a:xfrm>
            <a:off x="6600825" y="5245100"/>
            <a:ext cx="19367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同时执行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get_page(C)</a:t>
            </a:r>
          </a:p>
          <a:p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get_page(B)</a:t>
            </a:r>
            <a:endPara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611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5445125"/>
            <a:ext cx="2555875" cy="105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77" name="TextBox 4"/>
          <p:cNvSpPr txBox="1"/>
          <p:nvPr/>
        </p:nvSpPr>
        <p:spPr>
          <a:xfrm>
            <a:off x="4293235" y="6273483"/>
            <a:ext cx="1660525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任务队列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Queue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crawler_multi_thread.py)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在并行化的爬虫中，队列初始只有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在爬取的过程中不停的往队列中添加待爬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59338" y="2622550"/>
          <a:ext cx="528637" cy="3651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25" name="TextBox 4"/>
          <p:cNvSpPr txBox="1"/>
          <p:nvPr/>
        </p:nvSpPr>
        <p:spPr>
          <a:xfrm>
            <a:off x="4267200" y="6259513"/>
            <a:ext cx="1660525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任务队列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Queue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126" name="TextBox 5"/>
          <p:cNvSpPr txBox="1"/>
          <p:nvPr/>
        </p:nvSpPr>
        <p:spPr>
          <a:xfrm>
            <a:off x="2700338" y="2060575"/>
            <a:ext cx="9604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Thread1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7127" name="TextBox 6"/>
          <p:cNvSpPr txBox="1"/>
          <p:nvPr/>
        </p:nvSpPr>
        <p:spPr>
          <a:xfrm>
            <a:off x="6588125" y="2060575"/>
            <a:ext cx="960438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Thread2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7128" name="TextBox 7"/>
          <p:cNvSpPr txBox="1"/>
          <p:nvPr/>
        </p:nvSpPr>
        <p:spPr>
          <a:xfrm>
            <a:off x="4029075" y="24733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sp>
        <p:nvSpPr>
          <p:cNvPr id="47129" name="TextBox 8"/>
          <p:cNvSpPr txBox="1"/>
          <p:nvPr/>
        </p:nvSpPr>
        <p:spPr>
          <a:xfrm>
            <a:off x="2555875" y="265747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get_page(A)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046538" y="2825750"/>
            <a:ext cx="687388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7126" idx="2"/>
          </p:cNvCxnSpPr>
          <p:nvPr/>
        </p:nvCxnSpPr>
        <p:spPr>
          <a:xfrm>
            <a:off x="3179763" y="2430463"/>
            <a:ext cx="0" cy="227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2" name="TextBox 11"/>
          <p:cNvSpPr txBox="1"/>
          <p:nvPr/>
        </p:nvSpPr>
        <p:spPr>
          <a:xfrm>
            <a:off x="5435600" y="3068638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cxnSp>
        <p:nvCxnSpPr>
          <p:cNvPr id="13" name="直接箭头连接符 12"/>
          <p:cNvCxnSpPr>
            <a:stCxn id="47126" idx="2"/>
          </p:cNvCxnSpPr>
          <p:nvPr/>
        </p:nvCxnSpPr>
        <p:spPr>
          <a:xfrm>
            <a:off x="5429250" y="3429000"/>
            <a:ext cx="9810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7127" idx="2"/>
          </p:cNvCxnSpPr>
          <p:nvPr/>
        </p:nvCxnSpPr>
        <p:spPr>
          <a:xfrm>
            <a:off x="7069138" y="2430463"/>
            <a:ext cx="0" cy="792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5" name="TextBox 22"/>
          <p:cNvSpPr txBox="1"/>
          <p:nvPr/>
        </p:nvSpPr>
        <p:spPr>
          <a:xfrm>
            <a:off x="6948488" y="4716463"/>
            <a:ext cx="3429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…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47129" idx="2"/>
          </p:cNvCxnSpPr>
          <p:nvPr/>
        </p:nvCxnSpPr>
        <p:spPr>
          <a:xfrm>
            <a:off x="3300413" y="3303588"/>
            <a:ext cx="1433513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7129" idx="2"/>
          </p:cNvCxnSpPr>
          <p:nvPr/>
        </p:nvCxnSpPr>
        <p:spPr>
          <a:xfrm>
            <a:off x="3300413" y="3303588"/>
            <a:ext cx="1460500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7129" idx="2"/>
          </p:cNvCxnSpPr>
          <p:nvPr/>
        </p:nvCxnSpPr>
        <p:spPr>
          <a:xfrm>
            <a:off x="3300413" y="3303588"/>
            <a:ext cx="1433513" cy="1144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9" name="TextBox 24583"/>
          <p:cNvSpPr txBox="1"/>
          <p:nvPr/>
        </p:nvSpPr>
        <p:spPr>
          <a:xfrm>
            <a:off x="2555875" y="3768725"/>
            <a:ext cx="144145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添加任务到队列</a:t>
            </a:r>
          </a:p>
        </p:txBody>
      </p:sp>
      <p:sp>
        <p:nvSpPr>
          <p:cNvPr id="47140" name="TextBox 41"/>
          <p:cNvSpPr txBox="1"/>
          <p:nvPr/>
        </p:nvSpPr>
        <p:spPr>
          <a:xfrm>
            <a:off x="6321425" y="307022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get_page(B)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44" name="直接箭头连接符 43"/>
          <p:cNvCxnSpPr>
            <a:stCxn id="47140" idx="2"/>
          </p:cNvCxnSpPr>
          <p:nvPr/>
        </p:nvCxnSpPr>
        <p:spPr>
          <a:xfrm flipH="1">
            <a:off x="5429250" y="3716338"/>
            <a:ext cx="1638300" cy="1184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7140" idx="2"/>
          </p:cNvCxnSpPr>
          <p:nvPr/>
        </p:nvCxnSpPr>
        <p:spPr>
          <a:xfrm flipH="1">
            <a:off x="5429250" y="3716338"/>
            <a:ext cx="1638300" cy="1800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44" name="TextBox 49"/>
          <p:cNvSpPr txBox="1"/>
          <p:nvPr/>
        </p:nvSpPr>
        <p:spPr>
          <a:xfrm>
            <a:off x="6410325" y="4292600"/>
            <a:ext cx="144145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添加任务到队列</a:t>
            </a:r>
          </a:p>
        </p:txBody>
      </p:sp>
      <p:cxnSp>
        <p:nvCxnSpPr>
          <p:cNvPr id="52" name="直接箭头连接符 51"/>
          <p:cNvCxnSpPr>
            <a:stCxn id="47140" idx="2"/>
          </p:cNvCxnSpPr>
          <p:nvPr/>
        </p:nvCxnSpPr>
        <p:spPr>
          <a:xfrm flipH="1">
            <a:off x="3924300" y="3922713"/>
            <a:ext cx="836613" cy="833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46" name="TextBox 54"/>
          <p:cNvSpPr txBox="1"/>
          <p:nvPr/>
        </p:nvSpPr>
        <p:spPr>
          <a:xfrm>
            <a:off x="3995738" y="4508500"/>
            <a:ext cx="903287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sp>
        <p:nvSpPr>
          <p:cNvPr id="47147" name="TextBox 56"/>
          <p:cNvSpPr txBox="1"/>
          <p:nvPr/>
        </p:nvSpPr>
        <p:spPr>
          <a:xfrm>
            <a:off x="2555875" y="4438650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get_page(C)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7148" name="TextBox 57"/>
          <p:cNvSpPr txBox="1"/>
          <p:nvPr/>
        </p:nvSpPr>
        <p:spPr>
          <a:xfrm>
            <a:off x="3059113" y="5075238"/>
            <a:ext cx="344487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…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59" name="直接箭头连接符 58"/>
          <p:cNvCxnSpPr>
            <a:stCxn id="47147" idx="2"/>
          </p:cNvCxnSpPr>
          <p:nvPr/>
        </p:nvCxnSpPr>
        <p:spPr>
          <a:xfrm>
            <a:off x="3300413" y="5084763"/>
            <a:ext cx="1598613" cy="93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4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5445125"/>
            <a:ext cx="2555875" cy="1057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crawler_multi_thread.py)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程序需要动态添加任务到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。不同的线程需要操作相同的已爬网址列表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，为防止不同线程同时操作一个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列表产生冲突，可以为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变量加互斥锁。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67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5" y="2475230"/>
            <a:ext cx="7008495" cy="3794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73390" y="3466465"/>
            <a:ext cx="31800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queue</a:t>
            </a:r>
            <a:r>
              <a:rPr lang="zh-CN" altLang="en-US">
                <a:solidFill>
                  <a:srgbClr val="FF0000"/>
                </a:solidFill>
              </a:rPr>
              <a:t>中的各种队列都实现了锁原语，能够在多线程中直接使用，可以使用队列来实现线程间的同步，因此不需要显示的加锁。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crawler_multi_thread.py)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相比之前的串行程序，一个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线程的爬虫，只需要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就可以完成爬取。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68</a:t>
            </a:fld>
            <a:endParaRPr lang="en-US"/>
          </a:p>
        </p:txBody>
      </p:sp>
      <p:pic>
        <p:nvPicPr>
          <p:cNvPr id="4915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2235200"/>
            <a:ext cx="6266180" cy="3013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38357" y="5523210"/>
            <a:ext cx="985414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Q: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这种并行化的爬虫的搜索规则类似于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还是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？（参见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PartB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部分的介绍）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A: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类似于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，因为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queue.Queue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是先入先出的</a:t>
            </a:r>
          </a:p>
        </p:txBody>
      </p:sp>
      <p:sp>
        <p:nvSpPr>
          <p:cNvPr id="7" name="文本框 6">
            <a:hlinkClick r:id="rId3" action="ppaction://hlinksldjump"/>
            <a:extLst>
              <a:ext uri="{FF2B5EF4-FFF2-40B4-BE49-F238E27FC236}">
                <a16:creationId xmlns:a16="http://schemas.microsoft.com/office/drawing/2014/main" id="{DEAEC67A-67EE-43A7-9E0E-A7F6A99DE702}"/>
              </a:ext>
            </a:extLst>
          </p:cNvPr>
          <p:cNvSpPr txBox="1"/>
          <p:nvPr/>
        </p:nvSpPr>
        <p:spPr>
          <a:xfrm>
            <a:off x="10460876" y="754891"/>
            <a:ext cx="139276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/>
              <a:t>练习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queue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队列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queue.Queue</a:t>
            </a:r>
            <a:r>
              <a:rPr lang="zh-CN" altLang="en-US" dirty="0"/>
              <a:t>：对应队列类（</a:t>
            </a:r>
            <a:r>
              <a:rPr lang="en-US" altLang="zh-CN" dirty="0">
                <a:solidFill>
                  <a:srgbClr val="7030A0"/>
                </a:solidFill>
              </a:rPr>
              <a:t>FIFO</a:t>
            </a:r>
            <a:r>
              <a:rPr lang="zh-CN" altLang="en-US" dirty="0">
                <a:solidFill>
                  <a:srgbClr val="7030A0"/>
                </a:solidFill>
              </a:rPr>
              <a:t>先进先出</a:t>
            </a:r>
            <a:r>
              <a:rPr lang="zh-CN" altLang="en-US" dirty="0"/>
              <a:t>）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queue.LifoQueue</a:t>
            </a:r>
            <a:r>
              <a:rPr lang="zh-CN" altLang="en-US" dirty="0"/>
              <a:t>：对应</a:t>
            </a:r>
            <a:r>
              <a:rPr lang="zh-CN" altLang="en-US" dirty="0">
                <a:solidFill>
                  <a:srgbClr val="7030A0"/>
                </a:solidFill>
              </a:rPr>
              <a:t>后进先出</a:t>
            </a:r>
            <a:r>
              <a:rPr lang="zh-CN" altLang="en-US" dirty="0"/>
              <a:t>队列类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queue.PriorityQueue</a:t>
            </a:r>
            <a:r>
              <a:rPr lang="zh-CN" altLang="en-US" dirty="0"/>
              <a:t>：优先级队列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queue.SimpleQueue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7030A0"/>
                </a:solidFill>
              </a:rPr>
              <a:t>无边界</a:t>
            </a:r>
            <a:r>
              <a:rPr lang="en-US" altLang="zh-CN" dirty="0">
                <a:solidFill>
                  <a:srgbClr val="7030A0"/>
                </a:solidFill>
              </a:rPr>
              <a:t>FIFO</a:t>
            </a:r>
            <a:r>
              <a:rPr lang="zh-CN" altLang="en-US" dirty="0"/>
              <a:t>简单队列类</a:t>
            </a:r>
          </a:p>
          <a:p>
            <a:pPr marL="0" indent="0">
              <a:buNone/>
            </a:pPr>
            <a:r>
              <a:rPr lang="en-US" altLang="zh-CN" dirty="0"/>
              <a:t>Queue</a:t>
            </a:r>
            <a:r>
              <a:rPr lang="zh-CN" altLang="en-US" dirty="0"/>
              <a:t>模块中的常用方法：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69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" y="3272155"/>
            <a:ext cx="8843010" cy="32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1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HTML</a:t>
            </a:r>
            <a:r>
              <a:rPr lang="zh-CN" altLang="en-US" dirty="0"/>
              <a:t>表单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以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提交的表单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饮水思源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BBS(bbs.sjtu.edu.cn)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登录表单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	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浏览器提交的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request-body: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7</a:t>
            </a:fld>
            <a:endParaRPr lang="en-US"/>
          </a:p>
        </p:txBody>
      </p:sp>
      <p:pic>
        <p:nvPicPr>
          <p:cNvPr id="922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477" y="1160183"/>
            <a:ext cx="5953125" cy="16557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35" y="3662680"/>
            <a:ext cx="3258820" cy="2311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lvl="1" indent="0" eaLnBrk="1" hangingPunct="1">
              <a:buNone/>
            </a:pPr>
            <a:r>
              <a:rPr lang="en-US" altLang="zh-CN" sz="2000" b="1" dirty="0">
                <a:ea typeface="+mn-ea"/>
                <a:sym typeface="+mn-ea"/>
              </a:rPr>
              <a:t>3. </a:t>
            </a:r>
            <a:r>
              <a:rPr lang="zh-CN" altLang="en-US" sz="2000" b="1" dirty="0">
                <a:ea typeface="+mn-ea"/>
                <a:sym typeface="+mn-ea"/>
              </a:rPr>
              <a:t>实现一个并行的爬虫</a:t>
            </a:r>
            <a:endParaRPr lang="en-US" altLang="zh-CN" sz="2000" b="1" dirty="0">
              <a:ea typeface="+mn-ea"/>
            </a:endParaRPr>
          </a:p>
          <a:p>
            <a:pPr marL="514350" lvl="1" indent="-342900" eaLnBrk="1" hangingPunct="1">
              <a:buNone/>
            </a:pPr>
            <a:r>
              <a:rPr lang="zh-CN" altLang="en-US" sz="2000" dirty="0">
                <a:ea typeface="+mn-ea"/>
                <a:sym typeface="+mn-ea"/>
              </a:rPr>
              <a:t>将练习</a:t>
            </a:r>
            <a:r>
              <a:rPr lang="en-US" altLang="zh-CN" sz="2000" dirty="0">
                <a:ea typeface="+mn-ea"/>
                <a:sym typeface="+mn-ea"/>
              </a:rPr>
              <a:t>2</a:t>
            </a:r>
            <a:r>
              <a:rPr lang="zh-CN" altLang="en-US" sz="2000" dirty="0">
                <a:ea typeface="+mn-ea"/>
                <a:sym typeface="+mn-ea"/>
              </a:rPr>
              <a:t>中的</a:t>
            </a:r>
            <a:r>
              <a:rPr lang="en-US" altLang="zh-CN" sz="2000" dirty="0">
                <a:ea typeface="+mn-ea"/>
                <a:sym typeface="+mn-ea"/>
              </a:rPr>
              <a:t>crawler.py</a:t>
            </a:r>
            <a:r>
              <a:rPr lang="zh-CN" altLang="en-US" sz="2000" dirty="0">
                <a:ea typeface="+mn-ea"/>
                <a:sym typeface="+mn-ea"/>
              </a:rPr>
              <a:t>改为并行化实现</a:t>
            </a:r>
            <a:r>
              <a:rPr lang="en-US" altLang="zh-CN" sz="2000" dirty="0">
                <a:ea typeface="+mn-ea"/>
                <a:sym typeface="+mn-ea"/>
              </a:rPr>
              <a:t>(</a:t>
            </a:r>
            <a:r>
              <a:rPr lang="en-US" altLang="zh-CN" sz="2000" dirty="0" err="1">
                <a:ea typeface="+mn-ea"/>
                <a:sym typeface="+mn-ea"/>
              </a:rPr>
              <a:t>partD</a:t>
            </a:r>
            <a:r>
              <a:rPr lang="en-US" altLang="zh-CN" sz="2000" dirty="0">
                <a:ea typeface="+mn-ea"/>
                <a:sym typeface="+mn-ea"/>
              </a:rPr>
              <a:t>/crawler_multi_thread.py)</a:t>
            </a:r>
            <a:r>
              <a:rPr lang="zh-CN" altLang="en-US" sz="2000" dirty="0">
                <a:ea typeface="+mn-ea"/>
                <a:sym typeface="+mn-ea"/>
              </a:rPr>
              <a:t>。</a:t>
            </a:r>
            <a:endParaRPr lang="en-US" altLang="zh-CN" sz="2000" dirty="0">
              <a:ea typeface="+mn-ea"/>
            </a:endParaRPr>
          </a:p>
          <a:p>
            <a:pPr marL="514350" lvl="1" indent="-342900" eaLnBrk="1" hangingPunct="1">
              <a:buNone/>
            </a:pPr>
            <a:endParaRPr lang="en-US" altLang="zh-CN" sz="2000" dirty="0">
              <a:ea typeface="+mn-ea"/>
            </a:endParaRPr>
          </a:p>
          <a:p>
            <a:pPr marL="514350" lvl="1" indent="-342900" eaLnBrk="1" hangingPunct="1">
              <a:buNone/>
            </a:pPr>
            <a:r>
              <a:rPr lang="zh-CN" altLang="en-US" sz="2000" dirty="0">
                <a:ea typeface="+mn-ea"/>
                <a:sym typeface="+mn-ea"/>
              </a:rPr>
              <a:t>需要实现的功能：</a:t>
            </a:r>
            <a:endParaRPr lang="en-US" altLang="zh-CN" sz="2000" dirty="0">
              <a:ea typeface="+mn-ea"/>
            </a:endParaRPr>
          </a:p>
          <a:p>
            <a:pPr marL="514350" lvl="1" indent="-342900" eaLnBrk="1" hangingPunct="1">
              <a:buNone/>
            </a:pPr>
            <a:r>
              <a:rPr lang="en-US" altLang="zh-CN" sz="2000" dirty="0" err="1">
                <a:ea typeface="+mn-ea"/>
                <a:sym typeface="+mn-ea"/>
              </a:rPr>
              <a:t>queue.Queue</a:t>
            </a:r>
            <a:r>
              <a:rPr lang="zh-CN" altLang="en-US" sz="2000" dirty="0">
                <a:ea typeface="+mn-ea"/>
                <a:sym typeface="+mn-ea"/>
              </a:rPr>
              <a:t>初始时给入一个</a:t>
            </a:r>
            <a:r>
              <a:rPr lang="en-US" altLang="zh-CN" sz="2000" dirty="0">
                <a:ea typeface="+mn-ea"/>
                <a:sym typeface="+mn-ea"/>
              </a:rPr>
              <a:t>seed</a:t>
            </a:r>
            <a:r>
              <a:rPr lang="zh-CN" altLang="en-US" sz="2000" dirty="0">
                <a:ea typeface="+mn-ea"/>
                <a:sym typeface="+mn-ea"/>
              </a:rPr>
              <a:t>网址，从这个网站开始爬取一定数量的网页。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ea typeface="+mn-ea"/>
              </a:rPr>
              <a:t> &gt;&gt;&gt;q = queue.Queue()</a:t>
            </a:r>
          </a:p>
          <a:p>
            <a:pPr marL="0" indent="0">
              <a:buNone/>
            </a:pPr>
            <a:r>
              <a:rPr lang="en-US" altLang="zh-CN" dirty="0">
                <a:ea typeface="+mn-ea"/>
              </a:rPr>
              <a:t> &gt;&gt;&gt;q.put('http://www.sjtu.edu.cn')</a:t>
            </a:r>
          </a:p>
          <a:p>
            <a:pPr marL="0" indent="0">
              <a:buNone/>
            </a:pPr>
            <a:endParaRPr lang="en-US" altLang="zh-CN" dirty="0">
              <a:ea typeface="+mn-ea"/>
            </a:endParaRPr>
          </a:p>
          <a:p>
            <a:pPr marL="514350" lvl="1" indent="-342900" eaLnBrk="1" hangingPunct="1">
              <a:buNone/>
            </a:pPr>
            <a:r>
              <a:rPr lang="zh-CN" altLang="en-US" dirty="0">
                <a:ea typeface="+mn-ea"/>
                <a:sym typeface="+mn-ea"/>
              </a:rPr>
              <a:t>提示：</a:t>
            </a:r>
            <a:endParaRPr lang="en-US" altLang="zh-CN" dirty="0">
              <a:ea typeface="+mn-ea"/>
            </a:endParaRPr>
          </a:p>
          <a:p>
            <a:pPr marL="514350" lvl="1" indent="-342900" eaLnBrk="1" hangingPunct="1">
              <a:buNone/>
            </a:pPr>
            <a:r>
              <a:rPr lang="zh-CN" altLang="en-US" dirty="0">
                <a:ea typeface="+mn-ea"/>
                <a:sym typeface="+mn-ea"/>
              </a:rPr>
              <a:t>在爬取网页的时候建议将网址打出</a:t>
            </a:r>
            <a:endParaRPr lang="en-US" altLang="zh-CN" dirty="0">
              <a:ea typeface="+mn-ea"/>
            </a:endParaRPr>
          </a:p>
          <a:p>
            <a:pPr marL="514350" lvl="1" indent="-342900" eaLnBrk="1" hangingPunct="1">
              <a:buNone/>
            </a:pPr>
            <a:r>
              <a:rPr lang="zh-CN" altLang="en-US" dirty="0">
                <a:ea typeface="+mn-ea"/>
                <a:sym typeface="+mn-ea"/>
              </a:rPr>
              <a:t>需要加一个计数器，爬取一定数量的网页后停止抓取，或者是爬取一定深度后停止抓取。</a:t>
            </a:r>
            <a:endParaRPr lang="en-US" altLang="zh-CN" dirty="0">
              <a:ea typeface="+mn-ea"/>
            </a:endParaRPr>
          </a:p>
          <a:p>
            <a:pPr marL="514350" lvl="1" indent="-342900" eaLnBrk="1" hangingPunct="1">
              <a:buNone/>
            </a:pPr>
            <a:r>
              <a:rPr lang="zh-CN" altLang="en-US" dirty="0">
                <a:ea typeface="+mn-ea"/>
                <a:sym typeface="+mn-ea"/>
              </a:rPr>
              <a:t>函数输入输出没有特定要求，保存网页的模块可以用</a:t>
            </a:r>
            <a:r>
              <a:rPr lang="en-US" altLang="zh-CN" dirty="0">
                <a:ea typeface="+mn-ea"/>
                <a:sym typeface="+mn-ea"/>
              </a:rPr>
              <a:t>crawler.py</a:t>
            </a:r>
            <a:r>
              <a:rPr lang="zh-CN" altLang="en-US" dirty="0">
                <a:ea typeface="+mn-ea"/>
                <a:sym typeface="+mn-ea"/>
              </a:rPr>
              <a:t>中的</a:t>
            </a:r>
            <a:r>
              <a:rPr lang="en-US" altLang="zh-CN" dirty="0" err="1">
                <a:ea typeface="+mn-ea"/>
                <a:sym typeface="+mn-ea"/>
              </a:rPr>
              <a:t>add_page_to_folder</a:t>
            </a:r>
            <a:r>
              <a:rPr lang="zh-CN" altLang="en-US" dirty="0">
                <a:ea typeface="+mn-ea"/>
                <a:sym typeface="+mn-ea"/>
              </a:rPr>
              <a:t>。</a:t>
            </a:r>
            <a:endParaRPr lang="en-US" altLang="zh-CN" dirty="0">
              <a:ea typeface="+mn-ea"/>
            </a:endParaRPr>
          </a:p>
          <a:p>
            <a:pPr marL="514350" lvl="1" indent="-342900" eaLnBrk="1" hangingPunct="1">
              <a:buNone/>
            </a:pPr>
            <a:r>
              <a:rPr lang="zh-CN" altLang="en-US" dirty="0">
                <a:ea typeface="+mn-ea"/>
                <a:sym typeface="+mn-ea"/>
              </a:rPr>
              <a:t>如果觉得</a:t>
            </a:r>
            <a:r>
              <a:rPr lang="en-US" altLang="zh-CN" dirty="0">
                <a:ea typeface="+mn-ea"/>
                <a:sym typeface="+mn-ea"/>
              </a:rPr>
              <a:t>threading</a:t>
            </a:r>
            <a:r>
              <a:rPr lang="zh-CN" altLang="en-US" dirty="0">
                <a:ea typeface="+mn-ea"/>
                <a:sym typeface="+mn-ea"/>
              </a:rPr>
              <a:t>和</a:t>
            </a:r>
            <a:r>
              <a:rPr lang="en-US" altLang="zh-CN" dirty="0">
                <a:ea typeface="+mn-ea"/>
                <a:sym typeface="+mn-ea"/>
              </a:rPr>
              <a:t>queue</a:t>
            </a:r>
            <a:r>
              <a:rPr lang="zh-CN" altLang="en-US" dirty="0">
                <a:ea typeface="+mn-ea"/>
                <a:sym typeface="+mn-ea"/>
              </a:rPr>
              <a:t>的操作方式不便，也可以使用别的并行库。</a:t>
            </a:r>
            <a:endParaRPr lang="en-US" altLang="zh-CN" dirty="0">
              <a:ea typeface="+mn-ea"/>
            </a:endParaRPr>
          </a:p>
          <a:p>
            <a:pPr marL="514350" lvl="1" indent="-342900" eaLnBrk="1" hangingPunct="1">
              <a:buNone/>
            </a:pPr>
            <a:r>
              <a:rPr lang="en-US" altLang="zh-CN" dirty="0" err="1">
                <a:ea typeface="+mn-ea"/>
                <a:sym typeface="+mn-ea"/>
              </a:rPr>
              <a:t>BeautifulSoup</a:t>
            </a:r>
            <a:r>
              <a:rPr lang="zh-CN" altLang="en-US" dirty="0">
                <a:ea typeface="+mn-ea"/>
                <a:sym typeface="+mn-ea"/>
              </a:rPr>
              <a:t>对速度影响较大，可以用字符串方式改写</a:t>
            </a:r>
            <a:r>
              <a:rPr lang="en-US" altLang="zh-CN" dirty="0" err="1">
                <a:ea typeface="+mn-ea"/>
                <a:sym typeface="+mn-ea"/>
              </a:rPr>
              <a:t>get_all_links</a:t>
            </a:r>
            <a:r>
              <a:rPr lang="en-US" altLang="zh-CN" dirty="0">
                <a:ea typeface="+mn-ea"/>
                <a:sym typeface="+mn-ea"/>
              </a:rPr>
              <a:t>(</a:t>
            </a:r>
            <a:r>
              <a:rPr lang="en-US" altLang="zh-CN" dirty="0" err="1">
                <a:ea typeface="+mn-ea"/>
                <a:sym typeface="+mn-ea"/>
              </a:rPr>
              <a:t>content,page</a:t>
            </a:r>
            <a:r>
              <a:rPr lang="en-US" altLang="zh-CN" dirty="0">
                <a:ea typeface="+mn-ea"/>
                <a:sym typeface="+mn-ea"/>
              </a:rPr>
              <a:t>)</a:t>
            </a:r>
            <a:r>
              <a:rPr lang="zh-CN" altLang="en-US" dirty="0">
                <a:ea typeface="+mn-ea"/>
                <a:sym typeface="+mn-ea"/>
              </a:rPr>
              <a:t>函数，来加快速度。</a:t>
            </a:r>
            <a:endParaRPr lang="en-US" altLang="zh-CN" dirty="0">
              <a:ea typeface="+mn-ea"/>
            </a:endParaRPr>
          </a:p>
          <a:p>
            <a:pPr marL="0" indent="0">
              <a:buNone/>
            </a:pPr>
            <a:endParaRPr lang="en-US" altLang="zh-CN" dirty="0"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9F20A-265D-4851-985E-5E4D488D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B771C-FA3F-4F9B-842E-BB0189568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u="sng" dirty="0"/>
              <a:t>本部分仅供同学们拓展学习，不作为作业。</a:t>
            </a:r>
            <a:endParaRPr lang="en-US" altLang="zh-CN" u="sng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给出的代码是</a:t>
            </a:r>
            <a:r>
              <a:rPr lang="en-US" altLang="zh-CN" dirty="0"/>
              <a:t>DFS</a:t>
            </a:r>
            <a:r>
              <a:rPr lang="zh-CN" altLang="en-US" dirty="0"/>
              <a:t>还是</a:t>
            </a:r>
            <a:r>
              <a:rPr lang="en-US" altLang="zh-CN" dirty="0"/>
              <a:t>BFS</a:t>
            </a:r>
            <a:r>
              <a:rPr lang="zh-CN" altLang="en-US" dirty="0"/>
              <a:t>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你能把</a:t>
            </a:r>
            <a:r>
              <a:rPr lang="en-US" altLang="zh-CN" dirty="0"/>
              <a:t>bloom filter</a:t>
            </a:r>
            <a:r>
              <a:rPr lang="zh-CN" altLang="en-US" dirty="0"/>
              <a:t>和多线程爬虫结合吗？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Python</a:t>
            </a:r>
            <a:r>
              <a:rPr lang="zh-CN" altLang="en-US" dirty="0"/>
              <a:t>中还提供了</a:t>
            </a:r>
            <a:r>
              <a:rPr lang="en-US" altLang="zh-CN" dirty="0"/>
              <a:t>multiprocessing</a:t>
            </a:r>
            <a:r>
              <a:rPr lang="zh-CN" altLang="en-US" dirty="0"/>
              <a:t>等高级多线程</a:t>
            </a:r>
            <a:r>
              <a:rPr lang="en-US" altLang="zh-CN" dirty="0"/>
              <a:t>/</a:t>
            </a:r>
            <a:r>
              <a:rPr lang="zh-CN" altLang="en-US" dirty="0"/>
              <a:t>多进程工具（这两者有什么区别呢？），感兴趣的同学可以自行探索。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Python</a:t>
            </a:r>
            <a:r>
              <a:rPr lang="zh-CN" altLang="en-US" dirty="0"/>
              <a:t>开启了</a:t>
            </a:r>
            <a:r>
              <a:rPr lang="en-US" altLang="zh-CN" dirty="0"/>
              <a:t>N</a:t>
            </a:r>
            <a:r>
              <a:rPr lang="zh-CN" altLang="en-US" dirty="0"/>
              <a:t>个线程，消耗时间可以变为原来的</a:t>
            </a:r>
            <a:r>
              <a:rPr lang="en-US" altLang="zh-CN" dirty="0"/>
              <a:t>1</a:t>
            </a:r>
            <a:r>
              <a:rPr lang="en-US" altLang="zh-CN"/>
              <a:t>/N</a:t>
            </a:r>
            <a:r>
              <a:rPr lang="zh-CN" altLang="en-US"/>
              <a:t>吗</a:t>
            </a:r>
            <a:r>
              <a:rPr lang="zh-CN" altLang="en-US" dirty="0"/>
              <a:t>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有一些爬虫框架可以方便地实现网页爬取，如</a:t>
            </a:r>
            <a:r>
              <a:rPr lang="en-US" altLang="zh-CN" dirty="0" err="1"/>
              <a:t>Scrapy</a:t>
            </a:r>
            <a:r>
              <a:rPr lang="zh-CN" altLang="en-US" dirty="0"/>
              <a:t>等，感兴趣的同学可以自行探索。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D4280-C92C-4213-87AB-EBA8C0E5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BloomFilter</a:t>
            </a:r>
            <a:r>
              <a:rPr lang="zh-CN" altLang="en-US" dirty="0"/>
              <a:t>：</a:t>
            </a:r>
            <a:r>
              <a:rPr lang="zh-CN" altLang="en-US" u="sng" dirty="0">
                <a:solidFill>
                  <a:schemeClr val="accent1"/>
                </a:solidFill>
              </a:rPr>
              <a:t>https://blog.csdn.net/jiaomeng/article/details/1495500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</a:rPr>
              <a:t>https://www.cnblogs.com/allensun/archive/2011/02/16/1956532.html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</a:rPr>
              <a:t>https://www.zhihu.com/question/38211640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  <a:sym typeface="+mn-ea"/>
                <a:hlinkClick r:id="rId2"/>
              </a:rPr>
              <a:t>http://pages.cs.wisc.edu/~cao/papers/summary-cache/node8.html</a:t>
            </a:r>
            <a:endParaRPr lang="zh-CN" altLang="en-US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zh-CN" altLang="en-US" u="sng" dirty="0">
              <a:solidFill>
                <a:schemeClr val="accent1"/>
              </a:solidFill>
            </a:endParaRPr>
          </a:p>
          <a:p>
            <a:r>
              <a:rPr lang="en-US" altLang="zh-CN" dirty="0"/>
              <a:t>Python3</a:t>
            </a:r>
            <a:r>
              <a:rPr lang="zh-CN" altLang="en-US" dirty="0"/>
              <a:t>中的多线程：</a:t>
            </a:r>
            <a:r>
              <a:rPr lang="zh-CN" altLang="en-US" u="sng" dirty="0">
                <a:solidFill>
                  <a:schemeClr val="accent1"/>
                </a:solidFill>
              </a:rPr>
              <a:t>https://www.runoob.com/python3/python3-multithreading.html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</a:rPr>
              <a:t>https://docs.python.org/zh-cn/3.7/library/threading.html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73126-825C-409D-AAF5-8CB8596D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36800"/>
            <a:ext cx="12192000" cy="4384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/>
              <a:t>需要提交的练习</a:t>
            </a:r>
            <a:endParaRPr lang="en-US" altLang="zh-CN" sz="54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CDC525-5963-4575-8F36-7C26C89C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2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Python</a:t>
            </a:r>
            <a:r>
              <a:rPr lang="zh-CN" altLang="en-US" dirty="0"/>
              <a:t>模拟</a:t>
            </a:r>
            <a:r>
              <a:rPr lang="en-US" altLang="zh-CN" dirty="0"/>
              <a:t>GET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自带的网络接口</a:t>
            </a:r>
            <a:endParaRPr lang="zh-CN" altLang="en-US" dirty="0"/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dirty="0"/>
          </a:p>
          <a:p>
            <a:pPr lvl="1" indent="-28575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&gt;&gt;&gt; import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urllib.request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-28575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&gt;&gt;&gt; response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urllib.request.urlopen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('http://www.baidu.com/')		#GET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方式请求网页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-28575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&gt;&gt;&gt; content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response.read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			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返回的网页在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.read()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basic.html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中的百度搜索框的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8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" y="3267710"/>
            <a:ext cx="6769100" cy="2241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215" y="4001770"/>
            <a:ext cx="3135630" cy="267970"/>
          </a:xfrm>
          <a:prstGeom prst="rect">
            <a:avLst/>
          </a:prstGeom>
        </p:spPr>
      </p:pic>
      <p:pic>
        <p:nvPicPr>
          <p:cNvPr id="1024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" y="5780405"/>
            <a:ext cx="3551555" cy="575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25" y="5544820"/>
            <a:ext cx="3937000" cy="12255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5120005" y="5798820"/>
            <a:ext cx="3902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Python</a:t>
            </a:r>
            <a:r>
              <a:rPr lang="zh-CN" altLang="en-US" dirty="0"/>
              <a:t>模拟</a:t>
            </a:r>
            <a:r>
              <a:rPr lang="en-US" altLang="zh-CN" dirty="0"/>
              <a:t>header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：某些网站只让浏览器访问，浏览器信息存放在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中，可以将浏览器信息模拟放入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中发出。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尝试不加浏览器信息访问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weibo.cn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（手机版微博页面）：</a:t>
            </a:r>
          </a:p>
          <a:p>
            <a:pPr marL="0" lvl="1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response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urllib.request.urlopen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('http://weibo.cn/')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</a:t>
            </a:r>
            <a:r>
              <a:rPr lang="nb-NO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HTTPError: HTTP Error 403: Forbidden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将浏览器信息加入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req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urllib.request.Request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('http://weibo.cn')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req.add_header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('User-Agent', 'Mozilla/5.0 (Windows NT 6.1; rv:14.0) Gecko/20100101 Firefox/14.0.1')			</a:t>
            </a: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将浏览器信息加入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，浏览器信息属性为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User-Agent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。爬虫通过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User-Agent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告诉网站自己的身份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content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urllib.request.urlopen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(req).read()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108f7198-4998-4ad1-9070-0d2151ce642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7d74591c-f79b-4495-89ce-a68a0a98d79f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4bb17b85-d61c-4cac-8ead-966d8e81af3f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ea9a5d66-33d6-4703-8372-5bd7dda7bde0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f4bf0521-4694-41bf-92f3-c90e0457384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08dc0a9-7b38-4967-bad4-69d228f1036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5c4c873d-9882-4ab6-b610-56e5d15f99f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5af3901e-13a4-4719-b77a-689594cf874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1807a392-6f11-4d9a-aa51-c299bd4fc1bf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32516e36-1620-4cf0-80fd-543fc9ac391f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1687a6b3-512e-42c1-8a23-b3f4309ffe6b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eced3b6f-244d-4fe4-b933-342b155878e8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b3bbb672-123b-4c5e-a693-d5909564b594}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/>
        <a:ea typeface="黑体"/>
        <a:cs typeface=""/>
      </a:majorFont>
      <a:minorFont>
        <a:latin typeface="Consola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589</TotalTime>
  <Words>8428</Words>
  <Application>Microsoft Office PowerPoint</Application>
  <PresentationFormat>宽屏</PresentationFormat>
  <Paragraphs>1325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0" baseType="lpstr">
      <vt:lpstr>宋体</vt:lpstr>
      <vt:lpstr>微软雅黑</vt:lpstr>
      <vt:lpstr>Arial</vt:lpstr>
      <vt:lpstr>Calibri</vt:lpstr>
      <vt:lpstr>Consolas</vt:lpstr>
      <vt:lpstr>Wingdings</vt:lpstr>
      <vt:lpstr>主题1</vt:lpstr>
      <vt:lpstr>2. Crawler</vt:lpstr>
      <vt:lpstr>PowerPoint 演示文稿</vt:lpstr>
      <vt:lpstr>HTTP协议：HTTP请求</vt:lpstr>
      <vt:lpstr>HTTP协议：HTTP请求</vt:lpstr>
      <vt:lpstr>HTTP协议：HTTP请求</vt:lpstr>
      <vt:lpstr>HTTP协议：HTML表单</vt:lpstr>
      <vt:lpstr>HTTP协议：HTML表单</vt:lpstr>
      <vt:lpstr>HTTP协议：Python模拟GET</vt:lpstr>
      <vt:lpstr>HTTP协议：Python模拟header</vt:lpstr>
      <vt:lpstr>HTTP协议：Python模拟POST</vt:lpstr>
      <vt:lpstr>HTTP协议：Python模拟POST</vt:lpstr>
      <vt:lpstr>小练习（不需要提交）</vt:lpstr>
      <vt:lpstr>PowerPoint 演示文稿</vt:lpstr>
      <vt:lpstr>爬虫的概念</vt:lpstr>
      <vt:lpstr>爬虫的概念：Robots.txt</vt:lpstr>
      <vt:lpstr>爬虫的概念：抓取策略</vt:lpstr>
      <vt:lpstr>爬虫的概念：抓取策略</vt:lpstr>
      <vt:lpstr>爬虫的概念：抓取策略</vt:lpstr>
      <vt:lpstr>爬虫的概念：抓取策略</vt:lpstr>
      <vt:lpstr>小练习 (不需要提交)</vt:lpstr>
      <vt:lpstr>PowerPoint 演示文稿</vt:lpstr>
      <vt:lpstr>哈希散列：时间复杂度</vt:lpstr>
      <vt:lpstr>哈希散列：时间复杂度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BloomFilter</vt:lpstr>
      <vt:lpstr>BloomFilter</vt:lpstr>
      <vt:lpstr>BloomFilter</vt:lpstr>
      <vt:lpstr>BloomFilter：实现</vt:lpstr>
      <vt:lpstr>BloomFilter：实现</vt:lpstr>
      <vt:lpstr>BloomFilter：参数选择</vt:lpstr>
      <vt:lpstr>BloomFilter：参数选择</vt:lpstr>
      <vt:lpstr>练习</vt:lpstr>
      <vt:lpstr>PowerPoint 演示文稿</vt:lpstr>
      <vt:lpstr>如何构建一个简单的爬虫？</vt:lpstr>
      <vt:lpstr>练习</vt:lpstr>
      <vt:lpstr>练习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练习</vt:lpstr>
      <vt:lpstr>拓展思考</vt:lpstr>
      <vt:lpstr>参考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王 煌基</cp:lastModifiedBy>
  <cp:revision>587</cp:revision>
  <dcterms:created xsi:type="dcterms:W3CDTF">2020-06-05T11:49:00Z</dcterms:created>
  <dcterms:modified xsi:type="dcterms:W3CDTF">2020-09-20T13:00:21Z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