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2" r:id="rId4"/>
    <p:sldId id="263" r:id="rId5"/>
    <p:sldId id="260" r:id="rId6"/>
    <p:sldId id="265" r:id="rId7"/>
    <p:sldId id="268" r:id="rId8"/>
    <p:sldId id="267" r:id="rId9"/>
    <p:sldId id="264" r:id="rId10"/>
    <p:sldId id="270" r:id="rId11"/>
    <p:sldId id="259" r:id="rId12"/>
    <p:sldId id="272" r:id="rId13"/>
    <p:sldId id="273" r:id="rId14"/>
    <p:sldId id="271" r:id="rId15"/>
    <p:sldId id="258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5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98" autoAdjust="0"/>
  </p:normalViewPr>
  <p:slideViewPr>
    <p:cSldViewPr snapToGrid="0" snapToObjects="1" showGuides="1">
      <p:cViewPr varScale="1">
        <p:scale>
          <a:sx n="135" d="100"/>
          <a:sy n="135" d="100"/>
        </p:scale>
        <p:origin x="960" y="114"/>
      </p:cViewPr>
      <p:guideLst>
        <p:guide orient="horz" pos="1695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E029D-4975-9049-A4B2-06553110878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3E56B-C3C4-8E4F-B314-D5C81CC34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7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 – Separation</a:t>
            </a:r>
            <a:r>
              <a:rPr lang="en-US" baseline="0" dirty="0"/>
              <a:t> of Concerns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3E56B-C3C4-8E4F-B314-D5C81CC34E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6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3E56B-C3C4-8E4F-B314-D5C81CC34E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maintainable applications since it emphasizes separation of concerns throughout 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3E56B-C3C4-8E4F-B314-D5C81CC34E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3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 – Separation</a:t>
            </a:r>
            <a:r>
              <a:rPr lang="en-US" baseline="0" dirty="0"/>
              <a:t> of Concerns</a:t>
            </a:r>
          </a:p>
          <a:p>
            <a:r>
              <a:rPr lang="en-US" baseline="0" dirty="0"/>
              <a:t>SRP – Single Responsibility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3E56B-C3C4-8E4F-B314-D5C81CC34E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09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Tests Reduce Bugs in New Features</a:t>
            </a:r>
            <a:r>
              <a:rPr lang="en-US" baseline="0" dirty="0"/>
              <a:t> - </a:t>
            </a:r>
            <a:r>
              <a:rPr lang="en-US" dirty="0"/>
              <a:t>We advocate writing tests as you write new code. Tests do not eliminate bugs, but they dramatically reduce the number of bugs as you add new features.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Tests Reduce Bugs in Existing Features</a:t>
            </a:r>
            <a:r>
              <a:rPr lang="en-US" baseline="0" dirty="0"/>
              <a:t> - </a:t>
            </a:r>
            <a:r>
              <a:rPr lang="en-US" dirty="0"/>
              <a:t>With well-tested code, introducing new features rarely breaks existing functionality. If a new feature breaks existing functionality, existing tests fail immediately, allowing you to pinpoint the problem and fix it. Without the tests, you may introduce a bug that is not found for days or weeks.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Tests Reduce the Cost of Change - Tests make it easier to change software because you have confidence that changes do not break existing functionality.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Tests Defend Against Other Programmers – Corner</a:t>
            </a:r>
            <a:r>
              <a:rPr lang="en-US" baseline="0" dirty="0"/>
              <a:t> cases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Testing Forces You to Slow Down and Think – forces you to</a:t>
            </a:r>
            <a:r>
              <a:rPr lang="en-US" baseline="0" dirty="0"/>
              <a:t> outline your code before writing it which leads to better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Testing Makes Development Faster</a:t>
            </a:r>
            <a:r>
              <a:rPr lang="en-US" baseline="0" dirty="0"/>
              <a:t> - </a:t>
            </a:r>
            <a:r>
              <a:rPr lang="en-US" dirty="0"/>
              <a:t>On a class-by-class basis, testing slows you down. It takes time to think about and produce good tests. But over the lifetime</a:t>
            </a:r>
            <a:r>
              <a:rPr lang="en-US" baseline="0" dirty="0"/>
              <a:t> of the system</a:t>
            </a:r>
            <a:r>
              <a:rPr lang="en-US" dirty="0"/>
              <a:t>, your overall velocity increases because you are not constantly worrying about breaking existing code as you add new features.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Tests Reduce Fear</a:t>
            </a:r>
            <a:r>
              <a:rPr lang="en-US" baseline="0" dirty="0"/>
              <a:t> - </a:t>
            </a:r>
            <a:r>
              <a:rPr lang="en-US" dirty="0"/>
              <a:t>One of the biggest fears that programmers encounter is making a change to a piece of code and not knowing what is going to break. Having a complete test suite allows programmers to remove the fear of making changes or adding new features. I have found that I do not hesitate to change and improve well-tested code, whereas I fear changing untested code.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3E56B-C3C4-8E4F-B314-D5C81CC34E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91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IoC</a:t>
            </a:r>
            <a:r>
              <a:rPr lang="en-US" dirty="0"/>
              <a:t> Containers are so important that </a:t>
            </a:r>
            <a:r>
              <a:rPr lang="en-US" dirty="0" err="1"/>
              <a:t>.net</a:t>
            </a:r>
            <a:r>
              <a:rPr lang="en-US" dirty="0"/>
              <a:t> 5 (aka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Core 1.0)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3E56B-C3C4-8E4F-B314-D5C81CC34E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8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al-title_widescree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43158"/>
            <a:ext cx="9144000" cy="132013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2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A003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pp-footer_widescree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0202"/>
            <a:ext cx="9144000" cy="75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al-section_widescree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908448"/>
            <a:ext cx="7772400" cy="1021556"/>
          </a:xfrm>
        </p:spPr>
        <p:txBody>
          <a:bodyPr anchor="b" anchorCtr="0"/>
          <a:lstStyle>
            <a:lvl1pPr algn="ctr">
              <a:defRPr sz="4000" b="0" i="0" cap="none">
                <a:solidFill>
                  <a:srgbClr val="6A0032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943102"/>
            <a:ext cx="7772400" cy="1125140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79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A003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pp-footer_widescree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0202"/>
            <a:ext cx="9144000" cy="75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6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A003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pp-footer_widescree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0202"/>
            <a:ext cx="9144000" cy="75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7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F1AA2-E424-AF48-BE0B-AA2CA13DBDC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96C1F-A62A-E649-96ED-1A90FB2B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2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en-us/groups/ese/nagappan_tdd.pdf" TargetMode="External"/><Relationship Id="rId2" Type="http://schemas.openxmlformats.org/officeDocument/2006/relationships/hyperlink" Target="http://collaboration.csc.ncsu.edu/laurie/Papers/TDDpaperv8.pdf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oc-vm-gitlab/whitm1ek/slcmConne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whitmore/Enterprise-Security" TargetMode="External"/><Relationship Id="rId2" Type="http://schemas.openxmlformats.org/officeDocument/2006/relationships/hyperlink" Target="https://github.com/ewhitmore/Enterpri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12694530/what-is-typescript-and-why-would-i-use-it-in-place-of-javascript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67299/is-unit-testing-worth-the-effort" TargetMode="External"/><Relationship Id="rId3" Type="http://schemas.openxmlformats.org/officeDocument/2006/relationships/hyperlink" Target="https://en.wikipedia.org/wiki/SOLID_(object-oriented_design)" TargetMode="External"/><Relationship Id="rId7" Type="http://schemas.openxmlformats.org/officeDocument/2006/relationships/hyperlink" Target="http://www.onjava.com/pub/a/onjava/2003/04/02/javaxpckbk.html" TargetMode="External"/><Relationship Id="rId2" Type="http://schemas.openxmlformats.org/officeDocument/2006/relationships/hyperlink" Target="https://en.wikipedia.org/wiki/Separation_of_concer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edtech.com/solid-principles-real-life/" TargetMode="External"/><Relationship Id="rId11" Type="http://schemas.openxmlformats.org/officeDocument/2006/relationships/hyperlink" Target="https://www.youtube.com/watch?v=FcuFya8vud8&amp;ab_channel=SSWDataOnion" TargetMode="External"/><Relationship Id="rId5" Type="http://schemas.openxmlformats.org/officeDocument/2006/relationships/hyperlink" Target="http://butunclebob.com/ArticleS.UncleBob.PrinciplesOfOod" TargetMode="External"/><Relationship Id="rId10" Type="http://schemas.openxmlformats.org/officeDocument/2006/relationships/hyperlink" Target="https://rules.ssw.com.au/do-you-know-the-layers-of-the-onion-architecture" TargetMode="External"/><Relationship Id="rId4" Type="http://schemas.openxmlformats.org/officeDocument/2006/relationships/hyperlink" Target="https://scotch.io/bar-talk/s-o-l-i-d-the-first-five-principles-of-object-oriented-design" TargetMode="External"/><Relationship Id="rId9" Type="http://schemas.openxmlformats.org/officeDocument/2006/relationships/hyperlink" Target="https://github.com/johnpapa/angular-styleguid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hyperlink" Target="http://blog.8thlight.com/uncle-bob/2012/08/13/the-clean-architecture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36834"/>
            <a:ext cx="9144000" cy="1263805"/>
          </a:xfrm>
        </p:spPr>
        <p:txBody>
          <a:bodyPr/>
          <a:lstStyle/>
          <a:p>
            <a:r>
              <a:rPr lang="en-US" dirty="0"/>
              <a:t>Software Engineering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581516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Savings from Testing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3350" y="1930004"/>
            <a:ext cx="8616950" cy="11251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two papers listed below specifically reference TDD and show 15-35% increase in initial development time after adopting TDD, but a 40-90% decrease in pre-release defects.</a:t>
            </a:r>
          </a:p>
          <a:p>
            <a:r>
              <a:rPr lang="en-US" dirty="0"/>
              <a:t>Average savings: 5% - 20% over the life of the project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500" y="3435350"/>
            <a:ext cx="777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linkClick r:id="rId2"/>
              </a:rPr>
              <a:t>http://collaboration.csc.ncsu.edu/laurie/Papers/TDDpaperv8.pdf</a:t>
            </a:r>
            <a:endParaRPr lang="en-US" sz="1050" dirty="0"/>
          </a:p>
          <a:p>
            <a:r>
              <a:rPr lang="en-US" sz="1050" dirty="0">
                <a:hlinkClick r:id="rId3"/>
              </a:rPr>
              <a:t>http://research.microsoft.com/en-us/groups/ese/nagappan_tdd.pdf</a:t>
            </a:r>
            <a:r>
              <a:rPr 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475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Side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C# (</a:t>
            </a:r>
            <a:r>
              <a:rPr lang="en-US" dirty="0" err="1"/>
              <a:t>WebApi</a:t>
            </a:r>
            <a:r>
              <a:rPr lang="en-US" dirty="0"/>
              <a:t>)</a:t>
            </a:r>
          </a:p>
          <a:p>
            <a:r>
              <a:rPr lang="en-US" dirty="0" err="1"/>
              <a:t>AutoFac</a:t>
            </a:r>
            <a:r>
              <a:rPr lang="en-US" dirty="0"/>
              <a:t> (</a:t>
            </a:r>
            <a:r>
              <a:rPr lang="en-US" dirty="0" err="1"/>
              <a:t>IoC</a:t>
            </a:r>
            <a:r>
              <a:rPr lang="en-US" dirty="0"/>
              <a:t> Container)</a:t>
            </a:r>
          </a:p>
          <a:p>
            <a:r>
              <a:rPr lang="en-US" dirty="0"/>
              <a:t>Fluent NHibernate (ORM Tool)</a:t>
            </a:r>
          </a:p>
          <a:p>
            <a:r>
              <a:rPr lang="en-US" dirty="0" err="1"/>
              <a:t>MsTest</a:t>
            </a:r>
            <a:r>
              <a:rPr lang="en-US" dirty="0"/>
              <a:t> (Testing Framework)</a:t>
            </a:r>
          </a:p>
          <a:p>
            <a:pPr lvl="1"/>
            <a:r>
              <a:rPr lang="en-US" dirty="0" err="1"/>
              <a:t>Sqlite</a:t>
            </a:r>
            <a:r>
              <a:rPr lang="en-US" dirty="0"/>
              <a:t> - </a:t>
            </a:r>
            <a:r>
              <a:rPr lang="en-US" dirty="0" err="1"/>
              <a:t>InMemory</a:t>
            </a:r>
            <a:r>
              <a:rPr lang="en-US" dirty="0"/>
              <a:t> Database configuration (Used in unit testing)</a:t>
            </a:r>
          </a:p>
          <a:p>
            <a:r>
              <a:rPr lang="en-US" dirty="0" err="1"/>
              <a:t>NHiberante</a:t>
            </a:r>
            <a:r>
              <a:rPr lang="en-US" dirty="0"/>
              <a:t> ASP.NET Identity</a:t>
            </a:r>
          </a:p>
          <a:p>
            <a:r>
              <a:rPr lang="en-US" dirty="0"/>
              <a:t>OAUTH/OWIN Middleware Implementation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Client Side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Twitter </a:t>
            </a:r>
            <a:r>
              <a:rPr lang="en-US" dirty="0" err="1"/>
              <a:t>Boostrap</a:t>
            </a:r>
            <a:r>
              <a:rPr lang="en-US" dirty="0"/>
              <a:t> (Front-end framework HTML framework)</a:t>
            </a:r>
          </a:p>
          <a:p>
            <a:r>
              <a:rPr lang="en-US" dirty="0"/>
              <a:t>Typescript (</a:t>
            </a:r>
            <a:r>
              <a:rPr lang="en-US" dirty="0" err="1"/>
              <a:t>Staticly</a:t>
            </a:r>
            <a:r>
              <a:rPr lang="en-US" dirty="0"/>
              <a:t> typed, Class-based </a:t>
            </a:r>
            <a:r>
              <a:rPr lang="en-US" dirty="0" err="1"/>
              <a:t>Transcompiler</a:t>
            </a:r>
            <a:r>
              <a:rPr lang="en-US" dirty="0"/>
              <a:t> to JavaScript)</a:t>
            </a:r>
          </a:p>
          <a:p>
            <a:r>
              <a:rPr lang="en-US" dirty="0"/>
              <a:t>AngularJS (MVVM Framework)</a:t>
            </a:r>
          </a:p>
          <a:p>
            <a:r>
              <a:rPr lang="en-US" dirty="0"/>
              <a:t>UI Bootstrap (Bootstrap components written in AngularJS)</a:t>
            </a:r>
          </a:p>
          <a:p>
            <a:r>
              <a:rPr lang="en-US" dirty="0"/>
              <a:t>Font Awesome (Icon Framework)</a:t>
            </a:r>
          </a:p>
          <a:p>
            <a:r>
              <a:rPr lang="en-US" dirty="0"/>
              <a:t>Jasmine (</a:t>
            </a:r>
            <a:r>
              <a:rPr lang="en-US" dirty="0" err="1"/>
              <a:t>Javascript</a:t>
            </a:r>
            <a:r>
              <a:rPr lang="en-US" dirty="0"/>
              <a:t>/Typescript Testing Framework)</a:t>
            </a:r>
          </a:p>
        </p:txBody>
      </p:sp>
    </p:spTree>
    <p:extLst>
      <p:ext uri="{BB962C8B-B14F-4D97-AF65-F5344CB8AC3E}">
        <p14:creationId xmlns:p14="http://schemas.microsoft.com/office/powerpoint/2010/main" val="164675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Tests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Unit Tests</a:t>
            </a:r>
          </a:p>
          <a:p>
            <a:r>
              <a:rPr lang="en-US" dirty="0"/>
              <a:t>C# Integration Tests</a:t>
            </a:r>
          </a:p>
          <a:p>
            <a:r>
              <a:rPr lang="en-US" dirty="0"/>
              <a:t>Typescript Client Unit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00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GIT Commits</a:t>
            </a:r>
          </a:p>
          <a:p>
            <a:r>
              <a:rPr lang="en-US" dirty="0"/>
              <a:t>Push Commits to </a:t>
            </a:r>
            <a:r>
              <a:rPr lang="en-US" dirty="0" err="1"/>
              <a:t>GitLab</a:t>
            </a:r>
            <a:endParaRPr lang="en-US" dirty="0"/>
          </a:p>
          <a:p>
            <a:r>
              <a:rPr lang="en-US" dirty="0"/>
              <a:t>Continuous Integration Ensures all test pass</a:t>
            </a:r>
          </a:p>
          <a:p>
            <a:pPr lvl="1"/>
            <a:r>
              <a:rPr lang="en-US" dirty="0">
                <a:hlinkClick r:id="rId2"/>
              </a:rPr>
              <a:t>https://oc-vm-gitlab/whitm1ek/slcmConnect</a:t>
            </a:r>
            <a:endParaRPr lang="en-US" dirty="0"/>
          </a:p>
          <a:p>
            <a:pPr lvl="1"/>
            <a:r>
              <a:rPr lang="en-US" dirty="0"/>
              <a:t>Optional: Upon all test passing push live immediately or at a specified time.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9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Clone my projects</a:t>
            </a:r>
          </a:p>
          <a:p>
            <a:pPr lvl="1"/>
            <a:r>
              <a:rPr lang="en-US" dirty="0">
                <a:hlinkClick r:id="rId2"/>
              </a:rPr>
              <a:t>https://github.com/ewhitmore/Enterprise</a:t>
            </a:r>
            <a:r>
              <a:rPr lang="en-US" dirty="0"/>
              <a:t> (no security implementation)</a:t>
            </a:r>
          </a:p>
          <a:p>
            <a:pPr lvl="1"/>
            <a:r>
              <a:rPr lang="en-US" dirty="0">
                <a:hlinkClick r:id="rId3"/>
              </a:rPr>
              <a:t>https://github.com/ewhitmore/Enterprise-Security</a:t>
            </a:r>
            <a:r>
              <a:rPr lang="en-US" dirty="0"/>
              <a:t> (database authentication)</a:t>
            </a:r>
          </a:p>
          <a:p>
            <a:r>
              <a:rPr lang="en-US" dirty="0"/>
              <a:t>Project which uses Active Directory as its security interface</a:t>
            </a:r>
          </a:p>
          <a:p>
            <a:pPr lvl="1"/>
            <a:r>
              <a:rPr lang="en-US" dirty="0"/>
              <a:t>OAUTH/OWIN</a:t>
            </a:r>
          </a:p>
          <a:p>
            <a:r>
              <a:rPr lang="en-US" dirty="0"/>
              <a:t>Typescript?</a:t>
            </a:r>
          </a:p>
          <a:p>
            <a:pPr lvl="1"/>
            <a:r>
              <a:rPr lang="en-US" dirty="0"/>
              <a:t>Add Save Method</a:t>
            </a:r>
          </a:p>
          <a:p>
            <a:pPr lvl="1"/>
            <a:r>
              <a:rPr lang="en-US" dirty="0">
                <a:hlinkClick r:id="rId4"/>
              </a:rPr>
              <a:t>http://stackoverflow.com/questions/12694530/what-is-typescript-and-why-would-i-use-it-in-place-of-javascript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90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49599"/>
          </a:xfrm>
        </p:spPr>
        <p:txBody>
          <a:bodyPr>
            <a:noAutofit/>
          </a:bodyPr>
          <a:lstStyle/>
          <a:p>
            <a:r>
              <a:rPr lang="en-US" sz="1100" dirty="0"/>
              <a:t>Separation of Concerns</a:t>
            </a:r>
          </a:p>
          <a:p>
            <a:pPr lvl="1"/>
            <a:r>
              <a:rPr lang="en-US" sz="1100" dirty="0">
                <a:hlinkClick r:id="rId2"/>
              </a:rPr>
              <a:t>https://en.wikipedia.org/wiki/Separation_of_concerns</a:t>
            </a:r>
            <a:endParaRPr lang="en-US" sz="1100" dirty="0"/>
          </a:p>
          <a:p>
            <a:r>
              <a:rPr lang="en-US" sz="1100" dirty="0"/>
              <a:t>S.O.L.I.D</a:t>
            </a:r>
          </a:p>
          <a:p>
            <a:pPr lvl="1"/>
            <a:r>
              <a:rPr lang="en-US" sz="1100" dirty="0">
                <a:hlinkClick r:id="rId3"/>
              </a:rPr>
              <a:t>https://en.wikipedia.org/wiki/SOLID_(object-oriented_design)</a:t>
            </a:r>
            <a:endParaRPr lang="en-US" sz="1100" dirty="0"/>
          </a:p>
          <a:p>
            <a:pPr lvl="1"/>
            <a:r>
              <a:rPr lang="en-US" sz="1100" dirty="0">
                <a:hlinkClick r:id="rId4"/>
              </a:rPr>
              <a:t>https://scotch.io/bar-talk/s-o-l-i-d-the-first-five-principles-of-object-oriented-design</a:t>
            </a:r>
            <a:endParaRPr lang="en-US" sz="1100" dirty="0"/>
          </a:p>
          <a:p>
            <a:pPr lvl="1"/>
            <a:r>
              <a:rPr lang="en-US" sz="1100" dirty="0">
                <a:hlinkClick r:id="rId5"/>
              </a:rPr>
              <a:t>http://butunclebob.com/ArticleS.UncleBob.PrinciplesOfOod</a:t>
            </a:r>
            <a:endParaRPr lang="en-US" sz="1100" dirty="0"/>
          </a:p>
          <a:p>
            <a:pPr lvl="1"/>
            <a:r>
              <a:rPr lang="en-US" sz="1100" dirty="0">
                <a:hlinkClick r:id="rId6"/>
              </a:rPr>
              <a:t>http://www.daedtech.com/solid-principles-real-life/</a:t>
            </a:r>
            <a:r>
              <a:rPr lang="en-US" sz="1100" dirty="0"/>
              <a:t> </a:t>
            </a:r>
          </a:p>
          <a:p>
            <a:r>
              <a:rPr lang="en-US" sz="1100" dirty="0"/>
              <a:t>Testing</a:t>
            </a:r>
          </a:p>
          <a:p>
            <a:pPr lvl="1"/>
            <a:r>
              <a:rPr lang="en-US" sz="1100" dirty="0">
                <a:hlinkClick r:id="rId7"/>
              </a:rPr>
              <a:t>http://www.onjava.com/pub/a/onjava/2003/04/02/javaxpckbk.html</a:t>
            </a:r>
            <a:endParaRPr lang="en-US" sz="1100" dirty="0"/>
          </a:p>
          <a:p>
            <a:pPr lvl="1"/>
            <a:r>
              <a:rPr lang="en-US" sz="1100" dirty="0">
                <a:hlinkClick r:id="rId8"/>
              </a:rPr>
              <a:t>http://stackoverflow.com/questions/67299/is-unit-testing-worth-the-effort</a:t>
            </a:r>
            <a:endParaRPr lang="en-US" sz="1100" dirty="0"/>
          </a:p>
          <a:p>
            <a:r>
              <a:rPr lang="en-US" sz="1100" dirty="0"/>
              <a:t>AngularJS Style Guide</a:t>
            </a:r>
          </a:p>
          <a:p>
            <a:pPr lvl="1"/>
            <a:r>
              <a:rPr lang="en-US" sz="1100" u="sng" dirty="0">
                <a:hlinkClick r:id="rId9"/>
              </a:rPr>
              <a:t>https://github.com/johnpapa/angular-styleguide</a:t>
            </a:r>
            <a:endParaRPr lang="en-US" sz="1100" dirty="0"/>
          </a:p>
          <a:p>
            <a:pPr lvl="0"/>
            <a:r>
              <a:rPr lang="en-US" sz="1100" dirty="0"/>
              <a:t>Onion/Clean Architecture:</a:t>
            </a:r>
          </a:p>
          <a:p>
            <a:pPr lvl="1"/>
            <a:r>
              <a:rPr lang="en-US" sz="1100" u="sng" dirty="0">
                <a:hlinkClick r:id="rId10"/>
              </a:rPr>
              <a:t>https://rules.ssw.com.au/do-you-know-the-layers-of-the-onion-architecture</a:t>
            </a:r>
            <a:endParaRPr lang="en-US" sz="1100" dirty="0"/>
          </a:p>
          <a:p>
            <a:pPr lvl="1"/>
            <a:r>
              <a:rPr lang="en-US" sz="1100" u="sng" dirty="0">
                <a:hlinkClick r:id="rId11"/>
              </a:rPr>
              <a:t>https://www.youtube.com/watch?v=FcuFya8vud8&amp;ab_channel=SSWDataOnion</a:t>
            </a:r>
            <a:endParaRPr lang="en-US" sz="1100" u="sng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745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Layered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4877896" cy="327975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layer is dependent on the one below it</a:t>
            </a:r>
          </a:p>
          <a:p>
            <a:pPr lvl="1"/>
            <a:r>
              <a:rPr lang="en-US" dirty="0"/>
              <a:t>Violation of SOC</a:t>
            </a:r>
          </a:p>
          <a:p>
            <a:r>
              <a:rPr lang="en-US" dirty="0"/>
              <a:t>UI, Business Logic &amp; Data are tightly coupled to infrastructure</a:t>
            </a:r>
          </a:p>
          <a:p>
            <a:pPr lvl="1"/>
            <a:r>
              <a:rPr lang="en-US" dirty="0"/>
              <a:t>Violation of SOC</a:t>
            </a:r>
          </a:p>
          <a:p>
            <a:r>
              <a:rPr lang="en-US" dirty="0"/>
              <a:t>Hard to Test </a:t>
            </a:r>
          </a:p>
          <a:p>
            <a:pPr lvl="1"/>
            <a:r>
              <a:rPr lang="en-US" dirty="0"/>
              <a:t>Integration Testing Only</a:t>
            </a:r>
          </a:p>
          <a:p>
            <a:endParaRPr lang="en-US" dirty="0"/>
          </a:p>
        </p:txBody>
      </p:sp>
      <p:pic>
        <p:nvPicPr>
          <p:cNvPr id="1026" name="Picture 2" descr="http://jeffreypalermo.com/files/media/image/WindowsLiveWriter/TheOnionArchitecturepart1_70A9/image%7B0%7D%5B61%5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781" y="1200151"/>
            <a:ext cx="314679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32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Layered Architecture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1"/>
            <a:ext cx="4935415" cy="3371849"/>
          </a:xfrm>
        </p:spPr>
        <p:txBody>
          <a:bodyPr>
            <a:normAutofit/>
          </a:bodyPr>
          <a:lstStyle/>
          <a:p>
            <a:r>
              <a:rPr lang="en-US" dirty="0"/>
              <a:t>SBT</a:t>
            </a:r>
          </a:p>
          <a:p>
            <a:pPr lvl="1"/>
            <a:r>
              <a:rPr lang="en-US" dirty="0"/>
              <a:t>Integration Testing Only</a:t>
            </a:r>
          </a:p>
          <a:p>
            <a:pPr lvl="1"/>
            <a:r>
              <a:rPr lang="en-US" dirty="0"/>
              <a:t>Tightly Coupled</a:t>
            </a:r>
          </a:p>
          <a:p>
            <a:pPr lvl="1"/>
            <a:r>
              <a:rPr lang="en-US" dirty="0"/>
              <a:t>Hard to Maintain</a:t>
            </a:r>
          </a:p>
          <a:p>
            <a:pPr lvl="1"/>
            <a:r>
              <a:rPr lang="en-US" dirty="0"/>
              <a:t>SRP Violation Example from last week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77" y="1002125"/>
            <a:ext cx="3366888" cy="343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6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Onion/Clean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997938" cy="31940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Each layer is separate</a:t>
            </a:r>
          </a:p>
          <a:p>
            <a:r>
              <a:rPr lang="en-US" dirty="0"/>
              <a:t>Each layer is testable</a:t>
            </a:r>
          </a:p>
          <a:p>
            <a:r>
              <a:rPr lang="en-US" dirty="0"/>
              <a:t>Can test parts/all layers with integration tests</a:t>
            </a:r>
          </a:p>
          <a:p>
            <a:r>
              <a:rPr lang="en-US" dirty="0"/>
              <a:t>Forces the externalization of infrastructure</a:t>
            </a:r>
          </a:p>
          <a:p>
            <a:r>
              <a:rPr lang="en-US" dirty="0"/>
              <a:t>The database is external</a:t>
            </a:r>
          </a:p>
          <a:p>
            <a:r>
              <a:rPr lang="en-US" dirty="0"/>
              <a:t>More maintainable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19262" y="3759207"/>
            <a:ext cx="34387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http://blog.8thlight.com/uncle-bob/2012/08/13/the-clean-architecture.html</a:t>
            </a:r>
            <a:endParaRPr lang="en-US" sz="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048774"/>
              </p:ext>
            </p:extLst>
          </p:nvPr>
        </p:nvGraphicFramePr>
        <p:xfrm>
          <a:off x="5370268" y="1063229"/>
          <a:ext cx="3687763" cy="270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5" imgW="3687480" imgH="2700000" progId="">
                  <p:embed/>
                </p:oleObj>
              </mc:Choice>
              <mc:Fallback>
                <p:oleObj r:id="rId5" imgW="3687480" imgH="2700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70268" y="1063229"/>
                        <a:ext cx="3687763" cy="270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396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Layered Architecture (Traditional)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Layers are tightly coupled</a:t>
            </a:r>
          </a:p>
          <a:p>
            <a:r>
              <a:rPr lang="en-US" dirty="0"/>
              <a:t>Violates the SOC Principle</a:t>
            </a:r>
          </a:p>
          <a:p>
            <a:r>
              <a:rPr lang="en-US" dirty="0"/>
              <a:t>Violates the SRP</a:t>
            </a:r>
          </a:p>
          <a:p>
            <a:r>
              <a:rPr lang="en-US" dirty="0"/>
              <a:t>Almost impossible to Unit Test</a:t>
            </a:r>
          </a:p>
          <a:p>
            <a:r>
              <a:rPr lang="en-US" dirty="0"/>
              <a:t>Hard to Integration Test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Onion/Clean Architecture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Layers are loosely coupled</a:t>
            </a:r>
          </a:p>
          <a:p>
            <a:r>
              <a:rPr lang="en-US" dirty="0"/>
              <a:t>Embraces the SOC Principle</a:t>
            </a:r>
          </a:p>
          <a:p>
            <a:r>
              <a:rPr lang="en-US" dirty="0"/>
              <a:t>Embraces the SRP</a:t>
            </a:r>
          </a:p>
          <a:p>
            <a:r>
              <a:rPr lang="en-US" dirty="0"/>
              <a:t>Easy to unit/integration test</a:t>
            </a:r>
          </a:p>
          <a:p>
            <a:r>
              <a:rPr lang="en-US" dirty="0"/>
              <a:t>Embraces Test Driven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4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look like in </a:t>
            </a:r>
            <a:r>
              <a:rPr lang="en-US"/>
              <a:t>.net</a:t>
            </a:r>
            <a:r>
              <a:rPr lang="en-US" dirty="0"/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802016"/>
              </p:ext>
            </p:extLst>
          </p:nvPr>
        </p:nvGraphicFramePr>
        <p:xfrm>
          <a:off x="5861862" y="1220986"/>
          <a:ext cx="3196169" cy="2340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rId3" imgW="3687480" imgH="2700000" progId="">
                  <p:embed/>
                </p:oleObj>
              </mc:Choice>
              <mc:Fallback>
                <p:oleObj r:id="rId3" imgW="3687480" imgH="2700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1862" y="1220986"/>
                        <a:ext cx="3196169" cy="2340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90261"/>
            <a:ext cx="5861862" cy="359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3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Unit/Integration 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936" y="939821"/>
            <a:ext cx="4682128" cy="393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5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Unit/Integration Tests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45" y="1063229"/>
            <a:ext cx="3798310" cy="393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3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Unit/Integration Tests Matter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21614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Unit Tests allows you to make big changes to code quickly</a:t>
            </a:r>
          </a:p>
          <a:p>
            <a:r>
              <a:rPr lang="en-US" dirty="0"/>
              <a:t>Tests Reduce Bugs in New Features</a:t>
            </a:r>
          </a:p>
          <a:p>
            <a:r>
              <a:rPr lang="en-US" dirty="0"/>
              <a:t>Tests Reduce Bugs in Existing Features</a:t>
            </a:r>
          </a:p>
          <a:p>
            <a:r>
              <a:rPr lang="en-US" dirty="0"/>
              <a:t>Tests Are Good Documentation</a:t>
            </a:r>
          </a:p>
          <a:p>
            <a:r>
              <a:rPr lang="en-US" dirty="0"/>
              <a:t>Tests Allow Refactoring</a:t>
            </a:r>
          </a:p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1462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Tests Constrain Features</a:t>
            </a:r>
          </a:p>
          <a:p>
            <a:r>
              <a:rPr lang="en-US" dirty="0"/>
              <a:t>Tests Defend Against Other Programmers</a:t>
            </a:r>
          </a:p>
          <a:p>
            <a:r>
              <a:rPr lang="en-US" dirty="0"/>
              <a:t>Testing Forces You to Slow Down and Think</a:t>
            </a:r>
          </a:p>
          <a:p>
            <a:r>
              <a:rPr lang="en-US" dirty="0"/>
              <a:t>Testing Makes Development Faster</a:t>
            </a:r>
          </a:p>
          <a:p>
            <a:r>
              <a:rPr lang="en-US" dirty="0"/>
              <a:t>Tests Reduce Fear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2750" y="3291612"/>
            <a:ext cx="816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 Reduce the Cost of Change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2721503514"/>
      </p:ext>
    </p:extLst>
  </p:cSld>
  <p:clrMapOvr>
    <a:masterClrMapping/>
  </p:clrMapOvr>
</p:sld>
</file>

<file path=ppt/theme/theme1.xml><?xml version="1.0" encoding="utf-8"?>
<a:theme xmlns:a="http://schemas.openxmlformats.org/drawingml/2006/main" name="Generic 3 - Campus Lif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Generic 2 - Seal</Template>
  <TotalTime>1228</TotalTime>
  <Words>1012</Words>
  <Application>Microsoft Office PowerPoint</Application>
  <PresentationFormat>On-screen Show (16:9)</PresentationFormat>
  <Paragraphs>126</Paragraphs>
  <Slides>15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Generic 3 - Campus Life</vt:lpstr>
      <vt:lpstr>Software Engineering Best Practices</vt:lpstr>
      <vt:lpstr>Traditional Layered Architecture</vt:lpstr>
      <vt:lpstr>Layered Architecture Example</vt:lpstr>
      <vt:lpstr>Onion/Clean Architecture</vt:lpstr>
      <vt:lpstr>Architecture</vt:lpstr>
      <vt:lpstr>What does this look like in .net?</vt:lpstr>
      <vt:lpstr>Server Unit/Integration Tests</vt:lpstr>
      <vt:lpstr>Client Unit/Integration Tests</vt:lpstr>
      <vt:lpstr>Why Unit/Integration Tests Matter</vt:lpstr>
      <vt:lpstr>Savings from Testing</vt:lpstr>
      <vt:lpstr>The Stack</vt:lpstr>
      <vt:lpstr>Show Tests</vt:lpstr>
      <vt:lpstr>Build Process</vt:lpstr>
      <vt:lpstr>What’s next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Whitmore, Eric K</dc:creator>
  <cp:lastModifiedBy>Johnson, Eric Dale</cp:lastModifiedBy>
  <cp:revision>29</cp:revision>
  <dcterms:created xsi:type="dcterms:W3CDTF">2016-05-05T11:09:02Z</dcterms:created>
  <dcterms:modified xsi:type="dcterms:W3CDTF">2019-05-06T21:17:49Z</dcterms:modified>
</cp:coreProperties>
</file>