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8" r:id="rId2"/>
    <p:sldMasterId id="2147483732" r:id="rId3"/>
    <p:sldMasterId id="2147483744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8" r:id="rId6"/>
    <p:sldId id="299" r:id="rId7"/>
    <p:sldId id="259" r:id="rId8"/>
    <p:sldId id="260" r:id="rId9"/>
    <p:sldId id="261" r:id="rId10"/>
    <p:sldId id="262" r:id="rId11"/>
    <p:sldId id="263" r:id="rId12"/>
    <p:sldId id="281" r:id="rId13"/>
    <p:sldId id="268" r:id="rId14"/>
    <p:sldId id="289" r:id="rId15"/>
    <p:sldId id="264" r:id="rId16"/>
    <p:sldId id="265" r:id="rId17"/>
    <p:sldId id="266" r:id="rId18"/>
    <p:sldId id="267" r:id="rId19"/>
    <p:sldId id="290" r:id="rId20"/>
    <p:sldId id="291" r:id="rId21"/>
    <p:sldId id="294" r:id="rId22"/>
    <p:sldId id="295" r:id="rId23"/>
    <p:sldId id="296" r:id="rId24"/>
    <p:sldId id="269" r:id="rId25"/>
    <p:sldId id="270" r:id="rId26"/>
    <p:sldId id="274" r:id="rId27"/>
    <p:sldId id="282" r:id="rId28"/>
    <p:sldId id="271" r:id="rId29"/>
    <p:sldId id="275" r:id="rId30"/>
    <p:sldId id="276" r:id="rId31"/>
    <p:sldId id="280" r:id="rId32"/>
    <p:sldId id="277" r:id="rId33"/>
    <p:sldId id="278" r:id="rId34"/>
    <p:sldId id="292" r:id="rId35"/>
    <p:sldId id="298" r:id="rId36"/>
    <p:sldId id="284" r:id="rId37"/>
    <p:sldId id="286" r:id="rId38"/>
    <p:sldId id="288" r:id="rId39"/>
    <p:sldId id="287" r:id="rId40"/>
    <p:sldId id="293" r:id="rId41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8"/>
  </p:normalViewPr>
  <p:slideViewPr>
    <p:cSldViewPr>
      <p:cViewPr varScale="1">
        <p:scale>
          <a:sx n="105" d="100"/>
          <a:sy n="105" d="100"/>
        </p:scale>
        <p:origin x="23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6460F28-81D1-204C-8EAD-7BB90C565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5C754CF-559A-E643-8258-0586FA04E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5134516-A4FF-E840-951C-010A2BB09342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D4CFC6-59AA-A34E-AB31-8BF0790D2E61}" type="slidenum">
              <a:rPr lang="en-US" sz="1300"/>
              <a:pPr eaLnBrk="1" hangingPunct="1"/>
              <a:t>27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24D2A4-1858-0942-ABB8-66A018322166}" type="slidenum">
              <a:rPr lang="en-US" sz="1300"/>
              <a:pPr eaLnBrk="1" hangingPunct="1"/>
              <a:t>36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515" tIns="48257" rIns="96515" bIns="48257"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42A1-F202-7448-97D9-9634B618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369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C00FE-67A8-4D6F-A6E6-1EA63C580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3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89468-A236-48CA-9E18-FE2BD4D421F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7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C2003-AEAC-48D4-8CCA-A133A50B14E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6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FF6C0-1517-47A8-B03D-0662A0EC086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6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9D18E-B228-4107-BFAA-3E561001C3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9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D381F-8023-4103-9748-97A7A5FE6C6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05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20461-F0A8-4E61-BDE9-63EA654871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40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06CE8-0B07-4671-B546-0D5AF091980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0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19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6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C1F5-68C4-3D40-BD9B-61378355F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4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29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667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2014 Goodrich, Tamassia, Goldwasser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47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2014 Goodrich, Tamassia, Goldwasser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16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2014 Goodrich, Tamassia, Goldwasser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20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29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39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48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12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50BF7-8B02-43CA-A8BB-0E28F9B3F3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ED2A3-9287-3642-82BC-ECFD918B9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9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F0244-71E8-46FE-A1A4-AE3FA8D0E9D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484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BB0FD-0D09-401E-8777-5CD574F053E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711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F5C3D-6E7F-47DB-8F5F-84BC89F87B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289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63381-C09A-4D1C-B865-6CF111D7D7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233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7654D-82EF-49E3-9292-8791A9124D8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741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6D6C2-C078-4C5D-8EA2-5093D5F09B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73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B9ACF-4F20-46CA-B7CA-AD4A38D9B56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752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4586A-F95D-40F8-858B-523F956BFF6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376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173EF-D33C-4433-B87A-7B1F55F1687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440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9E1FF-3D44-4978-8A00-31558D783C5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8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FE420-2C80-7A43-BC88-EA20DCA0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8688C-2390-0D49-9F8E-3DC9737E0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FF2C-90E1-4D45-8BE6-3EB067C42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2F4DC-8D08-4993-A67B-7B4D2D76876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1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81830-A2F3-4A1D-BD19-53609CD85EB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3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82EC9-4D7E-4F3D-9584-552D63B6D3E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3E1EFB8-DF9E-1342-8245-F2F6DE1CC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© 2014 Goodrich, Tamassia, Goldwasser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Analysis of Algorithms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B628D35-2E37-480A-B792-DE7A67FAA95B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/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3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22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+mn-cs"/>
              </a:rPr>
              <a:t>© 2014 Goodrich, Tamassia, Goldwasser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+mn-cs"/>
              </a:rPr>
              <a:t>Analysis of Algorithms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6B50529-924E-46D0-BB3F-C75C0FB03383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+mn-cs"/>
              </a:rPr>
              <a:pPr/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Analysis of Algorithms</a:t>
            </a:r>
          </a:p>
        </p:txBody>
      </p:sp>
      <p:sp>
        <p:nvSpPr>
          <p:cNvPr id="10242" name="Rectangle 9"/>
          <p:cNvSpPr>
            <a:spLocks noChangeArrowheads="1"/>
          </p:cNvSpPr>
          <p:nvPr/>
        </p:nvSpPr>
        <p:spPr bwMode="auto">
          <a:xfrm>
            <a:off x="4497388" y="4268788"/>
            <a:ext cx="1366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Algorithm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3035300" y="4267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Input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4" name="Rectangle 76"/>
          <p:cNvSpPr>
            <a:spLocks noChangeArrowheads="1"/>
          </p:cNvSpPr>
          <p:nvPr/>
        </p:nvSpPr>
        <p:spPr bwMode="auto">
          <a:xfrm>
            <a:off x="6502400" y="4268788"/>
            <a:ext cx="96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Output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5" name="AutoShape 154"/>
          <p:cNvSpPr>
            <a:spLocks noChangeArrowheads="1"/>
          </p:cNvSpPr>
          <p:nvPr/>
        </p:nvSpPr>
        <p:spPr bwMode="auto">
          <a:xfrm>
            <a:off x="4095750" y="3568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155"/>
          <p:cNvSpPr>
            <a:spLocks noChangeArrowheads="1"/>
          </p:cNvSpPr>
          <p:nvPr/>
        </p:nvSpPr>
        <p:spPr bwMode="auto">
          <a:xfrm>
            <a:off x="5837238" y="3570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Date Placeholder 1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0248" name="Slide Number Placeholder 13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C272A3-FDE4-A54B-9EE8-9E902CB2565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9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pic>
        <p:nvPicPr>
          <p:cNvPr id="7" name="Picture 6" descr="BU005259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52800"/>
            <a:ext cx="989322" cy="88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51" name="Picture 9" descr="skd188086sd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200"/>
            <a:ext cx="8382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0" descr="AA026348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11538"/>
            <a:ext cx="12684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Adopted/Modified from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6E93DD-1F55-5649-850E-A44994A583C8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Seven Important Functions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6576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ea typeface="+mn-ea"/>
                <a:cs typeface="+mn-cs"/>
              </a:rPr>
              <a:t>Seven functions that often appear in algorithm analysis: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Constant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Logarithmic </a:t>
            </a:r>
            <a:r>
              <a:rPr lang="en-US" sz="2000" dirty="0">
                <a:sym typeface="Symbol" pitchFamily="18" charset="2"/>
              </a:rPr>
              <a:t> log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endParaRPr lang="en-US" sz="2000" dirty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Linear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N-Log-N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000" dirty="0">
                <a:sym typeface="Symbol" pitchFamily="18" charset="2"/>
              </a:rPr>
              <a:t>log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Quadratic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Cubic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3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Exponential </a:t>
            </a:r>
            <a:r>
              <a:rPr lang="en-US" sz="2000" dirty="0">
                <a:sym typeface="Symbol" pitchFamily="18" charset="2"/>
              </a:rPr>
              <a:t>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endParaRPr lang="en-US" sz="2000" b="1" baseline="300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ea typeface="+mn-ea"/>
                <a:cs typeface="+mn-cs"/>
              </a:rPr>
              <a:t>In a log-log chart, the slope of the line corresponds to the growth rate</a:t>
            </a:r>
          </a:p>
        </p:txBody>
      </p:sp>
      <p:graphicFrame>
        <p:nvGraphicFramePr>
          <p:cNvPr id="18437" name="Object 8"/>
          <p:cNvGraphicFramePr>
            <a:graphicFrameLocks noChangeAspect="1"/>
          </p:cNvGraphicFramePr>
          <p:nvPr/>
        </p:nvGraphicFramePr>
        <p:xfrm>
          <a:off x="3810000" y="1600200"/>
          <a:ext cx="51339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Chart" r:id="rId4" imgW="8293100" imgH="7112000" progId="Excel.Chart.8">
                  <p:embed followColorScheme="full"/>
                </p:oleObj>
              </mc:Choice>
              <mc:Fallback>
                <p:oleObj name="Chart" r:id="rId4" imgW="8293100" imgH="7112000" progId="Excel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513397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28600"/>
            <a:ext cx="877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ym typeface="Symbol" pitchFamily="18" charset="2"/>
              </a:rPr>
              <a:t>(1), (</a:t>
            </a:r>
            <a:r>
              <a:rPr lang="en-US" altLang="en-US" dirty="0" err="1">
                <a:sym typeface="Symbol" pitchFamily="18" charset="2"/>
              </a:rPr>
              <a:t>lg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), (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),(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), (</a:t>
            </a:r>
            <a:r>
              <a:rPr lang="en-US" altLang="en-US" i="1" dirty="0" err="1">
                <a:sym typeface="Symbol" pitchFamily="18" charset="2"/>
              </a:rPr>
              <a:t>n</a:t>
            </a:r>
            <a:r>
              <a:rPr lang="en-US" altLang="en-US" dirty="0" err="1">
                <a:sym typeface="Symbol" pitchFamily="18" charset="2"/>
              </a:rPr>
              <a:t>lg</a:t>
            </a:r>
            <a:r>
              <a:rPr lang="en-US" altLang="en-US" i="1" dirty="0">
                <a:sym typeface="Symbol" pitchFamily="18" charset="2"/>
              </a:rPr>
              <a:t> n</a:t>
            </a:r>
            <a:r>
              <a:rPr lang="en-US" altLang="en-US" dirty="0">
                <a:sym typeface="Symbol" pitchFamily="18" charset="2"/>
              </a:rPr>
              <a:t>), (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), (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baseline="30000" dirty="0">
                <a:sym typeface="Symbol" pitchFamily="18" charset="2"/>
              </a:rPr>
              <a:t>3</a:t>
            </a:r>
            <a:r>
              <a:rPr lang="en-US" altLang="en-US" dirty="0">
                <a:sym typeface="Symbol" pitchFamily="18" charset="2"/>
              </a:rPr>
              <a:t>), (2</a:t>
            </a:r>
            <a:r>
              <a:rPr lang="en-US" altLang="en-US" i="1" baseline="30000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), (</a:t>
            </a:r>
            <a:r>
              <a:rPr lang="en-US" altLang="en-US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Tahoma" charset="0"/>
                <a:cs typeface="+mj-cs"/>
              </a:rPr>
              <a:t>Functions Graphed </a:t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Using </a:t>
            </a:r>
            <a:r>
              <a:rPr lang="ja-JP" altLang="en-US" sz="4000">
                <a:latin typeface="Tahoma" charset="0"/>
                <a:cs typeface="+mj-cs"/>
              </a:rPr>
              <a:t>“</a:t>
            </a:r>
            <a:r>
              <a:rPr lang="en-US" sz="4000">
                <a:latin typeface="Tahoma" charset="0"/>
                <a:cs typeface="+mj-cs"/>
              </a:rPr>
              <a:t>Normal</a:t>
            </a:r>
            <a:r>
              <a:rPr lang="ja-JP" altLang="en-US" sz="4000">
                <a:latin typeface="Tahoma" charset="0"/>
                <a:cs typeface="+mj-cs"/>
              </a:rPr>
              <a:t>”</a:t>
            </a:r>
            <a:r>
              <a:rPr lang="en-US" sz="4000">
                <a:latin typeface="Tahoma" charset="0"/>
                <a:cs typeface="+mj-cs"/>
              </a:rPr>
              <a:t> Scale</a:t>
            </a:r>
          </a:p>
        </p:txBody>
      </p:sp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</a:rPr>
              <a:t>© 2014 Goodrich, Tamassia, Goldwasser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B4FDFE-C1B0-BB44-B31F-B4DFEDEB958D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grpSp>
        <p:nvGrpSpPr>
          <p:cNvPr id="20485" name="Group 29"/>
          <p:cNvGrpSpPr>
            <a:grpSpLocks/>
          </p:cNvGrpSpPr>
          <p:nvPr/>
        </p:nvGrpSpPr>
        <p:grpSpPr bwMode="auto">
          <a:xfrm>
            <a:off x="5943600" y="1295400"/>
            <a:ext cx="3048000" cy="1616075"/>
            <a:chOff x="2743200" y="4343400"/>
            <a:chExt cx="3048000" cy="1616075"/>
          </a:xfrm>
        </p:grpSpPr>
        <p:pic>
          <p:nvPicPr>
            <p:cNvPr id="20504" name="Content Placeholder 3"/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15"/>
            <a:stretch>
              <a:fillRect/>
            </a:stretch>
          </p:blipFill>
          <p:spPr bwMode="auto">
            <a:xfrm>
              <a:off x="2743200" y="4343400"/>
              <a:ext cx="3048000" cy="161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5" name="Text Box 1034"/>
            <p:cNvSpPr txBox="1">
              <a:spLocks noChangeArrowheads="1"/>
            </p:cNvSpPr>
            <p:nvPr/>
          </p:nvSpPr>
          <p:spPr bwMode="auto">
            <a:xfrm>
              <a:off x="3886200" y="5029200"/>
              <a:ext cx="1063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2</a:t>
              </a:r>
              <a:r>
                <a:rPr lang="en-US" baseline="30000"/>
                <a:t>n</a:t>
              </a:r>
              <a:endParaRPr lang="en-US"/>
            </a:p>
          </p:txBody>
        </p:sp>
      </p:grpSp>
      <p:grpSp>
        <p:nvGrpSpPr>
          <p:cNvPr id="20486" name="Group 26"/>
          <p:cNvGrpSpPr>
            <a:grpSpLocks/>
          </p:cNvGrpSpPr>
          <p:nvPr/>
        </p:nvGrpSpPr>
        <p:grpSpPr bwMode="auto">
          <a:xfrm>
            <a:off x="457200" y="1524000"/>
            <a:ext cx="2819400" cy="1219200"/>
            <a:chOff x="838200" y="1752600"/>
            <a:chExt cx="2819400" cy="1219200"/>
          </a:xfrm>
        </p:grpSpPr>
        <p:pic>
          <p:nvPicPr>
            <p:cNvPr id="20502" name="Content Placeholder 3"/>
            <p:cNvPicPr>
              <a:picLocks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/>
            <a:stretch>
              <a:fillRect/>
            </a:stretch>
          </p:blipFill>
          <p:spPr bwMode="auto">
            <a:xfrm>
              <a:off x="838200" y="1752600"/>
              <a:ext cx="28194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3" name="Text Box 1035"/>
            <p:cNvSpPr txBox="1">
              <a:spLocks noChangeArrowheads="1"/>
            </p:cNvSpPr>
            <p:nvPr/>
          </p:nvSpPr>
          <p:spPr bwMode="auto">
            <a:xfrm>
              <a:off x="1371600" y="2071687"/>
              <a:ext cx="977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1</a:t>
              </a:r>
            </a:p>
          </p:txBody>
        </p:sp>
      </p:grpSp>
      <p:grpSp>
        <p:nvGrpSpPr>
          <p:cNvPr id="20487" name="Group 27"/>
          <p:cNvGrpSpPr>
            <a:grpSpLocks/>
          </p:cNvGrpSpPr>
          <p:nvPr/>
        </p:nvGrpSpPr>
        <p:grpSpPr bwMode="auto">
          <a:xfrm>
            <a:off x="457200" y="3092450"/>
            <a:ext cx="2971800" cy="1371600"/>
            <a:chOff x="762000" y="3124200"/>
            <a:chExt cx="2971800" cy="1371600"/>
          </a:xfrm>
        </p:grpSpPr>
        <p:pic>
          <p:nvPicPr>
            <p:cNvPr id="20500" name="Content Placeholder 3"/>
            <p:cNvPicPr>
              <a:picLocks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/>
            <a:stretch>
              <a:fillRect/>
            </a:stretch>
          </p:blipFill>
          <p:spPr bwMode="auto">
            <a:xfrm>
              <a:off x="762000" y="3124200"/>
              <a:ext cx="29718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1" name="Text Box 1036"/>
            <p:cNvSpPr txBox="1">
              <a:spLocks noChangeArrowheads="1"/>
            </p:cNvSpPr>
            <p:nvPr/>
          </p:nvSpPr>
          <p:spPr bwMode="auto">
            <a:xfrm>
              <a:off x="1295400" y="38100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lg n</a:t>
              </a:r>
            </a:p>
          </p:txBody>
        </p:sp>
      </p:grpSp>
      <p:pic>
        <p:nvPicPr>
          <p:cNvPr id="13" name="Content Placeholder 3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8182"/>
          <a:stretch>
            <a:fillRect/>
          </a:stretch>
        </p:blipFill>
        <p:spPr bwMode="auto">
          <a:xfrm>
            <a:off x="3429000" y="1524000"/>
            <a:ext cx="274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Text Box 1037"/>
          <p:cNvSpPr txBox="1">
            <a:spLocks noChangeArrowheads="1"/>
          </p:cNvSpPr>
          <p:nvPr/>
        </p:nvSpPr>
        <p:spPr bwMode="auto">
          <a:xfrm>
            <a:off x="3810000" y="1524000"/>
            <a:ext cx="1409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g(n) = n lg n</a:t>
            </a:r>
          </a:p>
        </p:txBody>
      </p:sp>
      <p:grpSp>
        <p:nvGrpSpPr>
          <p:cNvPr id="20490" name="Group 28"/>
          <p:cNvGrpSpPr>
            <a:grpSpLocks/>
          </p:cNvGrpSpPr>
          <p:nvPr/>
        </p:nvGrpSpPr>
        <p:grpSpPr bwMode="auto">
          <a:xfrm>
            <a:off x="457200" y="4814888"/>
            <a:ext cx="2895600" cy="1585912"/>
            <a:chOff x="304800" y="4343400"/>
            <a:chExt cx="2895600" cy="1585913"/>
          </a:xfrm>
        </p:grpSpPr>
        <p:pic>
          <p:nvPicPr>
            <p:cNvPr id="20498" name="Content Placeholder 3"/>
            <p:cNvPicPr>
              <a:picLocks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79"/>
            <a:stretch>
              <a:fillRect/>
            </a:stretch>
          </p:blipFill>
          <p:spPr bwMode="auto">
            <a:xfrm>
              <a:off x="304800" y="4343400"/>
              <a:ext cx="2895600" cy="158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 Box 1038"/>
            <p:cNvSpPr txBox="1">
              <a:spLocks noChangeArrowheads="1"/>
            </p:cNvSpPr>
            <p:nvPr/>
          </p:nvSpPr>
          <p:spPr bwMode="auto">
            <a:xfrm>
              <a:off x="838200" y="4648200"/>
              <a:ext cx="977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</a:p>
          </p:txBody>
        </p:sp>
      </p:grpSp>
      <p:grpSp>
        <p:nvGrpSpPr>
          <p:cNvPr id="20491" name="Group 31"/>
          <p:cNvGrpSpPr>
            <a:grpSpLocks/>
          </p:cNvGrpSpPr>
          <p:nvPr/>
        </p:nvGrpSpPr>
        <p:grpSpPr bwMode="auto">
          <a:xfrm>
            <a:off x="3429000" y="3124200"/>
            <a:ext cx="3124200" cy="1676400"/>
            <a:chOff x="5943600" y="3124200"/>
            <a:chExt cx="3124200" cy="1676400"/>
          </a:xfrm>
        </p:grpSpPr>
        <p:pic>
          <p:nvPicPr>
            <p:cNvPr id="14" name="Content Placeholder 3"/>
            <p:cNvPicPr>
              <a:picLocks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23919"/>
            <a:stretch>
              <a:fillRect/>
            </a:stretch>
          </p:blipFill>
          <p:spPr bwMode="auto">
            <a:xfrm>
              <a:off x="5943600" y="3124200"/>
              <a:ext cx="31242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7" name="Text Box 1039"/>
            <p:cNvSpPr txBox="1">
              <a:spLocks noChangeArrowheads="1"/>
            </p:cNvSpPr>
            <p:nvPr/>
          </p:nvSpPr>
          <p:spPr bwMode="auto">
            <a:xfrm>
              <a:off x="6629400" y="3390900"/>
              <a:ext cx="1063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  <a:r>
                <a:rPr lang="en-US" baseline="30000"/>
                <a:t>2</a:t>
              </a:r>
              <a:endParaRPr lang="en-US"/>
            </a:p>
          </p:txBody>
        </p:sp>
      </p:grpSp>
      <p:grpSp>
        <p:nvGrpSpPr>
          <p:cNvPr id="20492" name="Group 30"/>
          <p:cNvGrpSpPr>
            <a:grpSpLocks/>
          </p:cNvGrpSpPr>
          <p:nvPr/>
        </p:nvGrpSpPr>
        <p:grpSpPr bwMode="auto">
          <a:xfrm>
            <a:off x="3429000" y="5029200"/>
            <a:ext cx="2819400" cy="1371600"/>
            <a:chOff x="5943600" y="5029200"/>
            <a:chExt cx="2819400" cy="1371600"/>
          </a:xfrm>
        </p:grpSpPr>
        <p:pic>
          <p:nvPicPr>
            <p:cNvPr id="15" name="Content Placeholder 3"/>
            <p:cNvPicPr>
              <a:picLocks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18182"/>
            <a:stretch>
              <a:fillRect/>
            </a:stretch>
          </p:blipFill>
          <p:spPr bwMode="auto">
            <a:xfrm>
              <a:off x="5943600" y="5029200"/>
              <a:ext cx="2819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5" name="Text Box 1040"/>
            <p:cNvSpPr txBox="1">
              <a:spLocks noChangeArrowheads="1"/>
            </p:cNvSpPr>
            <p:nvPr/>
          </p:nvSpPr>
          <p:spPr bwMode="auto">
            <a:xfrm>
              <a:off x="6632575" y="5334000"/>
              <a:ext cx="10636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  <a:r>
                <a:rPr lang="en-US" baseline="30000"/>
                <a:t>3</a:t>
              </a:r>
              <a:endParaRPr lang="en-US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DE3CC1-CA98-C043-84E8-F32A571F58D6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Primitive Operations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Tahoma" charset="0"/>
              </a:rPr>
              <a:t>Basic computations performed by an algorithm</a:t>
            </a:r>
          </a:p>
          <a:p>
            <a:pPr eaLnBrk="1" hangingPunct="1"/>
            <a:r>
              <a:rPr lang="en-US" sz="2600" dirty="0">
                <a:latin typeface="Tahoma" charset="0"/>
              </a:rPr>
              <a:t>Identifiable in pseudocode</a:t>
            </a:r>
          </a:p>
          <a:p>
            <a:pPr eaLnBrk="1" hangingPunct="1"/>
            <a:r>
              <a:rPr lang="en-US" sz="2600" dirty="0">
                <a:latin typeface="Tahoma" charset="0"/>
              </a:rPr>
              <a:t>Largely independent from the programming language</a:t>
            </a:r>
          </a:p>
          <a:p>
            <a:pPr eaLnBrk="1" hangingPunct="1"/>
            <a:r>
              <a:rPr lang="en-US" sz="2600" dirty="0">
                <a:latin typeface="Tahoma" charset="0"/>
              </a:rPr>
              <a:t>Exact definition not important (we will see why later)</a:t>
            </a:r>
          </a:p>
          <a:p>
            <a:pPr eaLnBrk="1" hangingPunct="1"/>
            <a:r>
              <a:rPr lang="en-US" sz="2600" dirty="0">
                <a:latin typeface="Tahoma" charset="0"/>
              </a:rPr>
              <a:t>Assumed to take a </a:t>
            </a:r>
            <a:r>
              <a:rPr lang="en-US" sz="2600" b="1" dirty="0">
                <a:latin typeface="Tahoma" charset="0"/>
              </a:rPr>
              <a:t>constant</a:t>
            </a:r>
            <a:r>
              <a:rPr lang="en-US" sz="2600" dirty="0">
                <a:latin typeface="Tahoma" charset="0"/>
              </a:rPr>
              <a:t> amount of time in the RAM model</a:t>
            </a:r>
            <a:endParaRPr lang="en-US" sz="3000" dirty="0">
              <a:latin typeface="Tahoma" charset="0"/>
            </a:endParaRP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Examples: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Evaluating an expression</a:t>
            </a:r>
          </a:p>
          <a:p>
            <a:pPr lvl="2" eaLnBrk="1" hangingPunct="1"/>
            <a:r>
              <a:rPr lang="en-US" sz="1600" dirty="0">
                <a:latin typeface="Tahoma" charset="0"/>
              </a:rPr>
              <a:t>Comparing a pair </a:t>
            </a:r>
            <a:r>
              <a:rPr lang="en-US" sz="1600">
                <a:latin typeface="Tahoma" charset="0"/>
              </a:rPr>
              <a:t>of values</a:t>
            </a:r>
            <a:endParaRPr lang="en-US" sz="16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Assigning a value to a variable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Indexing into an array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Calling a method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Returning from a method</a:t>
            </a:r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6400800" y="38100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Clip" r:id="rId3" imgW="4117818" imgH="3468986" progId="MS_ClipArt_Gallery.2">
                  <p:embed/>
                </p:oleObj>
              </mc:Choice>
              <mc:Fallback>
                <p:oleObj name="Clip" r:id="rId3" imgW="4117818" imgH="3468986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B05BDF-C091-0B4F-AB02-4952210E5E38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Counting Primitive Operations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153400" cy="990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2253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2534" name="Content Placeholder 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990600" y="5181600"/>
            <a:ext cx="7543800" cy="11430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Step 3: 2 ops, 4: 2 ops, 5: 2n ops,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6: 2n ops, 7: 0 to n ops, 8: 1 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67" r="877"/>
          <a:stretch/>
        </p:blipFill>
        <p:spPr>
          <a:xfrm>
            <a:off x="164633" y="2554572"/>
            <a:ext cx="8979368" cy="27032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F57EA9-1C78-BB4E-9131-D9088A9594A7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Estimating Running Time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Algorithm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executes </a:t>
            </a:r>
            <a:r>
              <a:rPr lang="en-US" dirty="0">
                <a:latin typeface="Times New Roman" charset="0"/>
                <a:sym typeface="Symbol" charset="0"/>
              </a:rPr>
              <a:t>5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5 </a:t>
            </a:r>
            <a:r>
              <a:rPr lang="en-US" dirty="0">
                <a:latin typeface="Tahoma" charset="0"/>
              </a:rPr>
              <a:t>primitive operations in the worst case, </a:t>
            </a:r>
            <a:r>
              <a:rPr lang="en-US" dirty="0">
                <a:latin typeface="Times New Roman" charset="0"/>
                <a:sym typeface="Symbol" charset="0"/>
              </a:rPr>
              <a:t>4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5 </a:t>
            </a:r>
            <a:r>
              <a:rPr lang="en-US" dirty="0">
                <a:latin typeface="Tahoma" charset="0"/>
              </a:rPr>
              <a:t>in the best case.  Define:</a:t>
            </a:r>
          </a:p>
          <a:p>
            <a:pPr lvl="1" eaLnBrk="1" hangingPunct="1">
              <a:buSzTx/>
              <a:buFont typeface="Times New Roman" charset="0"/>
              <a:buNone/>
            </a:pPr>
            <a:r>
              <a:rPr lang="en-US" b="1" i="1" dirty="0">
                <a:latin typeface="Times New Roman" charset="0"/>
              </a:rPr>
              <a:t>a</a:t>
            </a:r>
            <a:r>
              <a:rPr lang="en-US" dirty="0">
                <a:latin typeface="Tahoma" charset="0"/>
              </a:rPr>
              <a:t>	= Time taken by the fastest primitive operation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ahoma" charset="0"/>
              </a:rPr>
              <a:t> 	= Time taken by the slowest primitive operation</a:t>
            </a:r>
          </a:p>
          <a:p>
            <a:pPr eaLnBrk="1" hangingPunct="1"/>
            <a:r>
              <a:rPr lang="en-US" dirty="0">
                <a:latin typeface="Tahoma" charset="0"/>
              </a:rPr>
              <a:t>Let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be worst-case time of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dirty="0">
                <a:latin typeface="Tahoma" charset="0"/>
              </a:rPr>
              <a:t>.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Then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		</a:t>
            </a:r>
            <a:r>
              <a:rPr lang="en-US" b="1" i="1" dirty="0">
                <a:latin typeface="Times New Roman" charset="0"/>
                <a:sym typeface="Symbol" charset="0"/>
              </a:rPr>
              <a:t>a </a:t>
            </a:r>
            <a:r>
              <a:rPr lang="en-US" dirty="0">
                <a:latin typeface="Times New Roman" charset="0"/>
                <a:sym typeface="Symbol" charset="0"/>
              </a:rPr>
              <a:t>(4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5)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b</a:t>
            </a:r>
            <a:r>
              <a:rPr lang="en-US" dirty="0">
                <a:latin typeface="Times New Roman" charset="0"/>
                <a:sym typeface="Symbol" charset="0"/>
              </a:rPr>
              <a:t>(5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5)</a:t>
            </a:r>
          </a:p>
          <a:p>
            <a:pPr eaLnBrk="1" hangingPunct="1"/>
            <a:r>
              <a:rPr lang="en-US" dirty="0">
                <a:latin typeface="Tahoma" charset="0"/>
              </a:rPr>
              <a:t>Hence, the running time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is bounded by two linear functions</a:t>
            </a:r>
            <a:endParaRPr lang="en-US" dirty="0">
              <a:latin typeface="Tahoma" charset="0"/>
              <a:sym typeface="Symbol" charset="0"/>
            </a:endParaRPr>
          </a:p>
        </p:txBody>
      </p:sp>
      <p:graphicFrame>
        <p:nvGraphicFramePr>
          <p:cNvPr id="23557" name="Object 117"/>
          <p:cNvGraphicFramePr>
            <a:graphicFrameLocks noChangeAspect="1"/>
          </p:cNvGraphicFramePr>
          <p:nvPr/>
        </p:nvGraphicFramePr>
        <p:xfrm>
          <a:off x="7038975" y="152400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Clip" r:id="rId3" imgW="2946759" imgH="2630112" progId="MS_ClipArt_Gallery.2">
                  <p:embed/>
                </p:oleObj>
              </mc:Choice>
              <mc:Fallback>
                <p:oleObj name="Clip" r:id="rId3" imgW="2946759" imgH="2630112" progId="MS_ClipArt_Gallery.2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52400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F70767-B581-BD48-B5EC-D1B0A9EA0617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Growth Rate of Running Time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20000" cy="4419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Changing the hardware/ software environment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Affects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by a constant factor, but</a:t>
            </a:r>
          </a:p>
          <a:p>
            <a:pPr lvl="1" eaLnBrk="1" hangingPunct="1"/>
            <a:r>
              <a:rPr lang="en-US" dirty="0">
                <a:latin typeface="Tahoma" charset="0"/>
              </a:rPr>
              <a:t>Does not alter the growth rate of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The linear growth rate of the running time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is an intrinsic property of algorithm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arrayMax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6629400" y="4800600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Clip" r:id="rId3" imgW="3660618" imgH="3423719" progId="MS_ClipArt_Gallery.2">
                  <p:embed/>
                </p:oleObj>
              </mc:Choice>
              <mc:Fallback>
                <p:oleObj name="Clip" r:id="rId3" imgW="3660618" imgH="342371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Why Growth Rate Matters</a:t>
            </a:r>
          </a:p>
        </p:txBody>
      </p:sp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C00000"/>
                </a:solidFill>
              </a:rPr>
              <a:t>© 2014 Goodrich, Tamassia, Goldwasser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4B7A5B-258E-A241-AB74-F2BB1D50192B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685800" y="1600200"/>
          <a:ext cx="6477000" cy="472598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if runtime is...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n + 1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2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4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lg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lg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(lg 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c(lg n + 2)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 lg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lg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 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 lg n + 2cn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 lg n + 4cn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16c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+ 3c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8c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64c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n+1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648" name="Line 46"/>
          <p:cNvSpPr>
            <a:spLocks noChangeShapeType="1"/>
          </p:cNvSpPr>
          <p:nvPr/>
        </p:nvSpPr>
        <p:spPr bwMode="auto">
          <a:xfrm flipV="1">
            <a:off x="5486400" y="4419600"/>
            <a:ext cx="1828800" cy="228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7"/>
          <p:cNvSpPr txBox="1">
            <a:spLocks noChangeArrowheads="1"/>
          </p:cNvSpPr>
          <p:nvPr/>
        </p:nvSpPr>
        <p:spPr bwMode="auto">
          <a:xfrm>
            <a:off x="7346950" y="3549650"/>
            <a:ext cx="15684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00000"/>
                </a:solidFill>
              </a:rPr>
              <a:t>runtime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quadruples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when problem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size doubles</a:t>
            </a:r>
            <a:endParaRPr 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Comparison of Two Algorithms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C00000"/>
                </a:solidFill>
              </a:rPr>
              <a:t>© 2014 Goodrich, Tamassia, Goldwasser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41021B-C16C-2D42-87A1-CBCBE51331D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662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752600"/>
            <a:ext cx="4156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4876800" y="17526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insertion sort is</a:t>
            </a:r>
          </a:p>
          <a:p>
            <a:r>
              <a:rPr lang="en-US" sz="2000"/>
              <a:t>	n</a:t>
            </a:r>
            <a:r>
              <a:rPr lang="en-US" sz="2000" baseline="30000"/>
              <a:t>2</a:t>
            </a:r>
            <a:r>
              <a:rPr lang="en-US" sz="2000"/>
              <a:t> / 4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4876800" y="2466975"/>
            <a:ext cx="2276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merge sort is</a:t>
            </a:r>
          </a:p>
          <a:p>
            <a:r>
              <a:rPr lang="en-US" sz="2000"/>
              <a:t>	2 n lg n</a:t>
            </a:r>
            <a:endParaRPr lang="en-US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4876800" y="3152775"/>
            <a:ext cx="32956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sort a million items?</a:t>
            </a:r>
          </a:p>
          <a:p>
            <a:r>
              <a:rPr lang="en-US"/>
              <a:t>	</a:t>
            </a:r>
            <a:r>
              <a:rPr lang="en-US" sz="2000"/>
              <a:t>insertion sort takes</a:t>
            </a:r>
          </a:p>
          <a:p>
            <a:r>
              <a:rPr lang="en-US" sz="2000"/>
              <a:t> 	roughly </a:t>
            </a:r>
            <a:r>
              <a:rPr lang="en-US" sz="2000">
                <a:solidFill>
                  <a:srgbClr val="C00000"/>
                </a:solidFill>
              </a:rPr>
              <a:t>70 hours</a:t>
            </a:r>
          </a:p>
          <a:p>
            <a:r>
              <a:rPr lang="en-US" sz="2000"/>
              <a:t>while</a:t>
            </a:r>
          </a:p>
          <a:p>
            <a:r>
              <a:rPr lang="en-US" sz="2000"/>
              <a:t>	merge sort takes</a:t>
            </a:r>
          </a:p>
          <a:p>
            <a:r>
              <a:rPr lang="en-US" sz="2000"/>
              <a:t>	roughly </a:t>
            </a:r>
            <a:r>
              <a:rPr lang="en-US" sz="2000">
                <a:solidFill>
                  <a:srgbClr val="C00000"/>
                </a:solidFill>
              </a:rPr>
              <a:t>40 seconds</a:t>
            </a: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4876800" y="5334000"/>
            <a:ext cx="3941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This is a slow machine, but if</a:t>
            </a:r>
          </a:p>
          <a:p>
            <a:r>
              <a:rPr lang="en-US" sz="2000"/>
              <a:t>100 x as fast then it</a:t>
            </a:r>
            <a:r>
              <a:rPr lang="ja-JP" altLang="en-US" sz="2000"/>
              <a:t>’</a:t>
            </a:r>
            <a:r>
              <a:rPr lang="en-US" altLang="ja-JP" sz="2000"/>
              <a:t>s </a:t>
            </a:r>
            <a:r>
              <a:rPr lang="en-US" altLang="ja-JP" sz="2000">
                <a:solidFill>
                  <a:srgbClr val="C00000"/>
                </a:solidFill>
              </a:rPr>
              <a:t>40 minutes</a:t>
            </a:r>
          </a:p>
          <a:p>
            <a:r>
              <a:rPr lang="en-US" sz="2000"/>
              <a:t>versus less than </a:t>
            </a:r>
            <a:r>
              <a:rPr lang="en-US" sz="2000">
                <a:solidFill>
                  <a:srgbClr val="C00000"/>
                </a:solidFill>
              </a:rPr>
              <a:t>0.5 seconds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ACE5-210F-451C-B51E-71EA841DACB8}" type="slidenum">
              <a:rPr lang="en-US" altLang="en-US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Insertion sort similar to sorting cards</a:t>
            </a:r>
          </a:p>
        </p:txBody>
      </p:sp>
      <p:pic>
        <p:nvPicPr>
          <p:cNvPr id="60420" name="Picture 4" descr="fig2-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9350" y="1981200"/>
            <a:ext cx="43037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50265-CE01-394C-898D-4FA16180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7F8D9-BE28-DA48-83D1-845A4957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69721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E30A-3F1A-4DF4-961B-913909485707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 Algorithm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267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INSERTION-SORT(A)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b="1"/>
              <a:t>for</a:t>
            </a:r>
            <a:r>
              <a:rPr lang="en-US" altLang="en-US" sz="2800"/>
              <a:t> </a:t>
            </a:r>
            <a:r>
              <a:rPr lang="en-US" altLang="en-US" sz="2800" i="1"/>
              <a:t>j </a:t>
            </a:r>
            <a:r>
              <a:rPr lang="en-US" altLang="en-US" sz="2800"/>
              <a:t>= 2 to length[A]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/>
              <a:t>   </a:t>
            </a:r>
            <a:r>
              <a:rPr lang="en-US" altLang="en-US" sz="2800" b="1"/>
              <a:t>do</a:t>
            </a:r>
            <a:r>
              <a:rPr lang="en-US" altLang="en-US" sz="2800"/>
              <a:t> </a:t>
            </a:r>
            <a:r>
              <a:rPr lang="en-US" altLang="en-US" sz="2800" i="1"/>
              <a:t>key</a:t>
            </a:r>
            <a:r>
              <a:rPr lang="en-US" altLang="en-US" sz="2800"/>
              <a:t> </a:t>
            </a:r>
            <a:r>
              <a:rPr lang="en-US" altLang="en-US" sz="2800">
                <a:sym typeface="Symbol" pitchFamily="18" charset="2"/>
              </a:rPr>
              <a:t> A[</a:t>
            </a:r>
            <a:r>
              <a:rPr lang="en-US" altLang="en-US" sz="2800" i="1">
                <a:sym typeface="Symbol" pitchFamily="18" charset="2"/>
              </a:rPr>
              <a:t>j</a:t>
            </a:r>
            <a:r>
              <a:rPr lang="en-US" altLang="en-US" sz="2800"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sym typeface="Symbol" pitchFamily="18" charset="2"/>
              </a:rPr>
              <a:t>        //insert A[</a:t>
            </a:r>
            <a:r>
              <a:rPr lang="en-US" altLang="en-US" sz="2800" i="1">
                <a:sym typeface="Symbol" pitchFamily="18" charset="2"/>
              </a:rPr>
              <a:t>j</a:t>
            </a:r>
            <a:r>
              <a:rPr lang="en-US" altLang="en-US" sz="2800">
                <a:sym typeface="Symbol" pitchFamily="18" charset="2"/>
              </a:rPr>
              <a:t>] to sorted sequence A[1..</a:t>
            </a:r>
            <a:r>
              <a:rPr lang="en-US" altLang="en-US" sz="2800" i="1">
                <a:sym typeface="Symbol" pitchFamily="18" charset="2"/>
              </a:rPr>
              <a:t>j</a:t>
            </a:r>
            <a:r>
              <a:rPr lang="en-US" altLang="en-US" sz="2800">
                <a:sym typeface="Symbol" pitchFamily="18" charset="2"/>
              </a:rPr>
              <a:t>-1]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sym typeface="Symbol" pitchFamily="18" charset="2"/>
              </a:rPr>
              <a:t>         </a:t>
            </a:r>
            <a:r>
              <a:rPr lang="en-US" altLang="en-US" sz="2800" i="1">
                <a:sym typeface="Symbol" pitchFamily="18" charset="2"/>
              </a:rPr>
              <a:t>i</a:t>
            </a:r>
            <a:r>
              <a:rPr lang="en-US" altLang="en-US" sz="2800">
                <a:sym typeface="Symbol" pitchFamily="18" charset="2"/>
              </a:rPr>
              <a:t>  </a:t>
            </a:r>
            <a:r>
              <a:rPr lang="en-US" altLang="en-US" sz="2800" i="1">
                <a:sym typeface="Symbol" pitchFamily="18" charset="2"/>
              </a:rPr>
              <a:t>j</a:t>
            </a:r>
            <a:r>
              <a:rPr lang="en-US" altLang="en-US" sz="2800">
                <a:sym typeface="Symbol" pitchFamily="18" charset="2"/>
              </a:rPr>
              <a:t>-1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sym typeface="Symbol" pitchFamily="18" charset="2"/>
              </a:rPr>
              <a:t>        </a:t>
            </a:r>
            <a:r>
              <a:rPr lang="en-US" altLang="en-US" sz="2800" b="1">
                <a:sym typeface="Symbol" pitchFamily="18" charset="2"/>
              </a:rPr>
              <a:t>while</a:t>
            </a:r>
            <a:r>
              <a:rPr lang="en-US" altLang="en-US" sz="2800">
                <a:sym typeface="Symbol" pitchFamily="18" charset="2"/>
              </a:rPr>
              <a:t> </a:t>
            </a:r>
            <a:r>
              <a:rPr lang="en-US" altLang="en-US" sz="2800" i="1">
                <a:sym typeface="Symbol" pitchFamily="18" charset="2"/>
              </a:rPr>
              <a:t>i </a:t>
            </a:r>
            <a:r>
              <a:rPr lang="en-US" altLang="en-US" sz="2800">
                <a:sym typeface="Symbol" pitchFamily="18" charset="2"/>
              </a:rPr>
              <a:t>&gt;0</a:t>
            </a:r>
            <a:r>
              <a:rPr lang="en-US" altLang="en-US" sz="2800" i="1">
                <a:sym typeface="Symbol" pitchFamily="18" charset="2"/>
              </a:rPr>
              <a:t> </a:t>
            </a:r>
            <a:r>
              <a:rPr lang="en-US" altLang="en-US" sz="2800">
                <a:sym typeface="Symbol" pitchFamily="18" charset="2"/>
              </a:rPr>
              <a:t>and A[</a:t>
            </a:r>
            <a:r>
              <a:rPr lang="en-US" altLang="en-US" sz="2800" i="1">
                <a:sym typeface="Symbol" pitchFamily="18" charset="2"/>
              </a:rPr>
              <a:t>i</a:t>
            </a:r>
            <a:r>
              <a:rPr lang="en-US" altLang="en-US" sz="2800">
                <a:sym typeface="Symbol" pitchFamily="18" charset="2"/>
              </a:rPr>
              <a:t>]&gt;</a:t>
            </a:r>
            <a:r>
              <a:rPr lang="en-US" altLang="en-US" sz="2800" i="1">
                <a:sym typeface="Symbol" pitchFamily="18" charset="2"/>
              </a:rPr>
              <a:t>key</a:t>
            </a:r>
            <a:r>
              <a:rPr lang="en-US" altLang="en-US" sz="2800"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sym typeface="Symbol" pitchFamily="18" charset="2"/>
              </a:rPr>
              <a:t>               </a:t>
            </a:r>
            <a:r>
              <a:rPr lang="en-US" altLang="en-US" sz="2800" b="1">
                <a:sym typeface="Symbol" pitchFamily="18" charset="2"/>
              </a:rPr>
              <a:t>do</a:t>
            </a:r>
            <a:r>
              <a:rPr lang="en-US" altLang="en-US" sz="2800">
                <a:sym typeface="Symbol" pitchFamily="18" charset="2"/>
              </a:rPr>
              <a:t> A[</a:t>
            </a:r>
            <a:r>
              <a:rPr lang="en-US" altLang="en-US" sz="2800" i="1">
                <a:sym typeface="Symbol" pitchFamily="18" charset="2"/>
              </a:rPr>
              <a:t>i</a:t>
            </a:r>
            <a:r>
              <a:rPr lang="en-US" altLang="en-US" sz="2800">
                <a:sym typeface="Symbol" pitchFamily="18" charset="2"/>
              </a:rPr>
              <a:t>+1]  A[</a:t>
            </a:r>
            <a:r>
              <a:rPr lang="en-US" altLang="en-US" sz="2800" i="1">
                <a:sym typeface="Symbol" pitchFamily="18" charset="2"/>
              </a:rPr>
              <a:t>i</a:t>
            </a:r>
            <a:r>
              <a:rPr lang="en-US" altLang="en-US" sz="2800">
                <a:sym typeface="Symbol" pitchFamily="18" charset="2"/>
              </a:rPr>
              <a:t>]  //</a:t>
            </a:r>
            <a:r>
              <a:rPr lang="en-US" altLang="en-US" sz="2000">
                <a:sym typeface="Symbol" pitchFamily="18" charset="2"/>
              </a:rPr>
              <a:t>move A[</a:t>
            </a:r>
            <a:r>
              <a:rPr lang="en-US" altLang="en-US" sz="2000" i="1">
                <a:sym typeface="Symbol" pitchFamily="18" charset="2"/>
              </a:rPr>
              <a:t>i</a:t>
            </a:r>
            <a:r>
              <a:rPr lang="en-US" altLang="en-US" sz="2000">
                <a:sym typeface="Symbol" pitchFamily="18" charset="2"/>
              </a:rPr>
              <a:t>] one position right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ym typeface="Symbol" pitchFamily="18" charset="2"/>
              </a:rPr>
              <a:t>                             </a:t>
            </a:r>
            <a:r>
              <a:rPr lang="en-US" altLang="en-US" sz="2800" i="1">
                <a:sym typeface="Symbol" pitchFamily="18" charset="2"/>
              </a:rPr>
              <a:t>i</a:t>
            </a:r>
            <a:r>
              <a:rPr lang="en-US" altLang="en-US" sz="2000">
                <a:sym typeface="Symbol" pitchFamily="18" charset="2"/>
              </a:rPr>
              <a:t> </a:t>
            </a:r>
            <a:r>
              <a:rPr lang="en-US" altLang="en-US" sz="2800">
                <a:sym typeface="Symbol" pitchFamily="18" charset="2"/>
              </a:rPr>
              <a:t> </a:t>
            </a:r>
            <a:r>
              <a:rPr lang="en-US" altLang="en-US" sz="2800" i="1">
                <a:sym typeface="Symbol" pitchFamily="18" charset="2"/>
              </a:rPr>
              <a:t>i</a:t>
            </a:r>
            <a:r>
              <a:rPr lang="en-US" altLang="en-US" sz="2800">
                <a:sym typeface="Symbol" pitchFamily="18" charset="2"/>
              </a:rPr>
              <a:t>-1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>
                <a:sym typeface="Symbol" pitchFamily="18" charset="2"/>
              </a:rPr>
              <a:t>       A[</a:t>
            </a:r>
            <a:r>
              <a:rPr lang="en-US" altLang="en-US" sz="2800" i="1">
                <a:sym typeface="Symbol" pitchFamily="18" charset="2"/>
              </a:rPr>
              <a:t>i</a:t>
            </a:r>
            <a:r>
              <a:rPr lang="en-US" altLang="en-US" sz="2800">
                <a:sym typeface="Symbol" pitchFamily="18" charset="2"/>
              </a:rPr>
              <a:t>+1]  </a:t>
            </a:r>
            <a:r>
              <a:rPr lang="en-US" altLang="en-US" sz="2800" i="1">
                <a:sym typeface="Symbol" pitchFamily="18" charset="2"/>
              </a:rPr>
              <a:t>key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D7CA9-3141-084B-927E-47ABD5D8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97871-C2B3-CD46-9C2A-B283845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06135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67690A-97FD-FC44-9997-A670E4E08793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Running Time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focus on the worst 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Crucial to applications such as games, finance and robotics</a:t>
            </a:r>
          </a:p>
        </p:txBody>
      </p:sp>
      <p:graphicFrame>
        <p:nvGraphicFramePr>
          <p:cNvPr id="11269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Chart" r:id="rId3" imgW="3733800" imgH="3733800" progId="MSGraph.Chart.8">
                  <p:embed followColorScheme="full"/>
                </p:oleObj>
              </mc:Choice>
              <mc:Fallback>
                <p:oleObj name="Chart" r:id="rId3" imgW="3733800" imgH="37338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2BD4-0499-410F-A0F3-6E373163B809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</a:t>
            </a:r>
            <a:r>
              <a:rPr lang="en-US" altLang="en-US" sz="4000"/>
              <a:t>of Insertion Sort</a:t>
            </a:r>
            <a:endParaRPr lang="en-US" altLang="en-US"/>
          </a:p>
        </p:txBody>
      </p:sp>
      <p:pic>
        <p:nvPicPr>
          <p:cNvPr id="62468" name="Picture 4" descr="fig2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138363"/>
            <a:ext cx="7620000" cy="3800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8AEE4-C31F-F845-8866-C0A7E82A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80930-B06B-3645-A266-63FC41C6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21192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3C1A05-BC94-7D45-B6F7-861F4350EBBC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Constant Factors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32766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 growth rate is not affected by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constant factors or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lower-order terms</a:t>
            </a:r>
          </a:p>
          <a:p>
            <a:pPr eaLnBrk="1" hangingPunct="1"/>
            <a:r>
              <a:rPr lang="en-US" sz="2400">
                <a:latin typeface="Tahoma" charset="0"/>
              </a:rPr>
              <a:t>Examples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latin typeface="Symbol" charset="0"/>
                <a:sym typeface="Symbol" charset="0"/>
              </a:rPr>
              <a:t>+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5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ahoma" charset="0"/>
              </a:rPr>
              <a:t>is a linear function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5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10</a:t>
            </a:r>
            <a:r>
              <a:rPr lang="en-US" sz="2000" baseline="30000">
                <a:latin typeface="Times New Roman" charset="0"/>
                <a:sym typeface="Symbol" charset="0"/>
              </a:rPr>
              <a:t>8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ahoma" charset="0"/>
              </a:rPr>
              <a:t>is a quadratic function</a:t>
            </a:r>
          </a:p>
          <a:p>
            <a:pPr eaLnBrk="1" hangingPunct="1"/>
            <a:endParaRPr lang="en-US" sz="2400">
              <a:latin typeface="Tahoma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3505200" y="154305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Chart" r:id="rId3" imgW="7493000" imgH="5918200" progId="Excel.Chart.8">
                  <p:embed followColorScheme="full"/>
                </p:oleObj>
              </mc:Choice>
              <mc:Fallback>
                <p:oleObj name="Chart" r:id="rId3" imgW="7493000" imgH="59182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43050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Notation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Given functions </a:t>
            </a:r>
            <a:r>
              <a:rPr lang="en-US" sz="2400" b="1" i="1">
                <a:latin typeface="Times New Roman" charset="0"/>
                <a:sym typeface="Symbol" charset="0"/>
              </a:rPr>
              <a:t>f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 </a:t>
            </a:r>
            <a:r>
              <a:rPr lang="en-US" sz="2400">
                <a:latin typeface="Tahoma" charset="0"/>
              </a:rPr>
              <a:t>and </a:t>
            </a:r>
            <a:r>
              <a:rPr lang="en-US" sz="2400" b="1" i="1">
                <a:latin typeface="Times New Roman" charset="0"/>
                <a:sym typeface="Symbol" charset="0"/>
              </a:rPr>
              <a:t>g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  <a:r>
              <a:rPr lang="en-US" sz="2400">
                <a:latin typeface="Tahoma" charset="0"/>
                <a:sym typeface="Symbol" charset="0"/>
              </a:rPr>
              <a:t>, </a:t>
            </a:r>
            <a:r>
              <a:rPr lang="en-US" sz="2400">
                <a:latin typeface="Tahoma" charset="0"/>
              </a:rPr>
              <a:t>we say that </a:t>
            </a:r>
            <a:r>
              <a:rPr lang="en-US" sz="2400" b="1" i="1">
                <a:latin typeface="Times New Roman" charset="0"/>
                <a:sym typeface="Symbol" charset="0"/>
              </a:rPr>
              <a:t>f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 </a:t>
            </a:r>
            <a:r>
              <a:rPr lang="en-US" sz="2400">
                <a:latin typeface="Tahoma" charset="0"/>
              </a:rPr>
              <a:t>is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g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))</a:t>
            </a:r>
            <a:r>
              <a:rPr lang="en-US" sz="2400">
                <a:latin typeface="Tahoma" charset="0"/>
                <a:sym typeface="Symbol" charset="0"/>
              </a:rPr>
              <a:t> </a:t>
            </a:r>
            <a:r>
              <a:rPr lang="en-US" sz="2400">
                <a:latin typeface="Tahoma" charset="0"/>
              </a:rPr>
              <a:t>if there are positive constants</a:t>
            </a:r>
            <a:br>
              <a:rPr lang="en-US" sz="2400">
                <a:latin typeface="Tahoma" charset="0"/>
              </a:rPr>
            </a:br>
            <a:r>
              <a:rPr lang="en-US" sz="2400" b="1" i="1">
                <a:latin typeface="Times New Roman" charset="0"/>
                <a:sym typeface="Symbol" charset="0"/>
              </a:rPr>
              <a:t>c</a:t>
            </a:r>
            <a:r>
              <a:rPr lang="en-US" sz="2400">
                <a:latin typeface="Tahoma" charset="0"/>
              </a:rPr>
              <a:t> and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 b="1" baseline="-25000">
                <a:latin typeface="Times New Roman" charset="0"/>
                <a:sym typeface="Symbol" charset="0"/>
              </a:rPr>
              <a:t>0</a:t>
            </a:r>
            <a:r>
              <a:rPr lang="en-US" sz="2400">
                <a:latin typeface="Tahoma" charset="0"/>
              </a:rPr>
              <a:t> such that</a:t>
            </a:r>
          </a:p>
          <a:p>
            <a:pPr eaLnBrk="1" hangingPunct="1">
              <a:buFont typeface="Wingdings" charset="0"/>
              <a:buNone/>
            </a:pPr>
            <a:r>
              <a:rPr lang="en-US" sz="2800" b="1" i="1">
                <a:latin typeface="Times New Roman" charset="0"/>
                <a:sym typeface="Symbol" charset="0"/>
              </a:rPr>
              <a:t>	</a:t>
            </a:r>
            <a:r>
              <a:rPr lang="en-US" sz="2400" b="1" i="1">
                <a:latin typeface="Times New Roman" charset="0"/>
                <a:sym typeface="Symbol" charset="0"/>
              </a:rPr>
              <a:t>f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Symbol" charset="0"/>
                <a:sym typeface="Symbol" charset="0"/>
              </a:rPr>
              <a:t></a:t>
            </a:r>
            <a:r>
              <a:rPr lang="en-US" sz="2400">
                <a:latin typeface="Tahoma" charset="0"/>
              </a:rPr>
              <a:t> </a:t>
            </a:r>
            <a:r>
              <a:rPr lang="en-US" sz="2400" b="1" i="1">
                <a:latin typeface="Times New Roman" charset="0"/>
                <a:sym typeface="Symbol" charset="0"/>
              </a:rPr>
              <a:t>cg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  </a:t>
            </a:r>
            <a:r>
              <a:rPr lang="en-US" sz="2400">
                <a:latin typeface="Tahoma" charset="0"/>
              </a:rPr>
              <a:t>for </a:t>
            </a:r>
            <a:r>
              <a:rPr lang="en-US" sz="2400" b="1" i="1">
                <a:latin typeface="Times New Roman" charset="0"/>
                <a:sym typeface="Symbol" charset="0"/>
              </a:rPr>
              <a:t>n </a:t>
            </a:r>
            <a:r>
              <a:rPr lang="en-US" sz="2400">
                <a:latin typeface="Symbol" charset="0"/>
                <a:sym typeface="Symbol" charset="0"/>
              </a:rPr>
              <a:t></a:t>
            </a:r>
            <a:r>
              <a:rPr lang="en-US" sz="2400">
                <a:latin typeface="Tahoma" charset="0"/>
              </a:rPr>
              <a:t>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 b="1" baseline="-25000">
                <a:latin typeface="Times New Roman" charset="0"/>
                <a:sym typeface="Symbol" charset="0"/>
              </a:rPr>
              <a:t>0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</a:t>
            </a:r>
            <a:r>
              <a:rPr lang="en-US" sz="2400">
                <a:latin typeface="Times New Roman" charset="0"/>
                <a:sym typeface="Symbol" charset="0"/>
              </a:rPr>
              <a:t>2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 b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400" b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Times New Roman" charset="0"/>
                <a:sym typeface="Symbol" charset="0"/>
              </a:rPr>
              <a:t>10</a:t>
            </a:r>
            <a:r>
              <a:rPr lang="en-US" sz="2400">
                <a:latin typeface="Tahoma" charset="0"/>
                <a:sym typeface="Symbol" charset="0"/>
              </a:rPr>
              <a:t> is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2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+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="1" i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cn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(</a:t>
            </a:r>
            <a:r>
              <a:rPr lang="en-US" sz="2000" b="1" i="1">
                <a:latin typeface="Times New Roman" charset="0"/>
                <a:sym typeface="Symbol" charset="0"/>
              </a:rPr>
              <a:t>c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</a:t>
            </a:r>
            <a:r>
              <a:rPr lang="en-US" sz="2000">
                <a:latin typeface="Times New Roman" charset="0"/>
                <a:sym typeface="Symbol" charset="0"/>
              </a:rPr>
              <a:t> 2) </a:t>
            </a:r>
            <a:r>
              <a:rPr lang="en-US" sz="2000" b="1" i="1">
                <a:latin typeface="Times New Roman" charset="0"/>
                <a:sym typeface="Symbol" charset="0"/>
              </a:rPr>
              <a:t>n </a:t>
            </a:r>
            <a:r>
              <a:rPr lang="en-US" sz="2000">
                <a:latin typeface="Symbol" charset="0"/>
                <a:sym typeface="Symbol" charset="0"/>
              </a:rPr>
              <a:t>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</a:p>
          <a:p>
            <a:pPr lvl="1" eaLnBrk="1" hangingPunct="1"/>
            <a:r>
              <a:rPr lang="en-US" sz="2000" b="1" i="1">
                <a:latin typeface="Times New Roman" charset="0"/>
                <a:sym typeface="Symbol" charset="0"/>
              </a:rPr>
              <a:t>n </a:t>
            </a:r>
            <a:r>
              <a:rPr lang="en-US" sz="2000">
                <a:latin typeface="Symbol" charset="0"/>
                <a:sym typeface="Symbol" charset="0"/>
              </a:rPr>
              <a:t>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>
                <a:latin typeface="Symbol" charset="0"/>
                <a:sym typeface="Symbol" charset="0"/>
              </a:rPr>
              <a:t>/</a:t>
            </a:r>
            <a:r>
              <a:rPr lang="en-US" sz="2000">
                <a:latin typeface="Times New Roman" charset="0"/>
                <a:sym typeface="Symbol" charset="0"/>
              </a:rPr>
              <a:t>(</a:t>
            </a:r>
            <a:r>
              <a:rPr lang="en-US" sz="2000" b="1" i="1">
                <a:latin typeface="Times New Roman" charset="0"/>
                <a:sym typeface="Symbol" charset="0"/>
              </a:rPr>
              <a:t>c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</a:t>
            </a:r>
            <a:r>
              <a:rPr lang="en-US" sz="2000">
                <a:latin typeface="Times New Roman" charset="0"/>
                <a:sym typeface="Symbol" charset="0"/>
              </a:rPr>
              <a:t> 2)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Pick </a:t>
            </a:r>
            <a:r>
              <a:rPr lang="en-US" sz="2000" b="1" i="1">
                <a:latin typeface="Times New Roman" charset="0"/>
                <a:sym typeface="Symbol" charset="0"/>
              </a:rPr>
              <a:t>c </a:t>
            </a:r>
            <a:r>
              <a:rPr lang="en-US" sz="2000">
                <a:latin typeface="Symbol" charset="0"/>
                <a:sym typeface="Symbol" charset="0"/>
              </a:rPr>
              <a:t>= </a:t>
            </a:r>
            <a:r>
              <a:rPr lang="en-US" sz="2000">
                <a:latin typeface="Times New Roman" charset="0"/>
                <a:sym typeface="Symbol" charset="0"/>
              </a:rPr>
              <a:t>3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="1" baseline="-25000">
                <a:latin typeface="Times New Roman" charset="0"/>
                <a:sym typeface="Symbol" charset="0"/>
              </a:rPr>
              <a:t>0 </a:t>
            </a:r>
            <a:r>
              <a:rPr lang="en-US" sz="2000">
                <a:latin typeface="Symbol" charset="0"/>
                <a:sym typeface="Symbol" charset="0"/>
              </a:rPr>
              <a:t>=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endParaRPr lang="en-US" sz="2000">
              <a:latin typeface="Tahoma" charset="0"/>
            </a:endParaRPr>
          </a:p>
          <a:p>
            <a:pPr eaLnBrk="1" hangingPunct="1"/>
            <a:endParaRPr lang="en-US" sz="2400">
              <a:latin typeface="Tahoma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Chart" r:id="rId3" imgW="8686800" imgH="6553200" progId="Excel.Chart.8">
                  <p:embed followColorScheme="full"/>
                </p:oleObj>
              </mc:Choice>
              <mc:Fallback>
                <p:oleObj name="Chart" r:id="rId3" imgW="8686800" imgH="65532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F218C3-C266-8B46-8A2F-5927D972E6B6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Example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3581400" cy="3657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Example: the function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 baseline="30000">
                <a:latin typeface="Times New Roman" charset="0"/>
                <a:sym typeface="Symbol" charset="0"/>
              </a:rPr>
              <a:t>2</a:t>
            </a:r>
            <a:r>
              <a:rPr lang="en-US" sz="2400" b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Tahoma" charset="0"/>
                <a:sym typeface="Symbol" charset="0"/>
              </a:rPr>
              <a:t>is not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 b="1" i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cn</a:t>
            </a:r>
          </a:p>
          <a:p>
            <a:pPr lvl="1" eaLnBrk="1" hangingPunct="1"/>
            <a:r>
              <a:rPr lang="en-US" sz="2000" b="1" i="1">
                <a:latin typeface="Times New Roman" charset="0"/>
                <a:sym typeface="Symbol" charset="0"/>
              </a:rPr>
              <a:t>n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c</a:t>
            </a:r>
            <a:endParaRPr lang="en-US" sz="200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The above inequality cannot be satisfied since </a:t>
            </a:r>
            <a:r>
              <a:rPr lang="en-US" sz="2000" b="1" i="1">
                <a:latin typeface="Times New Roman" charset="0"/>
                <a:sym typeface="Symbol" charset="0"/>
              </a:rPr>
              <a:t>c</a:t>
            </a:r>
            <a:r>
              <a:rPr lang="en-US" sz="2000">
                <a:latin typeface="Tahoma" charset="0"/>
              </a:rPr>
              <a:t> must be a constant </a:t>
            </a:r>
          </a:p>
          <a:p>
            <a:pPr eaLnBrk="1" hangingPunct="1"/>
            <a:endParaRPr lang="en-US">
              <a:latin typeface="Tahoma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3810000" y="1562100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Chart" r:id="rId3" imgW="7988300" imgH="6718300" progId="Excel.Chart.8">
                  <p:embed followColorScheme="full"/>
                </p:oleObj>
              </mc:Choice>
              <mc:Fallback>
                <p:oleObj name="Chart" r:id="rId3" imgW="7988300" imgH="67183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2100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Analysis of Algorithms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81CD07-4CD9-3644-8D29-823D2ECC1E70}" type="slidenum">
              <a:rPr lang="en-US" sz="1400"/>
              <a:pPr eaLnBrk="1" hangingPunct="1"/>
              <a:t>24</a:t>
            </a:fld>
            <a:endParaRPr lang="en-US" sz="1400" dirty="0"/>
          </a:p>
        </p:txBody>
      </p:sp>
      <p:sp>
        <p:nvSpPr>
          <p:cNvPr id="30723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/>
              <a:t>7n - 2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 sz="2800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c 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7 n - 2 </a:t>
            </a:r>
            <a:r>
              <a:rPr lang="en-US" sz="2000" dirty="0">
                <a:sym typeface="Symbol" charset="0"/>
              </a:rPr>
              <a:t> c </a:t>
            </a:r>
            <a:r>
              <a:rPr lang="en-US" sz="2000" dirty="0">
                <a:cs typeface="Arial" charset="0"/>
                <a:sym typeface="Symbol" charset="0"/>
              </a:rPr>
              <a:t>n 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c = 7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1</a:t>
            </a:r>
            <a:endParaRPr lang="en-US" sz="2000" baseline="-25000" dirty="0"/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685800" y="31242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/>
              <a:t>3 n</a:t>
            </a:r>
            <a:r>
              <a:rPr lang="en-US" sz="2800" baseline="30000" dirty="0"/>
              <a:t>3</a:t>
            </a:r>
            <a:r>
              <a:rPr lang="en-US" sz="2800" dirty="0"/>
              <a:t> + 20 n</a:t>
            </a:r>
            <a:r>
              <a:rPr lang="en-US" sz="2800" baseline="30000" dirty="0"/>
              <a:t>2</a:t>
            </a:r>
            <a:r>
              <a:rPr lang="en-US" sz="2800" dirty="0"/>
              <a:t> 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457200" y="3581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3 n</a:t>
            </a:r>
            <a:r>
              <a:rPr lang="en-US" sz="2000" baseline="30000" dirty="0"/>
              <a:t>3</a:t>
            </a:r>
            <a:r>
              <a:rPr lang="en-US" sz="2000" dirty="0"/>
              <a:t> + 20 n</a:t>
            </a:r>
            <a:r>
              <a:rPr lang="en-US" sz="2000" baseline="30000" dirty="0"/>
              <a:t>2</a:t>
            </a:r>
            <a:r>
              <a:rPr lang="en-US" sz="2000" dirty="0"/>
              <a:t> + 5 is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c 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3 n</a:t>
            </a:r>
            <a:r>
              <a:rPr lang="en-US" sz="2000" baseline="30000" dirty="0"/>
              <a:t>3</a:t>
            </a:r>
            <a:r>
              <a:rPr lang="en-US" sz="2000" dirty="0"/>
              <a:t> + 20 n</a:t>
            </a:r>
            <a:r>
              <a:rPr lang="en-US" sz="2000" baseline="30000" dirty="0"/>
              <a:t>2</a:t>
            </a:r>
            <a:r>
              <a:rPr lang="en-US" sz="2000" dirty="0"/>
              <a:t> + 5 </a:t>
            </a:r>
            <a:r>
              <a:rPr lang="en-US" sz="2000" dirty="0">
                <a:sym typeface="Symbol" charset="0"/>
              </a:rPr>
              <a:t> c </a:t>
            </a:r>
            <a:r>
              <a:rPr lang="en-US" sz="2000" dirty="0">
                <a:cs typeface="Arial" charset="0"/>
                <a:sym typeface="Symbol" charset="0"/>
              </a:rPr>
              <a:t>n</a:t>
            </a:r>
            <a:r>
              <a:rPr lang="en-US" sz="2000" baseline="30000" dirty="0">
                <a:cs typeface="Arial" charset="0"/>
                <a:sym typeface="Symbol" charset="0"/>
              </a:rPr>
              <a:t>3</a:t>
            </a:r>
            <a:r>
              <a:rPr lang="en-US" sz="2000" dirty="0">
                <a:cs typeface="Arial" charset="0"/>
                <a:sym typeface="Symbol" charset="0"/>
              </a:rPr>
              <a:t> 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c = 4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21</a:t>
            </a:r>
            <a:endParaRPr lang="en-US" sz="2000" dirty="0"/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/>
              <a:t>3 log n + 5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533400" y="525780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c 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3 log n + 5 </a:t>
            </a:r>
            <a:r>
              <a:rPr lang="en-US" sz="2000" dirty="0">
                <a:sym typeface="Symbol" charset="0"/>
              </a:rPr>
              <a:t> c </a:t>
            </a:r>
            <a:r>
              <a:rPr lang="en-US" sz="2000" dirty="0">
                <a:cs typeface="Arial" charset="0"/>
                <a:sym typeface="Symbol" charset="0"/>
              </a:rPr>
              <a:t>log n 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c = 8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2</a:t>
            </a:r>
            <a:endParaRPr lang="en-US" dirty="0"/>
          </a:p>
        </p:txBody>
      </p:sp>
      <p:graphicFrame>
        <p:nvGraphicFramePr>
          <p:cNvPr id="30730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Clip" r:id="rId4" imgW="1804737" imgH="1190201" progId="MS_ClipArt_Gallery.5">
                  <p:embed/>
                </p:oleObj>
              </mc:Choice>
              <mc:Fallback>
                <p:oleObj name="Clip" r:id="rId4" imgW="1804737" imgH="1190201" progId="MS_ClipArt_Gallery.5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FDEA13-476D-894B-B8FC-F704FABCBF5D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and Growth Rate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 big-Oh notation gives an upper bound on the growth rate of a function</a:t>
            </a:r>
          </a:p>
          <a:p>
            <a:pPr eaLnBrk="1" hangingPunct="1"/>
            <a:r>
              <a:rPr lang="en-US" sz="2400">
                <a:latin typeface="Tahoma" charset="0"/>
              </a:rPr>
              <a:t>The statement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f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 </a:t>
            </a:r>
            <a:r>
              <a:rPr lang="en-US" altLang="ja-JP" sz="2400">
                <a:latin typeface="Tahoma" charset="0"/>
              </a:rPr>
              <a:t>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g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))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altLang="ja-JP" sz="2400">
                <a:latin typeface="Tahoma" charset="0"/>
              </a:rPr>
              <a:t> means that the growth rate of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f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 </a:t>
            </a:r>
            <a:r>
              <a:rPr lang="en-US" altLang="ja-JP" sz="2400">
                <a:latin typeface="Tahoma" charset="0"/>
              </a:rPr>
              <a:t>is no more than the growth rate of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g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</a:p>
          <a:p>
            <a:pPr eaLnBrk="1" hangingPunct="1"/>
            <a:r>
              <a:rPr lang="en-US" sz="2400">
                <a:latin typeface="Tahoma" charset="0"/>
              </a:rPr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/>
        </p:nvGraphicFramePr>
        <p:xfrm>
          <a:off x="1066800" y="4343400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7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A69158-139B-4F4F-9633-BAEFEA5FCF6A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396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Rules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924800" cy="4114800"/>
          </a:xfrm>
        </p:spPr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sz="2800">
                <a:latin typeface="Tahoma" charset="0"/>
              </a:rPr>
              <a:t>If is </a:t>
            </a:r>
            <a:r>
              <a:rPr lang="en-US" sz="2800" b="1" i="1">
                <a:latin typeface="Times New Roman" charset="0"/>
                <a:sym typeface="Symbol" charset="0"/>
              </a:rPr>
              <a:t>f</a:t>
            </a:r>
            <a:r>
              <a:rPr lang="en-US" sz="2800">
                <a:latin typeface="Times New Roman" charset="0"/>
                <a:sym typeface="Symbol" charset="0"/>
              </a:rPr>
              <a:t>(</a:t>
            </a:r>
            <a:r>
              <a:rPr lang="en-US" sz="2800" b="1" i="1">
                <a:latin typeface="Times New Roman" charset="0"/>
                <a:sym typeface="Symbol" charset="0"/>
              </a:rPr>
              <a:t>n</a:t>
            </a:r>
            <a:r>
              <a:rPr lang="en-US" sz="2800">
                <a:latin typeface="Times New Roman" charset="0"/>
                <a:sym typeface="Symbol" charset="0"/>
              </a:rPr>
              <a:t>)</a:t>
            </a:r>
            <a:r>
              <a:rPr lang="en-US" sz="2800">
                <a:latin typeface="Tahoma" charset="0"/>
              </a:rPr>
              <a:t> a polynomial of degree </a:t>
            </a:r>
            <a:r>
              <a:rPr lang="en-US" sz="2800" b="1" i="1">
                <a:latin typeface="Times New Roman" charset="0"/>
                <a:sym typeface="Symbol" charset="0"/>
              </a:rPr>
              <a:t>d</a:t>
            </a:r>
            <a:r>
              <a:rPr lang="en-US" sz="2800">
                <a:latin typeface="Tahoma" charset="0"/>
              </a:rPr>
              <a:t>, then </a:t>
            </a:r>
            <a:r>
              <a:rPr lang="en-US" sz="2800" b="1" i="1">
                <a:latin typeface="Times New Roman" charset="0"/>
                <a:sym typeface="Symbol" charset="0"/>
              </a:rPr>
              <a:t>f</a:t>
            </a:r>
            <a:r>
              <a:rPr lang="en-US" sz="2800">
                <a:latin typeface="Times New Roman" charset="0"/>
                <a:sym typeface="Symbol" charset="0"/>
              </a:rPr>
              <a:t>(</a:t>
            </a:r>
            <a:r>
              <a:rPr lang="en-US" sz="2800" b="1" i="1">
                <a:latin typeface="Times New Roman" charset="0"/>
                <a:sym typeface="Symbol" charset="0"/>
              </a:rPr>
              <a:t>n</a:t>
            </a:r>
            <a:r>
              <a:rPr lang="en-US" sz="2800">
                <a:latin typeface="Times New Roman" charset="0"/>
                <a:sym typeface="Symbol" charset="0"/>
              </a:rPr>
              <a:t>)</a:t>
            </a:r>
            <a:r>
              <a:rPr lang="en-US" sz="2800">
                <a:latin typeface="Tahoma" charset="0"/>
              </a:rPr>
              <a:t> is </a:t>
            </a:r>
            <a:r>
              <a:rPr lang="en-US" sz="2800" b="1" i="1">
                <a:latin typeface="Times New Roman" charset="0"/>
                <a:sym typeface="Symbol" charset="0"/>
              </a:rPr>
              <a:t>O</a:t>
            </a:r>
            <a:r>
              <a:rPr lang="en-US" sz="2800">
                <a:latin typeface="Times New Roman" charset="0"/>
                <a:sym typeface="Symbol" charset="0"/>
              </a:rPr>
              <a:t>(</a:t>
            </a:r>
            <a:r>
              <a:rPr lang="en-US" sz="2800" b="1" i="1">
                <a:latin typeface="Times New Roman" charset="0"/>
                <a:sym typeface="Symbol" charset="0"/>
              </a:rPr>
              <a:t>n</a:t>
            </a:r>
            <a:r>
              <a:rPr lang="en-US" sz="2800" b="1" i="1" baseline="30000">
                <a:latin typeface="Times New Roman" charset="0"/>
                <a:sym typeface="Symbol" charset="0"/>
              </a:rPr>
              <a:t>d</a:t>
            </a:r>
            <a:r>
              <a:rPr lang="en-US" sz="2800">
                <a:latin typeface="Times New Roman" charset="0"/>
                <a:sym typeface="Symbol" charset="0"/>
              </a:rPr>
              <a:t>)</a:t>
            </a:r>
            <a:r>
              <a:rPr lang="en-US" sz="2800">
                <a:latin typeface="Tahoma" charset="0"/>
              </a:rPr>
              <a:t>, i.e.,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>
                <a:latin typeface="Tahoma" charset="0"/>
              </a:rPr>
              <a:t>Drop lower-order terms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>
                <a:latin typeface="Tahoma" charset="0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r>
              <a:rPr lang="en-US" sz="2800">
                <a:latin typeface="Tahoma" charset="0"/>
              </a:rPr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>
                <a:latin typeface="Tahoma" charset="0"/>
              </a:rPr>
              <a:t>Say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ahoma" charset="0"/>
                <a:sym typeface="Symbol" charset="0"/>
              </a:rPr>
              <a:t> 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  <a:r>
              <a:rPr lang="ja-JP" altLang="en-US" sz="2400">
                <a:latin typeface="Tahoma" charset="0"/>
                <a:sym typeface="Symbol" charset="0"/>
              </a:rPr>
              <a:t>”</a:t>
            </a:r>
            <a:r>
              <a:rPr lang="en-US" altLang="ja-JP" sz="2400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Tahoma" charset="0"/>
              </a:rPr>
              <a:t>instead of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ahoma" charset="0"/>
                <a:sym typeface="Symbol" charset="0"/>
              </a:rPr>
              <a:t> 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 baseline="30000">
                <a:latin typeface="Times New Roman" charset="0"/>
                <a:sym typeface="Symbol" charset="0"/>
              </a:rPr>
              <a:t>2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  <a:r>
              <a:rPr lang="ja-JP" altLang="en-US" sz="2400">
                <a:latin typeface="Tahoma" charset="0"/>
                <a:sym typeface="Symbol" charset="0"/>
              </a:rPr>
              <a:t>”</a:t>
            </a:r>
            <a:endParaRPr lang="en-US" altLang="ja-JP" sz="2400">
              <a:latin typeface="Tahoma" charset="0"/>
              <a:sym typeface="Symbol" charset="0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sz="2800">
                <a:latin typeface="Tahoma" charset="0"/>
                <a:sym typeface="Symbol" charset="0"/>
              </a:rPr>
              <a:t>Use the simplest expression of the class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>
                <a:latin typeface="Tahoma" charset="0"/>
              </a:rPr>
              <a:t>Say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imes New Roman" charset="0"/>
                <a:sym typeface="Symbol" charset="0"/>
              </a:rPr>
              <a:t>3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 b="1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Symbol" charset="0"/>
                <a:sym typeface="Symbol" charset="0"/>
              </a:rPr>
              <a:t>+</a:t>
            </a:r>
            <a:r>
              <a:rPr lang="en-US" altLang="ja-JP" sz="2400" b="1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Times New Roman" charset="0"/>
                <a:sym typeface="Symbol" charset="0"/>
              </a:rPr>
              <a:t>5</a:t>
            </a:r>
            <a:r>
              <a:rPr lang="en-US" altLang="ja-JP" sz="2400">
                <a:latin typeface="Tahoma" charset="0"/>
                <a:sym typeface="Symbol" charset="0"/>
              </a:rPr>
              <a:t> 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  <a:r>
              <a:rPr lang="ja-JP" altLang="en-US" sz="2400">
                <a:latin typeface="Tahoma" charset="0"/>
                <a:sym typeface="Symbol" charset="0"/>
              </a:rPr>
              <a:t>”</a:t>
            </a:r>
            <a:r>
              <a:rPr lang="en-US" altLang="ja-JP" sz="2400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Tahoma" charset="0"/>
              </a:rPr>
              <a:t>instead of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imes New Roman" charset="0"/>
                <a:sym typeface="Symbol" charset="0"/>
              </a:rPr>
              <a:t>3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 b="1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Symbol" charset="0"/>
                <a:sym typeface="Symbol" charset="0"/>
              </a:rPr>
              <a:t>+</a:t>
            </a:r>
            <a:r>
              <a:rPr lang="en-US" altLang="ja-JP" sz="2400" b="1">
                <a:latin typeface="Times New Roman" charset="0"/>
                <a:sym typeface="Symbol" charset="0"/>
              </a:rPr>
              <a:t> </a:t>
            </a:r>
            <a:r>
              <a:rPr lang="en-US" altLang="ja-JP" sz="2400">
                <a:latin typeface="Times New Roman" charset="0"/>
                <a:sym typeface="Symbol" charset="0"/>
              </a:rPr>
              <a:t>5</a:t>
            </a:r>
            <a:r>
              <a:rPr lang="en-US" altLang="ja-JP" sz="2400">
                <a:latin typeface="Tahoma" charset="0"/>
                <a:sym typeface="Symbol" charset="0"/>
              </a:rPr>
              <a:t> 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(3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  <a:r>
              <a:rPr lang="ja-JP" altLang="en-US" sz="2400">
                <a:latin typeface="Tahoma" charset="0"/>
                <a:sym typeface="Symbol" charset="0"/>
              </a:rPr>
              <a:t>”</a:t>
            </a:r>
            <a:endParaRPr lang="en-US" sz="2400">
              <a:latin typeface="Tahoma" charset="0"/>
              <a:sym typeface="Symbol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024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Clip" r:id="rId3" imgW="1593245" imgH="1797269" progId="MS_ClipArt_Gallery.2">
                  <p:embed/>
                </p:oleObj>
              </mc:Choice>
              <mc:Fallback>
                <p:oleObj name="Clip" r:id="rId3" imgW="1593245" imgH="179726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674ACB0-1B54-0F43-833F-39BADD9A4D5D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Asymptotic Algorithm Analysis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The asymptotic analysis of an algorithm determines the running time in big-Oh notation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To perform the asymptotic analysis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find the worst-case number of primitive operations executed as a function of the input size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express this function with big-Oh notation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say that algorithm </a:t>
            </a:r>
            <a:r>
              <a:rPr lang="en-US" sz="2000" dirty="0" err="1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sz="2000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runs in </a:t>
            </a:r>
            <a:r>
              <a:rPr lang="en-US" altLang="ja-JP" sz="20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000" dirty="0">
                <a:latin typeface="Times New Roman" charset="0"/>
                <a:sym typeface="Symbol" charset="0"/>
              </a:rPr>
              <a:t>(</a:t>
            </a:r>
            <a:r>
              <a:rPr lang="en-US" altLang="ja-JP" sz="20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000" dirty="0">
                <a:latin typeface="Times New Roman" charset="0"/>
                <a:sym typeface="Symbol" charset="0"/>
              </a:rPr>
              <a:t>) </a:t>
            </a:r>
            <a:r>
              <a:rPr lang="en-US" altLang="ja-JP" sz="2000" dirty="0">
                <a:latin typeface="Tahoma" charset="0"/>
              </a:rPr>
              <a:t>time</a:t>
            </a:r>
            <a:r>
              <a:rPr lang="ja-JP" altLang="en-US" sz="2000" dirty="0">
                <a:latin typeface="Tahoma" charset="0"/>
              </a:rPr>
              <a:t>”</a:t>
            </a:r>
            <a:endParaRPr lang="en-US" altLang="ja-JP" sz="20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Since constant factors and lower-order terms are eventually dropped anyhow, we can disregard them when counting primitive operations</a:t>
            </a:r>
          </a:p>
        </p:txBody>
      </p:sp>
      <p:sp>
        <p:nvSpPr>
          <p:cNvPr id="3379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946185-D02B-AE4E-9A89-DCF7FC7EEF7E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Prefix Averages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434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further illustrate asymptotic analysis with two algorithms for prefix averages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</a:t>
            </a:r>
            <a:r>
              <a:rPr lang="en-US" sz="2400" b="1" i="1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-th prefix average of an array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ahoma" charset="0"/>
              </a:rPr>
              <a:t> is average of the first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400">
                <a:latin typeface="Times New Roman" charset="0"/>
                <a:sym typeface="Symbol" charset="0"/>
              </a:rPr>
              <a:t> 1) </a:t>
            </a:r>
            <a:r>
              <a:rPr lang="en-US" sz="2400">
                <a:latin typeface="Tahoma" charset="0"/>
              </a:rPr>
              <a:t>elements of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 b="1">
                <a:latin typeface="Times New Roman" charset="0"/>
              </a:rPr>
              <a:t>:</a:t>
            </a:r>
            <a:endParaRPr lang="en-US" sz="2400">
              <a:latin typeface="Tahoma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>
                <a:latin typeface="Times New Roman" charset="0"/>
                <a:sym typeface="Symbol" charset="0"/>
              </a:rPr>
              <a:t>A</a:t>
            </a:r>
            <a:r>
              <a:rPr lang="en-US" sz="2000">
                <a:latin typeface="Times New Roman" charset="0"/>
                <a:sym typeface="Symbol" charset="0"/>
              </a:rPr>
              <a:t>[</a:t>
            </a:r>
            <a:r>
              <a:rPr lang="en-US" sz="2000" b="1" i="1">
                <a:latin typeface="Times New Roman" charset="0"/>
                <a:sym typeface="Symbol" charset="0"/>
              </a:rPr>
              <a:t>i</a:t>
            </a:r>
            <a:r>
              <a:rPr lang="en-US" sz="2000">
                <a:latin typeface="Times New Roman" charset="0"/>
                <a:sym typeface="Symbol" charset="0"/>
              </a:rPr>
              <a:t>]</a:t>
            </a:r>
            <a:r>
              <a:rPr lang="en-US" sz="2000" b="1" i="1">
                <a:latin typeface="Times New Roman" charset="0"/>
                <a:sym typeface="Symbol" charset="0"/>
              </a:rPr>
              <a:t> </a:t>
            </a:r>
            <a:r>
              <a:rPr lang="en-US" sz="2400">
                <a:latin typeface="Symbol" charset="0"/>
                <a:sym typeface="Symbol" charset="0"/>
              </a:rPr>
              <a:t>= (</a:t>
            </a:r>
            <a:r>
              <a:rPr lang="en-US" sz="2000" b="1" i="1">
                <a:latin typeface="Times New Roman" charset="0"/>
                <a:sym typeface="Symbol" charset="0"/>
              </a:rPr>
              <a:t>X</a:t>
            </a:r>
            <a:r>
              <a:rPr lang="en-US" sz="2000">
                <a:latin typeface="Times New Roman" charset="0"/>
                <a:sym typeface="Symbol" charset="0"/>
              </a:rPr>
              <a:t>[0]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X</a:t>
            </a:r>
            <a:r>
              <a:rPr lang="en-US" sz="2000">
                <a:latin typeface="Times New Roman" charset="0"/>
                <a:sym typeface="Symbol" charset="0"/>
              </a:rPr>
              <a:t>[1]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</a:rPr>
              <a:t>… </a:t>
            </a:r>
            <a:r>
              <a:rPr lang="en-US" sz="2400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  <a:sym typeface="Symbol" charset="0"/>
              </a:rPr>
              <a:t>X</a:t>
            </a:r>
            <a:r>
              <a:rPr lang="en-US" sz="2000">
                <a:latin typeface="Times New Roman" charset="0"/>
                <a:sym typeface="Symbol" charset="0"/>
              </a:rPr>
              <a:t>[</a:t>
            </a:r>
            <a:r>
              <a:rPr lang="en-US" sz="2000" b="1" i="1">
                <a:latin typeface="Times New Roman" charset="0"/>
                <a:sym typeface="Symbol" charset="0"/>
              </a:rPr>
              <a:t>i</a:t>
            </a:r>
            <a:r>
              <a:rPr lang="en-US" sz="2000">
                <a:latin typeface="Times New Roman" charset="0"/>
                <a:sym typeface="Symbol" charset="0"/>
              </a:rPr>
              <a:t>])/(</a:t>
            </a:r>
            <a:r>
              <a:rPr lang="en-US" sz="2000" i="1">
                <a:latin typeface="Times New Roman" charset="0"/>
                <a:sym typeface="Symbol" charset="0"/>
              </a:rPr>
              <a:t>i</a:t>
            </a:r>
            <a:r>
              <a:rPr lang="en-US" sz="2000">
                <a:latin typeface="Times New Roman" charset="0"/>
                <a:sym typeface="Symbol" charset="0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sz="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Computing the array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ahoma" charset="0"/>
              </a:rPr>
              <a:t> of prefix averages of another array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ahoma" charset="0"/>
              </a:rPr>
              <a:t> has applications to financial analysis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330876"/>
              </p:ext>
            </p:extLst>
          </p:nvPr>
        </p:nvGraphicFramePr>
        <p:xfrm>
          <a:off x="5181600" y="1676400"/>
          <a:ext cx="38766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0" name="Worksheet" r:id="rId3" imgW="3162300" imgH="3606800" progId="Excel.Sheet.8">
                  <p:embed/>
                </p:oleObj>
              </mc:Choice>
              <mc:Fallback>
                <p:oleObj name="Worksheet" r:id="rId3" imgW="3162300" imgH="36068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38766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814ABCA-5370-DC43-AD86-73D5EFCD1807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</a:rPr>
              <a:t>Prefix Averages (Quadratic)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/>
              <a:t>The following algorithm computes prefix averages in quadratic time by applying the definition</a:t>
            </a:r>
          </a:p>
        </p:txBody>
      </p:sp>
      <p:sp>
        <p:nvSpPr>
          <p:cNvPr id="3686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9" y="2438400"/>
            <a:ext cx="8777551" cy="3445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60CA-8A46-4098-A293-F2D71FD37B93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z="3200" b="1" dirty="0"/>
              <a:t>Efficiency of Algorithms --importance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372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Algorithms for solving the same problem can differ dramatically in their efficiency, i.e., </a:t>
            </a:r>
            <a:r>
              <a:rPr lang="en-US" altLang="en-US" sz="2800"/>
              <a:t>running time.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much more significant than the differences due to hardware and software.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Comparison of two sorting algorithms (</a:t>
            </a:r>
            <a:r>
              <a:rPr lang="en-US" altLang="en-US" sz="2800" i="1" dirty="0"/>
              <a:t>n</a:t>
            </a:r>
            <a:r>
              <a:rPr lang="en-US" altLang="en-US" sz="2800" dirty="0"/>
              <a:t>=10</a:t>
            </a:r>
            <a:r>
              <a:rPr lang="en-US" altLang="en-US" sz="2800" baseline="30000" dirty="0"/>
              <a:t>6</a:t>
            </a:r>
            <a:r>
              <a:rPr lang="en-US" altLang="en-US" sz="2800" dirty="0"/>
              <a:t> numbers):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Insertion sort: </a:t>
            </a:r>
            <a:r>
              <a:rPr lang="en-US" altLang="en-US" sz="2400" i="1" dirty="0"/>
              <a:t>c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Merge sort: </a:t>
            </a:r>
            <a:r>
              <a:rPr lang="en-US" altLang="en-US" sz="2400" i="1" dirty="0"/>
              <a:t>c</a:t>
            </a:r>
            <a:r>
              <a:rPr lang="en-US" altLang="en-US" sz="2400" baseline="-25000" dirty="0"/>
              <a:t>2</a:t>
            </a:r>
            <a:r>
              <a:rPr lang="en-US" altLang="en-US" sz="2400" i="1" dirty="0"/>
              <a:t>n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lg</a:t>
            </a:r>
            <a:r>
              <a:rPr lang="en-US" altLang="en-US" sz="2400" i="1" dirty="0"/>
              <a:t> n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Best programmer (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=2), machine language, one billion/second computer.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Bad programmer (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=50), high-language, ten million/second computer.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2 (10</a:t>
            </a:r>
            <a:r>
              <a:rPr lang="en-US" altLang="en-US" sz="2000" baseline="30000" dirty="0"/>
              <a:t>6</a:t>
            </a:r>
            <a:r>
              <a:rPr lang="en-US" altLang="en-US" sz="2000" dirty="0"/>
              <a:t>)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instructions/10</a:t>
            </a:r>
            <a:r>
              <a:rPr lang="en-US" altLang="en-US" sz="2000" baseline="30000" dirty="0"/>
              <a:t>9</a:t>
            </a:r>
            <a:r>
              <a:rPr lang="en-US" altLang="en-US" sz="2000" dirty="0"/>
              <a:t> instructions per second = 2000 seconds.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50 (10</a:t>
            </a:r>
            <a:r>
              <a:rPr lang="en-US" altLang="en-US" sz="2000" baseline="30000" dirty="0"/>
              <a:t>6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lg</a:t>
            </a:r>
            <a:r>
              <a:rPr lang="en-US" altLang="en-US" sz="2000" dirty="0"/>
              <a:t> 10</a:t>
            </a:r>
            <a:r>
              <a:rPr lang="en-US" altLang="en-US" sz="2000" baseline="30000" dirty="0"/>
              <a:t>6</a:t>
            </a:r>
            <a:r>
              <a:rPr lang="en-US" altLang="en-US" sz="2000" dirty="0"/>
              <a:t>) instructions/10</a:t>
            </a:r>
            <a:r>
              <a:rPr lang="en-US" altLang="en-US" sz="2000" baseline="30000" dirty="0"/>
              <a:t>7</a:t>
            </a:r>
            <a:r>
              <a:rPr lang="en-US" altLang="en-US" sz="2000" dirty="0"/>
              <a:t> instructions per second </a:t>
            </a:r>
            <a:r>
              <a:rPr lang="en-US" altLang="en-US" sz="2000" dirty="0">
                <a:sym typeface="Symbol" pitchFamily="18" charset="2"/>
              </a:rPr>
              <a:t> 100 seconds.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Thus, merge sort on B is 20 times faster than insertion sort on A!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sorting ten million number, 2.3 days VS. 20 minutes.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8F07A-1809-6541-8AE3-24FB09B2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© 2014 Goodrich, Tamassia, Goldwasser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411AF-4A91-3C44-99A3-349262AD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80590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AEF34B-92C3-BB4E-AB3E-D8ABE608E88D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Arithmetic Progression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3886200" cy="3962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The running time of </a:t>
            </a:r>
            <a:r>
              <a:rPr lang="en-US" sz="2400" dirty="0">
                <a:solidFill>
                  <a:schemeClr val="tx2"/>
                </a:solidFill>
              </a:rPr>
              <a:t>prefixAverage1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is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The sum of the first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ahoma" charset="0"/>
              </a:rPr>
              <a:t> integers is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1) </a:t>
            </a:r>
            <a:r>
              <a:rPr lang="en-US" sz="2400" b="1" dirty="0">
                <a:latin typeface="Symbol" charset="0"/>
                <a:sym typeface="Symbol" charset="0"/>
              </a:rPr>
              <a:t>/ </a:t>
            </a:r>
            <a:r>
              <a:rPr lang="en-US" sz="2400" dirty="0">
                <a:latin typeface="Times New Roman" charset="0"/>
                <a:sym typeface="Symbol" charset="0"/>
              </a:rPr>
              <a:t>2</a:t>
            </a:r>
          </a:p>
          <a:p>
            <a:pPr lvl="1" eaLnBrk="1" hangingPunct="1"/>
            <a:r>
              <a:rPr lang="en-US" sz="2000" dirty="0">
                <a:latin typeface="Tahoma" charset="0"/>
                <a:sym typeface="Symbol" charset="0"/>
              </a:rPr>
              <a:t>There is a simple visual proof of this fact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Thus, algorithm </a:t>
            </a:r>
            <a:r>
              <a:rPr lang="en-US" sz="2400" dirty="0">
                <a:solidFill>
                  <a:schemeClr val="tx2"/>
                </a:solidFill>
              </a:rPr>
              <a:t>prefixAverage1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runs in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time </a:t>
            </a: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4876800" y="1514475"/>
          <a:ext cx="398145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8" name="Chart" r:id="rId3" imgW="3771900" imgH="4051300" progId="MSGraph.Chart.8">
                  <p:embed followColorScheme="full"/>
                </p:oleObj>
              </mc:Choice>
              <mc:Fallback>
                <p:oleObj name="Chart" r:id="rId3" imgW="3771900" imgH="405130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14475"/>
                        <a:ext cx="3981450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DCBC4F-D038-274F-9A65-786A10AB474E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dirty="0">
                <a:solidFill>
                  <a:schemeClr val="tx2"/>
                </a:solidFill>
              </a:rPr>
              <a:t>Prefix Averages 2 (Linear)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/>
              <a:t>The following algorithm uses a running summation to improve the efficiency</a:t>
            </a:r>
            <a:endParaRPr lang="en-US" b="1" i="1" dirty="0">
              <a:latin typeface="Times New Roman" charset="0"/>
              <a:sym typeface="Symbol" charset="0"/>
            </a:endParaRPr>
          </a:p>
        </p:txBody>
      </p:sp>
      <p:sp>
        <p:nvSpPr>
          <p:cNvPr id="3891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dirty="0">
                <a:latin typeface="+mj-lt"/>
              </a:rPr>
              <a:t>Algorithm </a:t>
            </a:r>
            <a:r>
              <a:rPr lang="en-US" dirty="0">
                <a:solidFill>
                  <a:schemeClr val="tx2"/>
                </a:solidFill>
              </a:rPr>
              <a:t>prefixAverage2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latin typeface="+mj-lt"/>
              </a:rPr>
              <a:t>runs in</a:t>
            </a:r>
            <a:r>
              <a:rPr lang="en-US" dirty="0"/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time!</a:t>
            </a:r>
          </a:p>
        </p:txBody>
      </p:sp>
      <p:sp>
        <p:nvSpPr>
          <p:cNvPr id="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41233"/>
            <a:ext cx="8902836" cy="324996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How about computing the prefix sum of a given integer array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958" y="838200"/>
            <a:ext cx="84582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A=[5, -10, 7, -2, 8, 9] </a:t>
            </a:r>
            <a:r>
              <a:rPr lang="en-US" dirty="0">
                <a:sym typeface="Wingdings" panose="05000000000000000000" pitchFamily="2" charset="2"/>
              </a:rPr>
              <a:t> [5, -5, 2,0, 8, 17]</a:t>
            </a:r>
          </a:p>
          <a:p>
            <a:r>
              <a:rPr lang="en-US" dirty="0">
                <a:sym typeface="Wingdings" panose="05000000000000000000" pitchFamily="2" charset="2"/>
              </a:rPr>
              <a:t>Algorithm 1: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(</a:t>
            </a:r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=0;i&lt;</a:t>
            </a:r>
            <a:r>
              <a:rPr lang="en-US" dirty="0" err="1">
                <a:sym typeface="Wingdings" panose="05000000000000000000" pitchFamily="2" charset="2"/>
              </a:rPr>
              <a:t>A.length;i</a:t>
            </a:r>
            <a:r>
              <a:rPr lang="en-US" dirty="0">
                <a:sym typeface="Wingdings" panose="05000000000000000000" pitchFamily="2" charset="2"/>
              </a:rPr>
              <a:t>++){	//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=0,1,…,A.length-1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psum</a:t>
            </a:r>
            <a:r>
              <a:rPr lang="en-US" dirty="0">
                <a:sym typeface="Wingdings" panose="05000000000000000000" pitchFamily="2" charset="2"/>
              </a:rPr>
              <a:t>=0;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for (</a:t>
            </a:r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j=0;j&lt;=</a:t>
            </a:r>
            <a:r>
              <a:rPr lang="en-US" dirty="0" err="1">
                <a:sym typeface="Wingdings" panose="05000000000000000000" pitchFamily="2" charset="2"/>
              </a:rPr>
              <a:t>i;i</a:t>
            </a:r>
            <a:r>
              <a:rPr lang="en-US" dirty="0">
                <a:sym typeface="Wingdings" panose="05000000000000000000" pitchFamily="2" charset="2"/>
              </a:rPr>
              <a:t>++) 		//j=0,...,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endParaRPr lang="en-US" dirty="0">
              <a:sym typeface="Wingdings" panose="05000000000000000000" pitchFamily="2" charset="2"/>
            </a:endParaRPr>
          </a:p>
          <a:p>
            <a:pPr lvl="3"/>
            <a:r>
              <a:rPr lang="en-US" dirty="0" err="1">
                <a:sym typeface="Wingdings" panose="05000000000000000000" pitchFamily="2" charset="2"/>
              </a:rPr>
              <a:t>psum</a:t>
            </a:r>
            <a:r>
              <a:rPr lang="en-US" dirty="0">
                <a:sym typeface="Wingdings" panose="05000000000000000000" pitchFamily="2" charset="2"/>
              </a:rPr>
              <a:t>+=A[j];  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Output </a:t>
            </a:r>
            <a:r>
              <a:rPr lang="en-US" dirty="0" err="1">
                <a:sym typeface="Wingdings" panose="05000000000000000000" pitchFamily="2" charset="2"/>
              </a:rPr>
              <a:t>psum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How many total + operations: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1+2+…+n-1= n(n-1)/2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If n=10</a:t>
            </a:r>
            <a:r>
              <a:rPr lang="en-US" baseline="30000" dirty="0">
                <a:sym typeface="Wingdings" panose="05000000000000000000" pitchFamily="2" charset="2"/>
              </a:rPr>
              <a:t>6</a:t>
            </a:r>
            <a:r>
              <a:rPr lang="en-US" dirty="0">
                <a:sym typeface="Wingdings" panose="05000000000000000000" pitchFamily="2" charset="2"/>
              </a:rPr>
              <a:t>,   n(n-1)2=10</a:t>
            </a:r>
            <a:r>
              <a:rPr lang="en-US" baseline="30000" dirty="0">
                <a:sym typeface="Wingdings" panose="05000000000000000000" pitchFamily="2" charset="2"/>
              </a:rPr>
              <a:t>6</a:t>
            </a:r>
            <a:r>
              <a:rPr lang="en-US" dirty="0">
                <a:sym typeface="Wingdings" panose="05000000000000000000" pitchFamily="2" charset="2"/>
              </a:rPr>
              <a:t>*5*10</a:t>
            </a:r>
            <a:r>
              <a:rPr lang="en-US" baseline="30000" dirty="0">
                <a:sym typeface="Wingdings" panose="05000000000000000000" pitchFamily="2" charset="2"/>
              </a:rPr>
              <a:t>5</a:t>
            </a:r>
          </a:p>
          <a:p>
            <a:r>
              <a:rPr lang="en-US" dirty="0">
                <a:sym typeface="Wingdings" panose="05000000000000000000" pitchFamily="2" charset="2"/>
              </a:rPr>
              <a:t>Algorithm 2: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psum</a:t>
            </a:r>
            <a:r>
              <a:rPr lang="en-US" dirty="0">
                <a:sym typeface="Wingdings" panose="05000000000000000000" pitchFamily="2" charset="2"/>
              </a:rPr>
              <a:t>=0;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(</a:t>
            </a:r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=0;i&lt;</a:t>
            </a:r>
            <a:r>
              <a:rPr lang="en-US" dirty="0" err="1">
                <a:sym typeface="Wingdings" panose="05000000000000000000" pitchFamily="2" charset="2"/>
              </a:rPr>
              <a:t>A.length;i</a:t>
            </a:r>
            <a:r>
              <a:rPr lang="en-US" dirty="0">
                <a:sym typeface="Wingdings" panose="05000000000000000000" pitchFamily="2" charset="2"/>
              </a:rPr>
              <a:t>++){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psum</a:t>
            </a:r>
            <a:r>
              <a:rPr lang="en-US" dirty="0">
                <a:sym typeface="Wingdings" panose="05000000000000000000" pitchFamily="2" charset="2"/>
              </a:rPr>
              <a:t>+=A[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];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Output </a:t>
            </a:r>
            <a:r>
              <a:rPr lang="en-US" dirty="0" err="1">
                <a:sym typeface="Wingdings" panose="05000000000000000000" pitchFamily="2" charset="2"/>
              </a:rPr>
              <a:t>psum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How many total + operations: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1+1+…+1 = 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If n=10</a:t>
            </a:r>
            <a:r>
              <a:rPr lang="en-US" baseline="30000" dirty="0">
                <a:sym typeface="Wingdings" panose="05000000000000000000" pitchFamily="2" charset="2"/>
              </a:rPr>
              <a:t>6</a:t>
            </a:r>
            <a:r>
              <a:rPr lang="en-US" dirty="0">
                <a:sym typeface="Wingdings" panose="05000000000000000000" pitchFamily="2" charset="2"/>
              </a:rPr>
              <a:t>,   still 10</a:t>
            </a:r>
            <a:r>
              <a:rPr lang="en-US" baseline="30000" dirty="0">
                <a:sym typeface="Wingdings" panose="05000000000000000000" pitchFamily="2" charset="2"/>
              </a:rPr>
              <a:t>6 </a:t>
            </a:r>
          </a:p>
          <a:p>
            <a:pPr lvl="2"/>
            <a:r>
              <a:rPr lang="en-US" baseline="30000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5486400"/>
            <a:ext cx="417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If this algorithm 2 runs at 1 second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2438400"/>
            <a:ext cx="2342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Then, Algorithm 1?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856717"/>
            <a:ext cx="3178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One day: 86,400 second.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More than 5 days.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6E82E-2828-CF4D-9E2C-A631C007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2014 Goodrich, Tamassia, Goldwasser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84271-48DF-C54A-83EF-6DD13D9B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2E28F-6B0E-1746-BF18-1415844E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Math you need to Review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3962400" y="1600200"/>
            <a:ext cx="434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BE2D00"/>
                </a:solidFill>
                <a:latin typeface="Tahoma" charset="0"/>
              </a:rPr>
              <a:t>Properties of powers: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>
                <a:latin typeface="Tahoma" charset="0"/>
              </a:rPr>
              <a:t>a</a:t>
            </a:r>
            <a:r>
              <a:rPr lang="en-US" baseline="30000" dirty="0">
                <a:latin typeface="Tahoma" charset="0"/>
              </a:rPr>
              <a:t>(</a:t>
            </a:r>
            <a:r>
              <a:rPr lang="en-US" baseline="30000" dirty="0" err="1">
                <a:latin typeface="Tahoma" charset="0"/>
              </a:rPr>
              <a:t>b+c</a:t>
            </a:r>
            <a:r>
              <a:rPr lang="en-US" baseline="30000" dirty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 = a</a:t>
            </a:r>
            <a:r>
              <a:rPr lang="en-US" baseline="30000" dirty="0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a </a:t>
            </a:r>
            <a:r>
              <a:rPr lang="en-US" baseline="30000" dirty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bc</a:t>
            </a:r>
            <a:r>
              <a:rPr lang="en-US" dirty="0">
                <a:latin typeface="Tahoma" charset="0"/>
              </a:rPr>
              <a:t> = (</a:t>
            </a: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)</a:t>
            </a:r>
            <a:r>
              <a:rPr lang="en-US" baseline="30000" dirty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 /a</a:t>
            </a:r>
            <a:r>
              <a:rPr lang="en-US" baseline="30000" dirty="0">
                <a:latin typeface="Tahoma" charset="0"/>
              </a:rPr>
              <a:t>c</a:t>
            </a:r>
            <a:r>
              <a:rPr lang="en-US" dirty="0">
                <a:latin typeface="Tahoma" charset="0"/>
              </a:rPr>
              <a:t> = a</a:t>
            </a:r>
            <a:r>
              <a:rPr lang="en-US" baseline="30000" dirty="0">
                <a:latin typeface="Tahoma" charset="0"/>
              </a:rPr>
              <a:t>(b-c)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>
                <a:latin typeface="Tahoma" charset="0"/>
              </a:rPr>
              <a:t>b = a </a:t>
            </a:r>
            <a:r>
              <a:rPr lang="en-US" baseline="30000" dirty="0" err="1">
                <a:latin typeface="Tahoma" charset="0"/>
              </a:rPr>
              <a:t>log</a:t>
            </a:r>
            <a:r>
              <a:rPr lang="en-US" baseline="-11000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b</a:t>
            </a:r>
            <a:r>
              <a:rPr lang="en-US" baseline="30000" dirty="0" err="1">
                <a:latin typeface="Tahoma" charset="0"/>
              </a:rPr>
              <a:t>c</a:t>
            </a:r>
            <a:r>
              <a:rPr lang="en-US" dirty="0">
                <a:latin typeface="Tahoma" charset="0"/>
              </a:rPr>
              <a:t> = a </a:t>
            </a:r>
            <a:r>
              <a:rPr lang="en-US" baseline="30000" dirty="0">
                <a:latin typeface="Tahoma" charset="0"/>
              </a:rPr>
              <a:t>c*</a:t>
            </a:r>
            <a:r>
              <a:rPr lang="en-US" baseline="30000" dirty="0" err="1">
                <a:latin typeface="Tahoma" charset="0"/>
              </a:rPr>
              <a:t>log</a:t>
            </a:r>
            <a:r>
              <a:rPr lang="en-US" baseline="-11000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BE2D00"/>
                </a:solidFill>
                <a:latin typeface="Tahoma" charset="0"/>
              </a:rPr>
              <a:t>Properties of logarithms: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>
                <a:latin typeface="Tahoma" charset="0"/>
              </a:rPr>
              <a:t>xy</a:t>
            </a:r>
            <a:r>
              <a:rPr lang="en-US" dirty="0">
                <a:latin typeface="Tahoma" charset="0"/>
              </a:rPr>
              <a:t>)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r>
              <a:rPr lang="en-US" dirty="0">
                <a:latin typeface="Tahoma" charset="0"/>
              </a:rPr>
              <a:t> +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y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 (x/y)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r>
              <a:rPr lang="en-US" dirty="0">
                <a:latin typeface="Tahoma" charset="0"/>
              </a:rPr>
              <a:t> -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y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xa</a:t>
            </a:r>
            <a:r>
              <a:rPr lang="en-US" dirty="0">
                <a:latin typeface="Tahoma" charset="0"/>
              </a:rPr>
              <a:t> = </a:t>
            </a:r>
            <a:r>
              <a:rPr lang="en-US" dirty="0" err="1">
                <a:latin typeface="Tahoma" charset="0"/>
              </a:rPr>
              <a:t>alog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a</a:t>
            </a:r>
            <a:r>
              <a:rPr lang="en-US" dirty="0">
                <a:latin typeface="Tahoma" charset="0"/>
              </a:rPr>
              <a:t>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x</a:t>
            </a:r>
            <a:r>
              <a:rPr lang="en-US" dirty="0" err="1">
                <a:latin typeface="Tahoma" charset="0"/>
              </a:rPr>
              <a:t>a</a:t>
            </a:r>
            <a:r>
              <a:rPr lang="en-US" dirty="0">
                <a:latin typeface="Tahoma" charset="0"/>
              </a:rPr>
              <a:t>/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x</a:t>
            </a:r>
            <a:r>
              <a:rPr lang="en-US" dirty="0" err="1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3200400" cy="4419600"/>
          </a:xfrm>
        </p:spPr>
        <p:txBody>
          <a:bodyPr/>
          <a:lstStyle/>
          <a:p>
            <a:r>
              <a:rPr lang="en-US" dirty="0"/>
              <a:t>Summations</a:t>
            </a:r>
          </a:p>
          <a:p>
            <a:r>
              <a:rPr lang="en-US" dirty="0"/>
              <a:t>Powers</a:t>
            </a:r>
          </a:p>
          <a:p>
            <a:r>
              <a:rPr lang="en-US" dirty="0"/>
              <a:t>Logarithms</a:t>
            </a:r>
          </a:p>
          <a:p>
            <a:r>
              <a:rPr lang="en-US" dirty="0"/>
              <a:t>Proof techniques</a:t>
            </a:r>
          </a:p>
          <a:p>
            <a:r>
              <a:rPr lang="en-US" dirty="0"/>
              <a:t>Basic probability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0967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409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5C4A2D8-D6BA-CD48-8D6D-6FB56050A668}" type="slidenum">
              <a:rPr lang="en-US" sz="1400"/>
              <a:pPr eaLnBrk="1" hangingPunct="1"/>
              <a:t>33</a:t>
            </a:fld>
            <a:endParaRPr lang="en-US" sz="1400"/>
          </a:p>
        </p:txBody>
      </p:sp>
      <p:graphicFrame>
        <p:nvGraphicFramePr>
          <p:cNvPr id="40964" name="Object 7"/>
          <p:cNvGraphicFramePr>
            <a:graphicFrameLocks noChangeAspect="1"/>
          </p:cNvGraphicFramePr>
          <p:nvPr/>
        </p:nvGraphicFramePr>
        <p:xfrm>
          <a:off x="7813675" y="22860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1" name="Clip" r:id="rId3" imgW="4668780" imgH="10589019" progId="MS_ClipArt_Gallery.2">
                  <p:embed/>
                </p:oleObj>
              </mc:Choice>
              <mc:Fallback>
                <p:oleObj name="Clip" r:id="rId3" imgW="4668780" imgH="1058901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228600"/>
                        <a:ext cx="873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3F26E-FFFF-C140-AA33-3CD3420294A3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5800" y="533400"/>
            <a:ext cx="662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Relatives of Big-Oh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838200" y="16002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BE2D00"/>
                </a:solidFill>
              </a:rPr>
              <a:t>big-Omega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(g(n)) if there is a constant c &gt; 0 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and an integer constant n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 1 such that </a:t>
            </a:r>
          </a:p>
          <a:p>
            <a:pPr marL="742950" lvl="1" indent="-285750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dirty="0">
                <a:sym typeface="Symbol" charset="0"/>
              </a:rPr>
              <a:t>	f(n)  c</a:t>
            </a:r>
            <a:r>
              <a:rPr lang="en-US" dirty="0">
                <a:cs typeface="Arial" charset="0"/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g(n) for n  n</a:t>
            </a:r>
            <a:r>
              <a:rPr lang="en-US" baseline="-25000" dirty="0">
                <a:sym typeface="Symbol" charset="0"/>
              </a:rPr>
              <a:t>0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endParaRPr lang="en-US" baseline="-25000" dirty="0">
              <a:sym typeface="Symbol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BE2D00"/>
                </a:solidFill>
              </a:rPr>
              <a:t>big-Theta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(g(n)) if there are constants c’ &gt; 0 and c’’ &gt; 0 and an integer constant n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 1 such that</a:t>
            </a: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dirty="0" err="1">
                <a:sym typeface="Symbol" charset="0"/>
              </a:rPr>
              <a:t>c’</a:t>
            </a:r>
            <a:r>
              <a:rPr lang="en-US" altLang="ja-JP" dirty="0" err="1">
                <a:sym typeface="Symbol" charset="0"/>
              </a:rPr>
              <a:t>g</a:t>
            </a:r>
            <a:r>
              <a:rPr lang="en-US" altLang="ja-JP" dirty="0">
                <a:sym typeface="Symbol" charset="0"/>
              </a:rPr>
              <a:t>(n)  f(n)  </a:t>
            </a:r>
            <a:r>
              <a:rPr lang="en-US" altLang="ja-JP" dirty="0" err="1">
                <a:sym typeface="Symbol" charset="0"/>
              </a:rPr>
              <a:t>c</a:t>
            </a:r>
            <a:r>
              <a:rPr lang="en-US" dirty="0" err="1">
                <a:sym typeface="Symbol" charset="0"/>
              </a:rPr>
              <a:t>’’</a:t>
            </a:r>
            <a:r>
              <a:rPr lang="en-US" altLang="ja-JP" dirty="0" err="1">
                <a:sym typeface="Symbol" charset="0"/>
              </a:rPr>
              <a:t>g</a:t>
            </a:r>
            <a:r>
              <a:rPr lang="en-US" altLang="ja-JP" dirty="0">
                <a:sym typeface="Symbol" charset="0"/>
              </a:rPr>
              <a:t>(n) for n  n</a:t>
            </a:r>
            <a:r>
              <a:rPr lang="en-US" altLang="ja-JP" baseline="-25000" dirty="0">
                <a:sym typeface="Symbol" charset="0"/>
              </a:rPr>
              <a:t>0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endParaRPr lang="en-US" dirty="0"/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6248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Clip" r:id="rId3" imgW="4332083" imgH="3468986" progId="MS_ClipArt_Gallery.5">
                  <p:embed/>
                </p:oleObj>
              </mc:Choice>
              <mc:Fallback>
                <p:oleObj name="Clip" r:id="rId3" imgW="4332083" imgH="3468986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79120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Asymptotic notations: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O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, , ,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o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, .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FE46C5-1096-DD4C-A5C9-6C89F96C4DC3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Intuition for Asymptotic Notation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066800" y="1676400"/>
            <a:ext cx="6553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big-Oh</a:t>
            </a:r>
            <a:endParaRPr lang="en-US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O(g(n)) if f(n) is asymptotically </a:t>
            </a:r>
            <a:r>
              <a:rPr lang="en-US" dirty="0">
                <a:solidFill>
                  <a:srgbClr val="BE2D00"/>
                </a:solidFill>
                <a:sym typeface="Symbol" charset="0"/>
              </a:rPr>
              <a:t>less than or equal to</a:t>
            </a:r>
            <a:r>
              <a:rPr lang="en-US" dirty="0">
                <a:sym typeface="Symbol" charset="0"/>
              </a:rPr>
              <a:t> g(n)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big-Omega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(g(n)) if f(n) is asymptotically </a:t>
            </a:r>
            <a:r>
              <a:rPr lang="en-US" dirty="0">
                <a:solidFill>
                  <a:srgbClr val="BE2D00"/>
                </a:solidFill>
                <a:sym typeface="Symbol" charset="0"/>
              </a:rPr>
              <a:t>greater than or equal to </a:t>
            </a:r>
            <a:r>
              <a:rPr lang="en-US" dirty="0">
                <a:sym typeface="Symbol" charset="0"/>
              </a:rPr>
              <a:t>g(n)</a:t>
            </a:r>
            <a:endParaRPr lang="en-US" baseline="-250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big-Theta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(g(n)) if f(n) is asymptotically </a:t>
            </a:r>
            <a:r>
              <a:rPr lang="en-US" dirty="0">
                <a:solidFill>
                  <a:srgbClr val="BE2D00"/>
                </a:solidFill>
                <a:sym typeface="Symbol" charset="0"/>
              </a:rPr>
              <a:t>equal to </a:t>
            </a:r>
            <a:r>
              <a:rPr lang="en-US" dirty="0">
                <a:sym typeface="Symbol" charset="0"/>
              </a:rPr>
              <a:t>g(n)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2800" dirty="0">
              <a:sym typeface="Symbol" charset="0"/>
            </a:endParaRPr>
          </a:p>
        </p:txBody>
      </p:sp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6705600" y="152400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8" name="Clip" r:id="rId3" imgW="879443" imgH="875763" progId="MS_ClipArt_Gallery.2">
                  <p:embed/>
                </p:oleObj>
              </mc:Choice>
              <mc:Fallback>
                <p:oleObj name="Clip" r:id="rId3" imgW="879443" imgH="875763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"/>
                        <a:ext cx="175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F99DFE-D05D-674A-BCAD-FB35175F756F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85800" y="228600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Example Uses of the Relatives of Big-Oh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62000" y="4884738"/>
            <a:ext cx="807720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dirty="0">
                <a:sym typeface="Symbol" charset="0"/>
              </a:rPr>
              <a:t>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it is 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) and </a:t>
            </a:r>
            <a:r>
              <a:rPr lang="en-US" sz="2000" i="1" dirty="0">
                <a:latin typeface="Times New Roman" charset="0"/>
                <a:sym typeface="Symbol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). We have already seen the former, for the latter recall that </a:t>
            </a: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i="1" dirty="0">
                <a:latin typeface="Times New Roman" charset="0"/>
                <a:sym typeface="Symbol" charset="0"/>
              </a:rPr>
              <a:t>O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f(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</a:t>
            </a:r>
            <a:r>
              <a:rPr lang="en-US" sz="2000" u="sng" dirty="0">
                <a:latin typeface="Times New Roman" charset="0"/>
                <a:sym typeface="Symbol" charset="0"/>
              </a:rPr>
              <a:t>&lt;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cs typeface="Arial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for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 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= 5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762000" y="4478338"/>
            <a:ext cx="7924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dirty="0">
                <a:sym typeface="Symbol" charset="0"/>
              </a:rPr>
              <a:t>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35306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dirty="0">
                <a:latin typeface="Times New Roman" charset="0"/>
                <a:sym typeface="Symbol" charset="0"/>
              </a:rPr>
              <a:t>(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f(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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cs typeface="Arial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for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 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= 1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62000" y="311467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b="1" dirty="0"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166938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dirty="0">
                <a:latin typeface="Times New Roman" charset="0"/>
                <a:sym typeface="Symbol" charset="0"/>
              </a:rPr>
              <a:t>(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</a:t>
            </a:r>
            <a:r>
              <a:rPr lang="en-US" sz="2000" i="1" dirty="0">
                <a:latin typeface="Times New Roman" charset="0"/>
                <a:sym typeface="Symbol" charset="0"/>
              </a:rPr>
              <a:t>f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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cs typeface="Arial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 for </a:t>
            </a:r>
            <a:r>
              <a:rPr lang="en-US" sz="2000" i="1" dirty="0">
                <a:latin typeface="Times New Roman" charset="0"/>
                <a:sym typeface="Symbol" charset="0"/>
              </a:rPr>
              <a:t>n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latin typeface="Times New Roman" charset="0"/>
                <a:sym typeface="Symbol" charset="0"/>
              </a:rPr>
              <a:t>c</a:t>
            </a:r>
            <a:r>
              <a:rPr lang="en-US" sz="2000" dirty="0">
                <a:latin typeface="Times New Roman" charset="0"/>
                <a:sym typeface="Symbol" charset="0"/>
              </a:rPr>
              <a:t> = 5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b="1" dirty="0"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graphicFrame>
        <p:nvGraphicFramePr>
          <p:cNvPr id="44042" name="Object 11"/>
          <p:cNvGraphicFramePr>
            <a:graphicFrameLocks noChangeAspect="1"/>
          </p:cNvGraphicFramePr>
          <p:nvPr/>
        </p:nvGraphicFramePr>
        <p:xfrm>
          <a:off x="6781800" y="381000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" name="Clip" r:id="rId4" imgW="789792" imgH="903405" progId="MS_ClipArt_Gallery.2">
                  <p:embed/>
                </p:oleObj>
              </mc:Choice>
              <mc:Fallback>
                <p:oleObj name="Clip" r:id="rId4" imgW="789792" imgH="903405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3" grpId="0" autoUpdateAnimBg="0"/>
      <p:bldP spid="4506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 sz="2800" dirty="0"/>
              <a:t>Best, worst, and average case running time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--insertion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00" y="1600200"/>
            <a:ext cx="8264299" cy="4114800"/>
          </a:xfrm>
        </p:spPr>
        <p:txBody>
          <a:bodyPr/>
          <a:lstStyle/>
          <a:p>
            <a:r>
              <a:rPr lang="en-US" sz="2000" dirty="0"/>
              <a:t>Best case:</a:t>
            </a:r>
          </a:p>
          <a:p>
            <a:r>
              <a:rPr lang="en-US" sz="2000" dirty="0"/>
              <a:t>Worst case:</a:t>
            </a:r>
          </a:p>
          <a:p>
            <a:r>
              <a:rPr lang="en-US" sz="2000" dirty="0"/>
              <a:t>Average case:  Any/random other case or average over all cases</a:t>
            </a:r>
          </a:p>
          <a:p>
            <a:pPr lvl="1"/>
            <a:r>
              <a:rPr lang="en-US" sz="1800" dirty="0"/>
              <a:t>Difficult to determine, since so many cases and random cases</a:t>
            </a:r>
          </a:p>
          <a:p>
            <a:pPr lvl="1"/>
            <a:r>
              <a:rPr lang="en-US" sz="1800" dirty="0"/>
              <a:t>Using probability, still O(n</a:t>
            </a:r>
            <a:r>
              <a:rPr lang="en-US" sz="1800" baseline="30000" dirty="0"/>
              <a:t>2</a:t>
            </a:r>
            <a:r>
              <a:rPr lang="en-US" sz="1800" dirty="0"/>
              <a:t>) </a:t>
            </a:r>
          </a:p>
          <a:p>
            <a:r>
              <a:rPr lang="en-US" sz="2000" dirty="0"/>
              <a:t>Talking about complexity, normally means worse case running time</a:t>
            </a:r>
          </a:p>
          <a:p>
            <a:pPr lvl="1"/>
            <a:r>
              <a:rPr lang="en-US" sz="1600" dirty="0"/>
              <a:t>Upper bound, easy to determine, average case is normally same as worse case</a:t>
            </a:r>
          </a:p>
          <a:p>
            <a:r>
              <a:rPr lang="en-US" sz="2000" dirty="0"/>
              <a:t>Seven growth rates:</a:t>
            </a:r>
          </a:p>
          <a:p>
            <a:pPr lvl="1"/>
            <a:r>
              <a:rPr lang="en-US" sz="1600" dirty="0"/>
              <a:t>Very critical in USACO competition.   </a:t>
            </a:r>
          </a:p>
          <a:p>
            <a:pPr lvl="1"/>
            <a:r>
              <a:rPr lang="en-US" sz="1600" dirty="0"/>
              <a:t>Theoretically, O(2</a:t>
            </a:r>
            <a:r>
              <a:rPr lang="en-US" sz="1600" baseline="30000" dirty="0"/>
              <a:t>n</a:t>
            </a:r>
            <a:r>
              <a:rPr lang="en-US" sz="1600" dirty="0"/>
              <a:t>), exponential, is very bad. </a:t>
            </a:r>
          </a:p>
          <a:p>
            <a:r>
              <a:rPr lang="en-US" sz="2000" dirty="0"/>
              <a:t>In addition, complexity has another usage: space complexity. </a:t>
            </a:r>
          </a:p>
          <a:p>
            <a:pPr lvl="1"/>
            <a:r>
              <a:rPr lang="en-US" sz="1600" dirty="0"/>
              <a:t>How much memory space an algorithm needs. </a:t>
            </a:r>
          </a:p>
          <a:p>
            <a:pPr lvl="1"/>
            <a:r>
              <a:rPr lang="en-US" sz="1600" dirty="0"/>
              <a:t>Very critical in USACO competition.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1600200"/>
            <a:ext cx="404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given elements are already sorted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2023646"/>
            <a:ext cx="3758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given elements are reversely sorted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8657" y="4114800"/>
            <a:ext cx="392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O(1), O(log(n)), O(n), O(</a:t>
            </a:r>
            <a:r>
              <a:rPr lang="en-US" sz="1200" dirty="0" err="1"/>
              <a:t>nlog</a:t>
            </a:r>
            <a:r>
              <a:rPr lang="en-US" sz="1200" dirty="0"/>
              <a:t>(n)), O(n</a:t>
            </a:r>
            <a:r>
              <a:rPr lang="en-US" sz="1200" baseline="30000" dirty="0"/>
              <a:t>2</a:t>
            </a:r>
            <a:r>
              <a:rPr lang="en-US" sz="1200" dirty="0"/>
              <a:t>),O(n</a:t>
            </a:r>
            <a:r>
              <a:rPr lang="en-US" sz="1200" baseline="30000" dirty="0"/>
              <a:t>3</a:t>
            </a:r>
            <a:r>
              <a:rPr lang="en-US" sz="1200" dirty="0"/>
              <a:t>), O(2</a:t>
            </a:r>
            <a:r>
              <a:rPr lang="en-US" sz="1200" baseline="30000" dirty="0"/>
              <a:t>n</a:t>
            </a:r>
            <a:r>
              <a:rPr lang="en-US" sz="12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543123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/>
              <a:t>O(n)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3129" y="1969532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102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3688B5A-A147-A646-AF09-9A7E7C2586AE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Experimental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Studies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581400" cy="35739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Write a program implementing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Run the program with inputs of varying size and composition, noting the time needed: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Plot the results</a:t>
            </a:r>
          </a:p>
        </p:txBody>
      </p:sp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7" y="5105400"/>
            <a:ext cx="8920003" cy="1295400"/>
          </a:xfrm>
          <a:prstGeom prst="rect">
            <a:avLst/>
          </a:prstGeom>
        </p:spPr>
      </p:pic>
      <p:graphicFrame>
        <p:nvGraphicFramePr>
          <p:cNvPr id="12293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3816937262"/>
              </p:ext>
            </p:extLst>
          </p:nvPr>
        </p:nvGraphicFramePr>
        <p:xfrm>
          <a:off x="4267200" y="228600"/>
          <a:ext cx="4824413" cy="50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Chart" r:id="rId4" imgW="4191000" imgH="4127500" progId="MSGraph.Chart.8">
                  <p:embed followColorScheme="full"/>
                </p:oleObj>
              </mc:Choice>
              <mc:Fallback>
                <p:oleObj name="Chart" r:id="rId4" imgW="4191000" imgH="41275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"/>
                        <a:ext cx="4824413" cy="5063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9B7914-5DCF-2D47-BA11-0C89E3B3A4FB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Limitations of Experiments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It is necessary to implement the algorithm, which may be difficult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Results 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In order to compare two algorithms, the same hardware and software environments must be used</a:t>
            </a:r>
          </a:p>
        </p:txBody>
      </p:sp>
      <p:sp>
        <p:nvSpPr>
          <p:cNvPr id="1331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13318" name="Picture 3" descr="skd188257sd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00600"/>
            <a:ext cx="1916113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40199E-1946-6E4B-893F-0ED72128E568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Theoretical Analysis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Uses a high-level description of the algorithm instead of an implementation</a:t>
            </a:r>
          </a:p>
          <a:p>
            <a:pPr eaLnBrk="1" hangingPunct="1"/>
            <a:r>
              <a:rPr lang="en-US" dirty="0">
                <a:latin typeface="Tahoma" charset="0"/>
              </a:rPr>
              <a:t>Characterizes running time as a function of the input size, n</a:t>
            </a:r>
          </a:p>
          <a:p>
            <a:pPr eaLnBrk="1" hangingPunct="1"/>
            <a:r>
              <a:rPr lang="en-US" dirty="0">
                <a:latin typeface="Tahoma" charset="0"/>
              </a:rPr>
              <a:t>Takes into account all possible inputs</a:t>
            </a:r>
          </a:p>
          <a:p>
            <a:pPr eaLnBrk="1" hangingPunct="1"/>
            <a:r>
              <a:rPr lang="en-US" dirty="0">
                <a:latin typeface="Tahoma" charset="0"/>
              </a:rPr>
              <a:t>Allows us to evaluate the speed of an algorithm independent of the hardware/software environment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7162800" y="228600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Clip" r:id="rId3" imgW="2310233" imgH="3176167" progId="MS_ClipArt_Gallery.2">
                  <p:embed/>
                </p:oleObj>
              </mc:Choice>
              <mc:Fallback>
                <p:oleObj name="Clip" r:id="rId3" imgW="2310233" imgH="3176167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E8089D-F67A-1C4B-991D-0F8F238EFB8D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Pseudocode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Hides program design issues</a:t>
            </a: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	</a:t>
            </a:r>
          </a:p>
        </p:txBody>
      </p:sp>
      <p:sp>
        <p:nvSpPr>
          <p:cNvPr id="15366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42A47D-FFBB-B842-BA69-AECC19642F44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Pseudocode Details</a:t>
            </a:r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905000"/>
            <a:ext cx="4267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Control flow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[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…]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repeat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until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Indentation replaces braces </a:t>
            </a:r>
          </a:p>
          <a:p>
            <a:pPr eaLnBrk="1" hangingPunct="1"/>
            <a:r>
              <a:rPr lang="en-US" sz="2400">
                <a:latin typeface="Tahoma" charset="0"/>
              </a:rPr>
              <a:t>Method declaration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method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[,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…])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</p:txBody>
      </p:sp>
      <p:sp>
        <p:nvSpPr>
          <p:cNvPr id="1638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05000"/>
            <a:ext cx="3657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method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[,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Expressions: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Char char="¬"/>
            </a:pPr>
            <a:r>
              <a:rPr lang="en-US" sz="2000" dirty="0">
                <a:latin typeface="Tahoma" charset="0"/>
                <a:sym typeface="Symbol" charset="0"/>
              </a:rPr>
              <a:t>Assignment</a:t>
            </a:r>
            <a:br>
              <a:rPr lang="en-US" sz="2000" dirty="0">
                <a:latin typeface="Tahoma" charset="0"/>
                <a:sym typeface="Symbol" charset="0"/>
              </a:rPr>
            </a:br>
            <a:endParaRPr lang="en-US" sz="2000" dirty="0">
              <a:latin typeface="Tahoma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Char char="="/>
            </a:pPr>
            <a:r>
              <a:rPr lang="en-US" sz="2000" dirty="0">
                <a:latin typeface="Tahoma" charset="0"/>
                <a:sym typeface="Symbol" charset="0"/>
              </a:rPr>
              <a:t>Equality testing</a:t>
            </a:r>
            <a:br>
              <a:rPr lang="en-US" sz="2000" dirty="0">
                <a:latin typeface="Tahoma" charset="0"/>
                <a:sym typeface="Symbol" charset="0"/>
              </a:rPr>
            </a:br>
            <a:endParaRPr lang="en-US" sz="2000" dirty="0">
              <a:latin typeface="Tahoma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aseline="30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2	</a:t>
            </a:r>
            <a:r>
              <a:rPr lang="en-US" sz="2000" dirty="0">
                <a:latin typeface="Tahoma" charset="0"/>
                <a:sym typeface="Symbol" charset="0"/>
              </a:rPr>
              <a:t>Superscripts and other mathematical formatting allowed</a:t>
            </a:r>
            <a:endParaRPr lang="en-US" sz="2000" baseline="30000" dirty="0">
              <a:latin typeface="Tahoma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</p:txBody>
      </p:sp>
      <p:grpSp>
        <p:nvGrpSpPr>
          <p:cNvPr id="16390" name="Group 66"/>
          <p:cNvGrpSpPr>
            <a:grpSpLocks/>
          </p:cNvGrpSpPr>
          <p:nvPr/>
        </p:nvGrpSpPr>
        <p:grpSpPr bwMode="auto">
          <a:xfrm flipH="1">
            <a:off x="6096000" y="381000"/>
            <a:ext cx="2057400" cy="1752600"/>
            <a:chOff x="148" y="195"/>
            <a:chExt cx="1107" cy="1001"/>
          </a:xfrm>
        </p:grpSpPr>
        <p:grpSp>
          <p:nvGrpSpPr>
            <p:cNvPr id="16392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6437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6449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25 w 469"/>
                    <a:gd name="T1" fmla="*/ 0 h 510"/>
                    <a:gd name="T2" fmla="*/ 44 w 469"/>
                    <a:gd name="T3" fmla="*/ 3 h 510"/>
                    <a:gd name="T4" fmla="*/ 53 w 469"/>
                    <a:gd name="T5" fmla="*/ 5 h 510"/>
                    <a:gd name="T6" fmla="*/ 58 w 469"/>
                    <a:gd name="T7" fmla="*/ 7 h 510"/>
                    <a:gd name="T8" fmla="*/ 59 w 469"/>
                    <a:gd name="T9" fmla="*/ 10 h 510"/>
                    <a:gd name="T10" fmla="*/ 58 w 469"/>
                    <a:gd name="T11" fmla="*/ 13 h 510"/>
                    <a:gd name="T12" fmla="*/ 54 w 469"/>
                    <a:gd name="T13" fmla="*/ 16 h 510"/>
                    <a:gd name="T14" fmla="*/ 48 w 469"/>
                    <a:gd name="T15" fmla="*/ 17 h 510"/>
                    <a:gd name="T16" fmla="*/ 45 w 469"/>
                    <a:gd name="T17" fmla="*/ 19 h 510"/>
                    <a:gd name="T18" fmla="*/ 35 w 469"/>
                    <a:gd name="T19" fmla="*/ 17 h 510"/>
                    <a:gd name="T20" fmla="*/ 28 w 469"/>
                    <a:gd name="T21" fmla="*/ 16 h 510"/>
                    <a:gd name="T22" fmla="*/ 21 w 469"/>
                    <a:gd name="T23" fmla="*/ 14 h 510"/>
                    <a:gd name="T24" fmla="*/ 15 w 469"/>
                    <a:gd name="T25" fmla="*/ 12 h 510"/>
                    <a:gd name="T26" fmla="*/ 9 w 469"/>
                    <a:gd name="T27" fmla="*/ 11 h 510"/>
                    <a:gd name="T28" fmla="*/ 5 w 469"/>
                    <a:gd name="T29" fmla="*/ 8 h 510"/>
                    <a:gd name="T30" fmla="*/ 0 w 469"/>
                    <a:gd name="T31" fmla="*/ 7 h 510"/>
                    <a:gd name="T32" fmla="*/ 15 w 469"/>
                    <a:gd name="T33" fmla="*/ 3 h 510"/>
                    <a:gd name="T34" fmla="*/ 25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0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7 w 132"/>
                    <a:gd name="T1" fmla="*/ 1 h 257"/>
                    <a:gd name="T2" fmla="*/ 11 w 132"/>
                    <a:gd name="T3" fmla="*/ 0 h 257"/>
                    <a:gd name="T4" fmla="*/ 15 w 132"/>
                    <a:gd name="T5" fmla="*/ 0 h 257"/>
                    <a:gd name="T6" fmla="*/ 17 w 132"/>
                    <a:gd name="T7" fmla="*/ 0 h 257"/>
                    <a:gd name="T8" fmla="*/ 13 w 132"/>
                    <a:gd name="T9" fmla="*/ 2 h 257"/>
                    <a:gd name="T10" fmla="*/ 10 w 132"/>
                    <a:gd name="T11" fmla="*/ 4 h 257"/>
                    <a:gd name="T12" fmla="*/ 9 w 132"/>
                    <a:gd name="T13" fmla="*/ 6 h 257"/>
                    <a:gd name="T14" fmla="*/ 10 w 132"/>
                    <a:gd name="T15" fmla="*/ 7 h 257"/>
                    <a:gd name="T16" fmla="*/ 13 w 132"/>
                    <a:gd name="T17" fmla="*/ 8 h 257"/>
                    <a:gd name="T18" fmla="*/ 9 w 132"/>
                    <a:gd name="T19" fmla="*/ 9 h 257"/>
                    <a:gd name="T20" fmla="*/ 5 w 132"/>
                    <a:gd name="T21" fmla="*/ 9 h 257"/>
                    <a:gd name="T22" fmla="*/ 1 w 132"/>
                    <a:gd name="T23" fmla="*/ 10 h 257"/>
                    <a:gd name="T24" fmla="*/ 0 w 132"/>
                    <a:gd name="T25" fmla="*/ 7 h 257"/>
                    <a:gd name="T26" fmla="*/ 1 w 132"/>
                    <a:gd name="T27" fmla="*/ 6 h 257"/>
                    <a:gd name="T28" fmla="*/ 4 w 132"/>
                    <a:gd name="T29" fmla="*/ 3 h 257"/>
                    <a:gd name="T30" fmla="*/ 7 w 132"/>
                    <a:gd name="T31" fmla="*/ 1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1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4 w 131"/>
                    <a:gd name="T1" fmla="*/ 12 h 329"/>
                    <a:gd name="T2" fmla="*/ 2 w 131"/>
                    <a:gd name="T3" fmla="*/ 11 h 329"/>
                    <a:gd name="T4" fmla="*/ 0 w 131"/>
                    <a:gd name="T5" fmla="*/ 8 h 329"/>
                    <a:gd name="T6" fmla="*/ 2 w 131"/>
                    <a:gd name="T7" fmla="*/ 6 h 329"/>
                    <a:gd name="T8" fmla="*/ 4 w 131"/>
                    <a:gd name="T9" fmla="*/ 3 h 329"/>
                    <a:gd name="T10" fmla="*/ 8 w 131"/>
                    <a:gd name="T11" fmla="*/ 1 h 329"/>
                    <a:gd name="T12" fmla="*/ 12 w 131"/>
                    <a:gd name="T13" fmla="*/ 0 h 329"/>
                    <a:gd name="T14" fmla="*/ 17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38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6439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2 w 280"/>
                    <a:gd name="T1" fmla="*/ 11 h 456"/>
                    <a:gd name="T2" fmla="*/ 3 w 280"/>
                    <a:gd name="T3" fmla="*/ 10 h 456"/>
                    <a:gd name="T4" fmla="*/ 4 w 280"/>
                    <a:gd name="T5" fmla="*/ 9 h 456"/>
                    <a:gd name="T6" fmla="*/ 6 w 280"/>
                    <a:gd name="T7" fmla="*/ 9 h 456"/>
                    <a:gd name="T8" fmla="*/ 9 w 280"/>
                    <a:gd name="T9" fmla="*/ 8 h 456"/>
                    <a:gd name="T10" fmla="*/ 11 w 280"/>
                    <a:gd name="T11" fmla="*/ 8 h 456"/>
                    <a:gd name="T12" fmla="*/ 12 w 280"/>
                    <a:gd name="T13" fmla="*/ 7 h 456"/>
                    <a:gd name="T14" fmla="*/ 14 w 280"/>
                    <a:gd name="T15" fmla="*/ 6 h 456"/>
                    <a:gd name="T16" fmla="*/ 16 w 280"/>
                    <a:gd name="T17" fmla="*/ 5 h 456"/>
                    <a:gd name="T18" fmla="*/ 19 w 280"/>
                    <a:gd name="T19" fmla="*/ 5 h 456"/>
                    <a:gd name="T20" fmla="*/ 21 w 280"/>
                    <a:gd name="T21" fmla="*/ 4 h 456"/>
                    <a:gd name="T22" fmla="*/ 22 w 280"/>
                    <a:gd name="T23" fmla="*/ 3 h 456"/>
                    <a:gd name="T24" fmla="*/ 24 w 280"/>
                    <a:gd name="T25" fmla="*/ 2 h 456"/>
                    <a:gd name="T26" fmla="*/ 27 w 280"/>
                    <a:gd name="T27" fmla="*/ 0 h 456"/>
                    <a:gd name="T28" fmla="*/ 28 w 280"/>
                    <a:gd name="T29" fmla="*/ 0 h 456"/>
                    <a:gd name="T30" fmla="*/ 30 w 280"/>
                    <a:gd name="T31" fmla="*/ 0 h 456"/>
                    <a:gd name="T32" fmla="*/ 31 w 280"/>
                    <a:gd name="T33" fmla="*/ 1 h 456"/>
                    <a:gd name="T34" fmla="*/ 31 w 280"/>
                    <a:gd name="T35" fmla="*/ 2 h 456"/>
                    <a:gd name="T36" fmla="*/ 30 w 280"/>
                    <a:gd name="T37" fmla="*/ 3 h 456"/>
                    <a:gd name="T38" fmla="*/ 29 w 280"/>
                    <a:gd name="T39" fmla="*/ 4 h 456"/>
                    <a:gd name="T40" fmla="*/ 28 w 280"/>
                    <a:gd name="T41" fmla="*/ 4 h 456"/>
                    <a:gd name="T42" fmla="*/ 26 w 280"/>
                    <a:gd name="T43" fmla="*/ 5 h 456"/>
                    <a:gd name="T44" fmla="*/ 28 w 280"/>
                    <a:gd name="T45" fmla="*/ 5 h 456"/>
                    <a:gd name="T46" fmla="*/ 30 w 280"/>
                    <a:gd name="T47" fmla="*/ 5 h 456"/>
                    <a:gd name="T48" fmla="*/ 31 w 280"/>
                    <a:gd name="T49" fmla="*/ 5 h 456"/>
                    <a:gd name="T50" fmla="*/ 34 w 280"/>
                    <a:gd name="T51" fmla="*/ 6 h 456"/>
                    <a:gd name="T52" fmla="*/ 35 w 280"/>
                    <a:gd name="T53" fmla="*/ 7 h 456"/>
                    <a:gd name="T54" fmla="*/ 35 w 280"/>
                    <a:gd name="T55" fmla="*/ 9 h 456"/>
                    <a:gd name="T56" fmla="*/ 35 w 280"/>
                    <a:gd name="T57" fmla="*/ 11 h 456"/>
                    <a:gd name="T58" fmla="*/ 33 w 280"/>
                    <a:gd name="T59" fmla="*/ 12 h 456"/>
                    <a:gd name="T60" fmla="*/ 31 w 280"/>
                    <a:gd name="T61" fmla="*/ 14 h 456"/>
                    <a:gd name="T62" fmla="*/ 28 w 280"/>
                    <a:gd name="T63" fmla="*/ 15 h 456"/>
                    <a:gd name="T64" fmla="*/ 27 w 280"/>
                    <a:gd name="T65" fmla="*/ 16 h 456"/>
                    <a:gd name="T66" fmla="*/ 25 w 280"/>
                    <a:gd name="T67" fmla="*/ 17 h 456"/>
                    <a:gd name="T68" fmla="*/ 22 w 280"/>
                    <a:gd name="T69" fmla="*/ 17 h 456"/>
                    <a:gd name="T70" fmla="*/ 19 w 280"/>
                    <a:gd name="T71" fmla="*/ 17 h 456"/>
                    <a:gd name="T72" fmla="*/ 17 w 280"/>
                    <a:gd name="T73" fmla="*/ 16 h 456"/>
                    <a:gd name="T74" fmla="*/ 15 w 280"/>
                    <a:gd name="T75" fmla="*/ 16 h 456"/>
                    <a:gd name="T76" fmla="*/ 13 w 280"/>
                    <a:gd name="T77" fmla="*/ 16 h 456"/>
                    <a:gd name="T78" fmla="*/ 12 w 280"/>
                    <a:gd name="T79" fmla="*/ 16 h 456"/>
                    <a:gd name="T80" fmla="*/ 10 w 280"/>
                    <a:gd name="T81" fmla="*/ 16 h 456"/>
                    <a:gd name="T82" fmla="*/ 8 w 280"/>
                    <a:gd name="T83" fmla="*/ 16 h 456"/>
                    <a:gd name="T84" fmla="*/ 5 w 280"/>
                    <a:gd name="T85" fmla="*/ 16 h 456"/>
                    <a:gd name="T86" fmla="*/ 3 w 280"/>
                    <a:gd name="T87" fmla="*/ 15 h 456"/>
                    <a:gd name="T88" fmla="*/ 1 w 280"/>
                    <a:gd name="T89" fmla="*/ 14 h 456"/>
                    <a:gd name="T90" fmla="*/ 0 w 280"/>
                    <a:gd name="T91" fmla="*/ 13 h 456"/>
                    <a:gd name="T92" fmla="*/ 1 w 280"/>
                    <a:gd name="T93" fmla="*/ 11 h 456"/>
                    <a:gd name="T94" fmla="*/ 2 w 280"/>
                    <a:gd name="T95" fmla="*/ 11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440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644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644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1 w 560"/>
                        <a:gd name="T1" fmla="*/ 23 h 705"/>
                        <a:gd name="T2" fmla="*/ 5 w 560"/>
                        <a:gd name="T3" fmla="*/ 21 h 705"/>
                        <a:gd name="T4" fmla="*/ 10 w 560"/>
                        <a:gd name="T5" fmla="*/ 19 h 705"/>
                        <a:gd name="T6" fmla="*/ 16 w 560"/>
                        <a:gd name="T7" fmla="*/ 17 h 705"/>
                        <a:gd name="T8" fmla="*/ 21 w 560"/>
                        <a:gd name="T9" fmla="*/ 15 h 705"/>
                        <a:gd name="T10" fmla="*/ 25 w 560"/>
                        <a:gd name="T11" fmla="*/ 15 h 705"/>
                        <a:gd name="T12" fmla="*/ 28 w 560"/>
                        <a:gd name="T13" fmla="*/ 15 h 705"/>
                        <a:gd name="T14" fmla="*/ 29 w 560"/>
                        <a:gd name="T15" fmla="*/ 14 h 705"/>
                        <a:gd name="T16" fmla="*/ 29 w 560"/>
                        <a:gd name="T17" fmla="*/ 12 h 705"/>
                        <a:gd name="T18" fmla="*/ 30 w 560"/>
                        <a:gd name="T19" fmla="*/ 10 h 705"/>
                        <a:gd name="T20" fmla="*/ 32 w 560"/>
                        <a:gd name="T21" fmla="*/ 9 h 705"/>
                        <a:gd name="T22" fmla="*/ 36 w 560"/>
                        <a:gd name="T23" fmla="*/ 7 h 705"/>
                        <a:gd name="T24" fmla="*/ 42 w 560"/>
                        <a:gd name="T25" fmla="*/ 5 h 705"/>
                        <a:gd name="T26" fmla="*/ 48 w 560"/>
                        <a:gd name="T27" fmla="*/ 3 h 705"/>
                        <a:gd name="T28" fmla="*/ 53 w 560"/>
                        <a:gd name="T29" fmla="*/ 1 h 705"/>
                        <a:gd name="T30" fmla="*/ 59 w 560"/>
                        <a:gd name="T31" fmla="*/ 0 h 705"/>
                        <a:gd name="T32" fmla="*/ 64 w 560"/>
                        <a:gd name="T33" fmla="*/ 0 h 705"/>
                        <a:gd name="T34" fmla="*/ 67 w 560"/>
                        <a:gd name="T35" fmla="*/ 0 h 705"/>
                        <a:gd name="T36" fmla="*/ 70 w 560"/>
                        <a:gd name="T37" fmla="*/ 1 h 705"/>
                        <a:gd name="T38" fmla="*/ 71 w 560"/>
                        <a:gd name="T39" fmla="*/ 3 h 705"/>
                        <a:gd name="T40" fmla="*/ 70 w 560"/>
                        <a:gd name="T41" fmla="*/ 4 h 705"/>
                        <a:gd name="T42" fmla="*/ 68 w 560"/>
                        <a:gd name="T43" fmla="*/ 6 h 705"/>
                        <a:gd name="T44" fmla="*/ 66 w 560"/>
                        <a:gd name="T45" fmla="*/ 8 h 705"/>
                        <a:gd name="T46" fmla="*/ 62 w 560"/>
                        <a:gd name="T47" fmla="*/ 10 h 705"/>
                        <a:gd name="T48" fmla="*/ 58 w 560"/>
                        <a:gd name="T49" fmla="*/ 12 h 705"/>
                        <a:gd name="T50" fmla="*/ 52 w 560"/>
                        <a:gd name="T51" fmla="*/ 13 h 705"/>
                        <a:gd name="T52" fmla="*/ 47 w 560"/>
                        <a:gd name="T53" fmla="*/ 15 h 705"/>
                        <a:gd name="T54" fmla="*/ 42 w 560"/>
                        <a:gd name="T55" fmla="*/ 16 h 705"/>
                        <a:gd name="T56" fmla="*/ 38 w 560"/>
                        <a:gd name="T57" fmla="*/ 16 h 705"/>
                        <a:gd name="T58" fmla="*/ 34 w 560"/>
                        <a:gd name="T59" fmla="*/ 15 h 705"/>
                        <a:gd name="T60" fmla="*/ 32 w 560"/>
                        <a:gd name="T61" fmla="*/ 16 h 705"/>
                        <a:gd name="T62" fmla="*/ 30 w 560"/>
                        <a:gd name="T63" fmla="*/ 17 h 705"/>
                        <a:gd name="T64" fmla="*/ 29 w 560"/>
                        <a:gd name="T65" fmla="*/ 18 h 705"/>
                        <a:gd name="T66" fmla="*/ 26 w 560"/>
                        <a:gd name="T67" fmla="*/ 20 h 705"/>
                        <a:gd name="T68" fmla="*/ 20 w 560"/>
                        <a:gd name="T69" fmla="*/ 22 h 705"/>
                        <a:gd name="T70" fmla="*/ 17 w 560"/>
                        <a:gd name="T71" fmla="*/ 23 h 705"/>
                        <a:gd name="T72" fmla="*/ 13 w 560"/>
                        <a:gd name="T73" fmla="*/ 25 h 705"/>
                        <a:gd name="T74" fmla="*/ 10 w 560"/>
                        <a:gd name="T75" fmla="*/ 26 h 705"/>
                        <a:gd name="T76" fmla="*/ 6 w 560"/>
                        <a:gd name="T77" fmla="*/ 26 h 705"/>
                        <a:gd name="T78" fmla="*/ 3 w 560"/>
                        <a:gd name="T79" fmla="*/ 26 h 705"/>
                        <a:gd name="T80" fmla="*/ 1 w 560"/>
                        <a:gd name="T81" fmla="*/ 26 h 705"/>
                        <a:gd name="T82" fmla="*/ 0 w 560"/>
                        <a:gd name="T83" fmla="*/ 24 h 705"/>
                        <a:gd name="T84" fmla="*/ 1 w 560"/>
                        <a:gd name="T85" fmla="*/ 23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4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10 h 336"/>
                        <a:gd name="T2" fmla="*/ 1 w 269"/>
                        <a:gd name="T3" fmla="*/ 9 h 336"/>
                        <a:gd name="T4" fmla="*/ 3 w 269"/>
                        <a:gd name="T5" fmla="*/ 7 h 336"/>
                        <a:gd name="T6" fmla="*/ 8 w 269"/>
                        <a:gd name="T7" fmla="*/ 5 h 336"/>
                        <a:gd name="T8" fmla="*/ 12 w 269"/>
                        <a:gd name="T9" fmla="*/ 4 h 336"/>
                        <a:gd name="T10" fmla="*/ 17 w 269"/>
                        <a:gd name="T11" fmla="*/ 2 h 336"/>
                        <a:gd name="T12" fmla="*/ 22 w 269"/>
                        <a:gd name="T13" fmla="*/ 1 h 336"/>
                        <a:gd name="T14" fmla="*/ 26 w 269"/>
                        <a:gd name="T15" fmla="*/ 0 h 336"/>
                        <a:gd name="T16" fmla="*/ 30 w 269"/>
                        <a:gd name="T17" fmla="*/ 0 h 336"/>
                        <a:gd name="T18" fmla="*/ 32 w 269"/>
                        <a:gd name="T19" fmla="*/ 0 h 336"/>
                        <a:gd name="T20" fmla="*/ 33 w 269"/>
                        <a:gd name="T21" fmla="*/ 2 h 336"/>
                        <a:gd name="T22" fmla="*/ 32 w 269"/>
                        <a:gd name="T23" fmla="*/ 3 h 336"/>
                        <a:gd name="T24" fmla="*/ 30 w 269"/>
                        <a:gd name="T25" fmla="*/ 5 h 336"/>
                        <a:gd name="T26" fmla="*/ 26 w 269"/>
                        <a:gd name="T27" fmla="*/ 7 h 336"/>
                        <a:gd name="T28" fmla="*/ 21 w 269"/>
                        <a:gd name="T29" fmla="*/ 8 h 336"/>
                        <a:gd name="T30" fmla="*/ 17 w 269"/>
                        <a:gd name="T31" fmla="*/ 10 h 336"/>
                        <a:gd name="T32" fmla="*/ 12 w 269"/>
                        <a:gd name="T33" fmla="*/ 11 h 336"/>
                        <a:gd name="T34" fmla="*/ 6 w 269"/>
                        <a:gd name="T35" fmla="*/ 12 h 336"/>
                        <a:gd name="T36" fmla="*/ 2 w 269"/>
                        <a:gd name="T37" fmla="*/ 12 h 336"/>
                        <a:gd name="T38" fmla="*/ 0 w 269"/>
                        <a:gd name="T39" fmla="*/ 12 h 336"/>
                        <a:gd name="T40" fmla="*/ 0 w 269"/>
                        <a:gd name="T41" fmla="*/ 10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42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7 w 180"/>
                      <a:gd name="T1" fmla="*/ 0 h 302"/>
                      <a:gd name="T2" fmla="*/ 20 w 180"/>
                      <a:gd name="T3" fmla="*/ 0 h 302"/>
                      <a:gd name="T4" fmla="*/ 21 w 180"/>
                      <a:gd name="T5" fmla="*/ 1 h 302"/>
                      <a:gd name="T6" fmla="*/ 21 w 180"/>
                      <a:gd name="T7" fmla="*/ 2 h 302"/>
                      <a:gd name="T8" fmla="*/ 20 w 180"/>
                      <a:gd name="T9" fmla="*/ 2 h 302"/>
                      <a:gd name="T10" fmla="*/ 22 w 180"/>
                      <a:gd name="T11" fmla="*/ 2 h 302"/>
                      <a:gd name="T12" fmla="*/ 23 w 180"/>
                      <a:gd name="T13" fmla="*/ 3 h 302"/>
                      <a:gd name="T14" fmla="*/ 23 w 180"/>
                      <a:gd name="T15" fmla="*/ 4 h 302"/>
                      <a:gd name="T16" fmla="*/ 22 w 180"/>
                      <a:gd name="T17" fmla="*/ 4 h 302"/>
                      <a:gd name="T18" fmla="*/ 20 w 180"/>
                      <a:gd name="T19" fmla="*/ 5 h 302"/>
                      <a:gd name="T20" fmla="*/ 21 w 180"/>
                      <a:gd name="T21" fmla="*/ 6 h 302"/>
                      <a:gd name="T22" fmla="*/ 21 w 180"/>
                      <a:gd name="T23" fmla="*/ 7 h 302"/>
                      <a:gd name="T24" fmla="*/ 20 w 180"/>
                      <a:gd name="T25" fmla="*/ 7 h 302"/>
                      <a:gd name="T26" fmla="*/ 17 w 180"/>
                      <a:gd name="T27" fmla="*/ 8 h 302"/>
                      <a:gd name="T28" fmla="*/ 13 w 180"/>
                      <a:gd name="T29" fmla="*/ 7 h 302"/>
                      <a:gd name="T30" fmla="*/ 13 w 180"/>
                      <a:gd name="T31" fmla="*/ 8 h 302"/>
                      <a:gd name="T32" fmla="*/ 13 w 180"/>
                      <a:gd name="T33" fmla="*/ 9 h 302"/>
                      <a:gd name="T34" fmla="*/ 12 w 180"/>
                      <a:gd name="T35" fmla="*/ 10 h 302"/>
                      <a:gd name="T36" fmla="*/ 11 w 180"/>
                      <a:gd name="T37" fmla="*/ 11 h 302"/>
                      <a:gd name="T38" fmla="*/ 9 w 180"/>
                      <a:gd name="T39" fmla="*/ 11 h 302"/>
                      <a:gd name="T40" fmla="*/ 7 w 180"/>
                      <a:gd name="T41" fmla="*/ 11 h 302"/>
                      <a:gd name="T42" fmla="*/ 4 w 180"/>
                      <a:gd name="T43" fmla="*/ 11 h 302"/>
                      <a:gd name="T44" fmla="*/ 3 w 180"/>
                      <a:gd name="T45" fmla="*/ 10 h 302"/>
                      <a:gd name="T46" fmla="*/ 1 w 180"/>
                      <a:gd name="T47" fmla="*/ 9 h 302"/>
                      <a:gd name="T48" fmla="*/ 0 w 180"/>
                      <a:gd name="T49" fmla="*/ 8 h 302"/>
                      <a:gd name="T50" fmla="*/ 1 w 180"/>
                      <a:gd name="T51" fmla="*/ 7 h 302"/>
                      <a:gd name="T52" fmla="*/ 3 w 180"/>
                      <a:gd name="T53" fmla="*/ 7 h 302"/>
                      <a:gd name="T54" fmla="*/ 4 w 180"/>
                      <a:gd name="T55" fmla="*/ 7 h 302"/>
                      <a:gd name="T56" fmla="*/ 3 w 180"/>
                      <a:gd name="T57" fmla="*/ 6 h 302"/>
                      <a:gd name="T58" fmla="*/ 2 w 180"/>
                      <a:gd name="T59" fmla="*/ 6 h 302"/>
                      <a:gd name="T60" fmla="*/ 1 w 180"/>
                      <a:gd name="T61" fmla="*/ 5 h 302"/>
                      <a:gd name="T62" fmla="*/ 2 w 180"/>
                      <a:gd name="T63" fmla="*/ 5 h 302"/>
                      <a:gd name="T64" fmla="*/ 4 w 180"/>
                      <a:gd name="T65" fmla="*/ 4 h 302"/>
                      <a:gd name="T66" fmla="*/ 3 w 180"/>
                      <a:gd name="T67" fmla="*/ 4 h 302"/>
                      <a:gd name="T68" fmla="*/ 3 w 180"/>
                      <a:gd name="T69" fmla="*/ 3 h 302"/>
                      <a:gd name="T70" fmla="*/ 5 w 180"/>
                      <a:gd name="T71" fmla="*/ 3 h 302"/>
                      <a:gd name="T72" fmla="*/ 4 w 180"/>
                      <a:gd name="T73" fmla="*/ 2 h 302"/>
                      <a:gd name="T74" fmla="*/ 5 w 180"/>
                      <a:gd name="T75" fmla="*/ 1 h 302"/>
                      <a:gd name="T76" fmla="*/ 6 w 180"/>
                      <a:gd name="T77" fmla="*/ 1 h 302"/>
                      <a:gd name="T78" fmla="*/ 9 w 180"/>
                      <a:gd name="T79" fmla="*/ 1 h 302"/>
                      <a:gd name="T80" fmla="*/ 10 w 180"/>
                      <a:gd name="T81" fmla="*/ 1 h 302"/>
                      <a:gd name="T82" fmla="*/ 11 w 180"/>
                      <a:gd name="T83" fmla="*/ 1 h 302"/>
                      <a:gd name="T84" fmla="*/ 13 w 180"/>
                      <a:gd name="T85" fmla="*/ 1 h 302"/>
                      <a:gd name="T86" fmla="*/ 17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3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0 h 20"/>
                      <a:gd name="T2" fmla="*/ 1 w 91"/>
                      <a:gd name="T3" fmla="*/ 0 h 20"/>
                      <a:gd name="T4" fmla="*/ 4 w 91"/>
                      <a:gd name="T5" fmla="*/ 1 h 20"/>
                      <a:gd name="T6" fmla="*/ 7 w 91"/>
                      <a:gd name="T7" fmla="*/ 1 h 20"/>
                      <a:gd name="T8" fmla="*/ 9 w 91"/>
                      <a:gd name="T9" fmla="*/ 0 h 20"/>
                      <a:gd name="T10" fmla="*/ 11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4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6 w 56"/>
                      <a:gd name="T1" fmla="*/ 1 h 21"/>
                      <a:gd name="T2" fmla="*/ 4 w 56"/>
                      <a:gd name="T3" fmla="*/ 1 h 21"/>
                      <a:gd name="T4" fmla="*/ 2 w 56"/>
                      <a:gd name="T5" fmla="*/ 0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5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7 w 50"/>
                      <a:gd name="T1" fmla="*/ 1 h 29"/>
                      <a:gd name="T2" fmla="*/ 5 w 50"/>
                      <a:gd name="T3" fmla="*/ 1 h 29"/>
                      <a:gd name="T4" fmla="*/ 3 w 50"/>
                      <a:gd name="T5" fmla="*/ 1 h 29"/>
                      <a:gd name="T6" fmla="*/ 2 w 50"/>
                      <a:gd name="T7" fmla="*/ 1 h 29"/>
                      <a:gd name="T8" fmla="*/ 1 w 50"/>
                      <a:gd name="T9" fmla="*/ 1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6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12 w 92"/>
                      <a:gd name="T1" fmla="*/ 0 h 27"/>
                      <a:gd name="T2" fmla="*/ 10 w 92"/>
                      <a:gd name="T3" fmla="*/ 0 h 27"/>
                      <a:gd name="T4" fmla="*/ 9 w 92"/>
                      <a:gd name="T5" fmla="*/ 0 h 27"/>
                      <a:gd name="T6" fmla="*/ 7 w 92"/>
                      <a:gd name="T7" fmla="*/ 1 h 27"/>
                      <a:gd name="T8" fmla="*/ 6 w 92"/>
                      <a:gd name="T9" fmla="*/ 1 h 27"/>
                      <a:gd name="T10" fmla="*/ 5 w 92"/>
                      <a:gd name="T11" fmla="*/ 1 h 27"/>
                      <a:gd name="T12" fmla="*/ 3 w 92"/>
                      <a:gd name="T13" fmla="*/ 1 h 27"/>
                      <a:gd name="T14" fmla="*/ 2 w 92"/>
                      <a:gd name="T15" fmla="*/ 1 h 27"/>
                      <a:gd name="T16" fmla="*/ 0 w 92"/>
                      <a:gd name="T17" fmla="*/ 0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393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6424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6426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2 w 377"/>
                    <a:gd name="T1" fmla="*/ 8 h 773"/>
                    <a:gd name="T2" fmla="*/ 1 w 377"/>
                    <a:gd name="T3" fmla="*/ 10 h 773"/>
                    <a:gd name="T4" fmla="*/ 0 w 377"/>
                    <a:gd name="T5" fmla="*/ 11 h 773"/>
                    <a:gd name="T6" fmla="*/ 2 w 377"/>
                    <a:gd name="T7" fmla="*/ 15 h 773"/>
                    <a:gd name="T8" fmla="*/ 2 w 377"/>
                    <a:gd name="T9" fmla="*/ 19 h 773"/>
                    <a:gd name="T10" fmla="*/ 5 w 377"/>
                    <a:gd name="T11" fmla="*/ 21 h 773"/>
                    <a:gd name="T12" fmla="*/ 7 w 377"/>
                    <a:gd name="T13" fmla="*/ 23 h 773"/>
                    <a:gd name="T14" fmla="*/ 8 w 377"/>
                    <a:gd name="T15" fmla="*/ 24 h 773"/>
                    <a:gd name="T16" fmla="*/ 10 w 377"/>
                    <a:gd name="T17" fmla="*/ 26 h 773"/>
                    <a:gd name="T18" fmla="*/ 12 w 377"/>
                    <a:gd name="T19" fmla="*/ 27 h 773"/>
                    <a:gd name="T20" fmla="*/ 13 w 377"/>
                    <a:gd name="T21" fmla="*/ 28 h 773"/>
                    <a:gd name="T22" fmla="*/ 15 w 377"/>
                    <a:gd name="T23" fmla="*/ 29 h 773"/>
                    <a:gd name="T24" fmla="*/ 17 w 377"/>
                    <a:gd name="T25" fmla="*/ 29 h 773"/>
                    <a:gd name="T26" fmla="*/ 18 w 377"/>
                    <a:gd name="T27" fmla="*/ 28 h 773"/>
                    <a:gd name="T28" fmla="*/ 20 w 377"/>
                    <a:gd name="T29" fmla="*/ 29 h 773"/>
                    <a:gd name="T30" fmla="*/ 21 w 377"/>
                    <a:gd name="T31" fmla="*/ 28 h 773"/>
                    <a:gd name="T32" fmla="*/ 22 w 377"/>
                    <a:gd name="T33" fmla="*/ 28 h 773"/>
                    <a:gd name="T34" fmla="*/ 24 w 377"/>
                    <a:gd name="T35" fmla="*/ 26 h 773"/>
                    <a:gd name="T36" fmla="*/ 26 w 377"/>
                    <a:gd name="T37" fmla="*/ 24 h 773"/>
                    <a:gd name="T38" fmla="*/ 27 w 377"/>
                    <a:gd name="T39" fmla="*/ 22 h 773"/>
                    <a:gd name="T40" fmla="*/ 28 w 377"/>
                    <a:gd name="T41" fmla="*/ 21 h 773"/>
                    <a:gd name="T42" fmla="*/ 29 w 377"/>
                    <a:gd name="T43" fmla="*/ 19 h 773"/>
                    <a:gd name="T44" fmla="*/ 31 w 377"/>
                    <a:gd name="T45" fmla="*/ 18 h 773"/>
                    <a:gd name="T46" fmla="*/ 33 w 377"/>
                    <a:gd name="T47" fmla="*/ 17 h 773"/>
                    <a:gd name="T48" fmla="*/ 31 w 377"/>
                    <a:gd name="T49" fmla="*/ 16 h 773"/>
                    <a:gd name="T50" fmla="*/ 29 w 377"/>
                    <a:gd name="T51" fmla="*/ 16 h 773"/>
                    <a:gd name="T52" fmla="*/ 30 w 377"/>
                    <a:gd name="T53" fmla="*/ 15 h 773"/>
                    <a:gd name="T54" fmla="*/ 31 w 377"/>
                    <a:gd name="T55" fmla="*/ 14 h 773"/>
                    <a:gd name="T56" fmla="*/ 31 w 377"/>
                    <a:gd name="T57" fmla="*/ 14 h 773"/>
                    <a:gd name="T58" fmla="*/ 32 w 377"/>
                    <a:gd name="T59" fmla="*/ 13 h 773"/>
                    <a:gd name="T60" fmla="*/ 33 w 377"/>
                    <a:gd name="T61" fmla="*/ 13 h 773"/>
                    <a:gd name="T62" fmla="*/ 34 w 377"/>
                    <a:gd name="T63" fmla="*/ 14 h 773"/>
                    <a:gd name="T64" fmla="*/ 35 w 377"/>
                    <a:gd name="T65" fmla="*/ 14 h 773"/>
                    <a:gd name="T66" fmla="*/ 36 w 377"/>
                    <a:gd name="T67" fmla="*/ 15 h 773"/>
                    <a:gd name="T68" fmla="*/ 37 w 377"/>
                    <a:gd name="T69" fmla="*/ 15 h 773"/>
                    <a:gd name="T70" fmla="*/ 38 w 377"/>
                    <a:gd name="T71" fmla="*/ 15 h 773"/>
                    <a:gd name="T72" fmla="*/ 39 w 377"/>
                    <a:gd name="T73" fmla="*/ 15 h 773"/>
                    <a:gd name="T74" fmla="*/ 40 w 377"/>
                    <a:gd name="T75" fmla="*/ 15 h 773"/>
                    <a:gd name="T76" fmla="*/ 41 w 377"/>
                    <a:gd name="T77" fmla="*/ 13 h 773"/>
                    <a:gd name="T78" fmla="*/ 43 w 377"/>
                    <a:gd name="T79" fmla="*/ 12 h 773"/>
                    <a:gd name="T80" fmla="*/ 44 w 377"/>
                    <a:gd name="T81" fmla="*/ 11 h 773"/>
                    <a:gd name="T82" fmla="*/ 45 w 377"/>
                    <a:gd name="T83" fmla="*/ 11 h 773"/>
                    <a:gd name="T84" fmla="*/ 43 w 377"/>
                    <a:gd name="T85" fmla="*/ 9 h 773"/>
                    <a:gd name="T86" fmla="*/ 43 w 377"/>
                    <a:gd name="T87" fmla="*/ 8 h 773"/>
                    <a:gd name="T88" fmla="*/ 44 w 377"/>
                    <a:gd name="T89" fmla="*/ 7 h 773"/>
                    <a:gd name="T90" fmla="*/ 46 w 377"/>
                    <a:gd name="T91" fmla="*/ 6 h 773"/>
                    <a:gd name="T92" fmla="*/ 48 w 377"/>
                    <a:gd name="T93" fmla="*/ 5 h 773"/>
                    <a:gd name="T94" fmla="*/ 46 w 377"/>
                    <a:gd name="T95" fmla="*/ 3 h 773"/>
                    <a:gd name="T96" fmla="*/ 44 w 377"/>
                    <a:gd name="T97" fmla="*/ 2 h 773"/>
                    <a:gd name="T98" fmla="*/ 37 w 377"/>
                    <a:gd name="T99" fmla="*/ 1 h 773"/>
                    <a:gd name="T100" fmla="*/ 31 w 377"/>
                    <a:gd name="T101" fmla="*/ 0 h 773"/>
                    <a:gd name="T102" fmla="*/ 24 w 377"/>
                    <a:gd name="T103" fmla="*/ 0 h 773"/>
                    <a:gd name="T104" fmla="*/ 16 w 377"/>
                    <a:gd name="T105" fmla="*/ 1 h 773"/>
                    <a:gd name="T106" fmla="*/ 14 w 377"/>
                    <a:gd name="T107" fmla="*/ 2 h 773"/>
                    <a:gd name="T108" fmla="*/ 13 w 377"/>
                    <a:gd name="T109" fmla="*/ 3 h 773"/>
                    <a:gd name="T110" fmla="*/ 12 w 377"/>
                    <a:gd name="T111" fmla="*/ 5 h 773"/>
                    <a:gd name="T112" fmla="*/ 11 w 377"/>
                    <a:gd name="T113" fmla="*/ 5 h 773"/>
                    <a:gd name="T114" fmla="*/ 6 w 377"/>
                    <a:gd name="T115" fmla="*/ 6 h 773"/>
                    <a:gd name="T116" fmla="*/ 3 w 377"/>
                    <a:gd name="T117" fmla="*/ 7 h 773"/>
                    <a:gd name="T118" fmla="*/ 2 w 377"/>
                    <a:gd name="T119" fmla="*/ 8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427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642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643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14 h 367"/>
                        <a:gd name="T2" fmla="*/ 2 w 88"/>
                        <a:gd name="T3" fmla="*/ 12 h 367"/>
                        <a:gd name="T4" fmla="*/ 3 w 88"/>
                        <a:gd name="T5" fmla="*/ 11 h 367"/>
                        <a:gd name="T6" fmla="*/ 3 w 88"/>
                        <a:gd name="T7" fmla="*/ 10 h 367"/>
                        <a:gd name="T8" fmla="*/ 1 w 88"/>
                        <a:gd name="T9" fmla="*/ 8 h 367"/>
                        <a:gd name="T10" fmla="*/ 0 w 88"/>
                        <a:gd name="T11" fmla="*/ 7 h 367"/>
                        <a:gd name="T12" fmla="*/ 1 w 88"/>
                        <a:gd name="T13" fmla="*/ 5 h 367"/>
                        <a:gd name="T14" fmla="*/ 3 w 88"/>
                        <a:gd name="T15" fmla="*/ 4 h 367"/>
                        <a:gd name="T16" fmla="*/ 5 w 88"/>
                        <a:gd name="T17" fmla="*/ 3 h 367"/>
                        <a:gd name="T18" fmla="*/ 8 w 88"/>
                        <a:gd name="T19" fmla="*/ 2 h 367"/>
                        <a:gd name="T20" fmla="*/ 11 w 88"/>
                        <a:gd name="T21" fmla="*/ 2 h 367"/>
                        <a:gd name="T22" fmla="*/ 10 w 88"/>
                        <a:gd name="T23" fmla="*/ 1 h 367"/>
                        <a:gd name="T24" fmla="*/ 9 w 88"/>
                        <a:gd name="T25" fmla="*/ 1 h 367"/>
                        <a:gd name="T26" fmla="*/ 8 w 88"/>
                        <a:gd name="T27" fmla="*/ 1 h 367"/>
                        <a:gd name="T28" fmla="*/ 7 w 88"/>
                        <a:gd name="T29" fmla="*/ 0 h 367"/>
                        <a:gd name="T30" fmla="*/ 7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1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1 h 52"/>
                        <a:gd name="T2" fmla="*/ 2 w 103"/>
                        <a:gd name="T3" fmla="*/ 2 h 52"/>
                        <a:gd name="T4" fmla="*/ 4 w 103"/>
                        <a:gd name="T5" fmla="*/ 2 h 52"/>
                        <a:gd name="T6" fmla="*/ 7 w 103"/>
                        <a:gd name="T7" fmla="*/ 2 h 52"/>
                        <a:gd name="T8" fmla="*/ 9 w 103"/>
                        <a:gd name="T9" fmla="*/ 2 h 52"/>
                        <a:gd name="T10" fmla="*/ 11 w 103"/>
                        <a:gd name="T11" fmla="*/ 2 h 52"/>
                        <a:gd name="T12" fmla="*/ 12 w 103"/>
                        <a:gd name="T13" fmla="*/ 1 h 52"/>
                        <a:gd name="T14" fmla="*/ 12 w 103"/>
                        <a:gd name="T15" fmla="*/ 0 h 52"/>
                        <a:gd name="T16" fmla="*/ 11 w 103"/>
                        <a:gd name="T17" fmla="*/ 0 h 52"/>
                        <a:gd name="T18" fmla="*/ 9 w 103"/>
                        <a:gd name="T19" fmla="*/ 0 h 52"/>
                        <a:gd name="T20" fmla="*/ 7 w 103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2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5 w 47"/>
                        <a:gd name="T1" fmla="*/ 0 h 77"/>
                        <a:gd name="T2" fmla="*/ 3 w 47"/>
                        <a:gd name="T3" fmla="*/ 0 h 77"/>
                        <a:gd name="T4" fmla="*/ 1 w 47"/>
                        <a:gd name="T5" fmla="*/ 1 h 77"/>
                        <a:gd name="T6" fmla="*/ 0 w 47"/>
                        <a:gd name="T7" fmla="*/ 2 h 77"/>
                        <a:gd name="T8" fmla="*/ 0 w 47"/>
                        <a:gd name="T9" fmla="*/ 3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3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3 w 38"/>
                        <a:gd name="T3" fmla="*/ 2 h 59"/>
                        <a:gd name="T4" fmla="*/ 3 w 38"/>
                        <a:gd name="T5" fmla="*/ 2 h 59"/>
                        <a:gd name="T6" fmla="*/ 4 w 38"/>
                        <a:gd name="T7" fmla="*/ 1 h 59"/>
                        <a:gd name="T8" fmla="*/ 5 w 38"/>
                        <a:gd name="T9" fmla="*/ 1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4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1 w 18"/>
                        <a:gd name="T1" fmla="*/ 1 h 22"/>
                        <a:gd name="T2" fmla="*/ 1 w 18"/>
                        <a:gd name="T3" fmla="*/ 1 h 22"/>
                        <a:gd name="T4" fmla="*/ 0 w 18"/>
                        <a:gd name="T5" fmla="*/ 0 h 22"/>
                        <a:gd name="T6" fmla="*/ 0 w 18"/>
                        <a:gd name="T7" fmla="*/ 0 h 22"/>
                        <a:gd name="T8" fmla="*/ 1 w 18"/>
                        <a:gd name="T9" fmla="*/ 0 h 22"/>
                        <a:gd name="T10" fmla="*/ 1 w 18"/>
                        <a:gd name="T11" fmla="*/ 0 h 22"/>
                        <a:gd name="T12" fmla="*/ 2 w 18"/>
                        <a:gd name="T13" fmla="*/ 0 h 22"/>
                        <a:gd name="T14" fmla="*/ 2 w 18"/>
                        <a:gd name="T15" fmla="*/ 0 h 22"/>
                        <a:gd name="T16" fmla="*/ 2 w 18"/>
                        <a:gd name="T17" fmla="*/ 1 h 22"/>
                        <a:gd name="T18" fmla="*/ 3 w 18"/>
                        <a:gd name="T19" fmla="*/ 1 h 22"/>
                        <a:gd name="T20" fmla="*/ 3 w 18"/>
                        <a:gd name="T21" fmla="*/ 1 h 22"/>
                        <a:gd name="T22" fmla="*/ 2 w 18"/>
                        <a:gd name="T23" fmla="*/ 1 h 22"/>
                        <a:gd name="T24" fmla="*/ 1 w 18"/>
                        <a:gd name="T25" fmla="*/ 1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5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7 w 50"/>
                        <a:gd name="T1" fmla="*/ 4 h 103"/>
                        <a:gd name="T2" fmla="*/ 7 w 50"/>
                        <a:gd name="T3" fmla="*/ 3 h 103"/>
                        <a:gd name="T4" fmla="*/ 5 w 50"/>
                        <a:gd name="T5" fmla="*/ 2 h 103"/>
                        <a:gd name="T6" fmla="*/ 3 w 50"/>
                        <a:gd name="T7" fmla="*/ 1 h 103"/>
                        <a:gd name="T8" fmla="*/ 1 w 50"/>
                        <a:gd name="T9" fmla="*/ 1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6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4 w 67"/>
                        <a:gd name="T1" fmla="*/ 3 h 97"/>
                        <a:gd name="T2" fmla="*/ 2 w 67"/>
                        <a:gd name="T3" fmla="*/ 4 h 97"/>
                        <a:gd name="T4" fmla="*/ 1 w 67"/>
                        <a:gd name="T5" fmla="*/ 4 h 97"/>
                        <a:gd name="T6" fmla="*/ 0 w 67"/>
                        <a:gd name="T7" fmla="*/ 3 h 97"/>
                        <a:gd name="T8" fmla="*/ 0 w 67"/>
                        <a:gd name="T9" fmla="*/ 2 h 97"/>
                        <a:gd name="T10" fmla="*/ 1 w 67"/>
                        <a:gd name="T11" fmla="*/ 2 h 97"/>
                        <a:gd name="T12" fmla="*/ 4 w 67"/>
                        <a:gd name="T13" fmla="*/ 1 h 97"/>
                        <a:gd name="T14" fmla="*/ 6 w 67"/>
                        <a:gd name="T15" fmla="*/ 1 h 97"/>
                        <a:gd name="T16" fmla="*/ 7 w 67"/>
                        <a:gd name="T17" fmla="*/ 1 h 97"/>
                        <a:gd name="T18" fmla="*/ 8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29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425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2 w 405"/>
                  <a:gd name="T1" fmla="*/ 12 h 326"/>
                  <a:gd name="T2" fmla="*/ 6 w 405"/>
                  <a:gd name="T3" fmla="*/ 11 h 326"/>
                  <a:gd name="T4" fmla="*/ 7 w 405"/>
                  <a:gd name="T5" fmla="*/ 10 h 326"/>
                  <a:gd name="T6" fmla="*/ 9 w 405"/>
                  <a:gd name="T7" fmla="*/ 9 h 326"/>
                  <a:gd name="T8" fmla="*/ 9 w 405"/>
                  <a:gd name="T9" fmla="*/ 8 h 326"/>
                  <a:gd name="T10" fmla="*/ 11 w 405"/>
                  <a:gd name="T11" fmla="*/ 7 h 326"/>
                  <a:gd name="T12" fmla="*/ 13 w 405"/>
                  <a:gd name="T13" fmla="*/ 7 h 326"/>
                  <a:gd name="T14" fmla="*/ 15 w 405"/>
                  <a:gd name="T15" fmla="*/ 6 h 326"/>
                  <a:gd name="T16" fmla="*/ 17 w 405"/>
                  <a:gd name="T17" fmla="*/ 7 h 326"/>
                  <a:gd name="T18" fmla="*/ 19 w 405"/>
                  <a:gd name="T19" fmla="*/ 7 h 326"/>
                  <a:gd name="T20" fmla="*/ 20 w 405"/>
                  <a:gd name="T21" fmla="*/ 8 h 326"/>
                  <a:gd name="T22" fmla="*/ 19 w 405"/>
                  <a:gd name="T23" fmla="*/ 9 h 326"/>
                  <a:gd name="T24" fmla="*/ 18 w 405"/>
                  <a:gd name="T25" fmla="*/ 11 h 326"/>
                  <a:gd name="T26" fmla="*/ 22 w 405"/>
                  <a:gd name="T27" fmla="*/ 11 h 326"/>
                  <a:gd name="T28" fmla="*/ 22 w 405"/>
                  <a:gd name="T29" fmla="*/ 10 h 326"/>
                  <a:gd name="T30" fmla="*/ 24 w 405"/>
                  <a:gd name="T31" fmla="*/ 10 h 326"/>
                  <a:gd name="T32" fmla="*/ 26 w 405"/>
                  <a:gd name="T33" fmla="*/ 9 h 326"/>
                  <a:gd name="T34" fmla="*/ 26 w 405"/>
                  <a:gd name="T35" fmla="*/ 8 h 326"/>
                  <a:gd name="T36" fmla="*/ 27 w 405"/>
                  <a:gd name="T37" fmla="*/ 8 h 326"/>
                  <a:gd name="T38" fmla="*/ 28 w 405"/>
                  <a:gd name="T39" fmla="*/ 8 h 326"/>
                  <a:gd name="T40" fmla="*/ 30 w 405"/>
                  <a:gd name="T41" fmla="*/ 8 h 326"/>
                  <a:gd name="T42" fmla="*/ 32 w 405"/>
                  <a:gd name="T43" fmla="*/ 8 h 326"/>
                  <a:gd name="T44" fmla="*/ 33 w 405"/>
                  <a:gd name="T45" fmla="*/ 8 h 326"/>
                  <a:gd name="T46" fmla="*/ 34 w 405"/>
                  <a:gd name="T47" fmla="*/ 8 h 326"/>
                  <a:gd name="T48" fmla="*/ 36 w 405"/>
                  <a:gd name="T49" fmla="*/ 9 h 326"/>
                  <a:gd name="T50" fmla="*/ 37 w 405"/>
                  <a:gd name="T51" fmla="*/ 9 h 326"/>
                  <a:gd name="T52" fmla="*/ 40 w 405"/>
                  <a:gd name="T53" fmla="*/ 10 h 326"/>
                  <a:gd name="T54" fmla="*/ 41 w 405"/>
                  <a:gd name="T55" fmla="*/ 11 h 326"/>
                  <a:gd name="T56" fmla="*/ 44 w 405"/>
                  <a:gd name="T57" fmla="*/ 11 h 326"/>
                  <a:gd name="T58" fmla="*/ 47 w 405"/>
                  <a:gd name="T59" fmla="*/ 11 h 326"/>
                  <a:gd name="T60" fmla="*/ 49 w 405"/>
                  <a:gd name="T61" fmla="*/ 11 h 326"/>
                  <a:gd name="T62" fmla="*/ 51 w 405"/>
                  <a:gd name="T63" fmla="*/ 10 h 326"/>
                  <a:gd name="T64" fmla="*/ 51 w 405"/>
                  <a:gd name="T65" fmla="*/ 9 h 326"/>
                  <a:gd name="T66" fmla="*/ 50 w 405"/>
                  <a:gd name="T67" fmla="*/ 9 h 326"/>
                  <a:gd name="T68" fmla="*/ 49 w 405"/>
                  <a:gd name="T69" fmla="*/ 8 h 326"/>
                  <a:gd name="T70" fmla="*/ 48 w 405"/>
                  <a:gd name="T71" fmla="*/ 7 h 326"/>
                  <a:gd name="T72" fmla="*/ 47 w 405"/>
                  <a:gd name="T73" fmla="*/ 6 h 326"/>
                  <a:gd name="T74" fmla="*/ 45 w 405"/>
                  <a:gd name="T75" fmla="*/ 5 h 326"/>
                  <a:gd name="T76" fmla="*/ 43 w 405"/>
                  <a:gd name="T77" fmla="*/ 5 h 326"/>
                  <a:gd name="T78" fmla="*/ 41 w 405"/>
                  <a:gd name="T79" fmla="*/ 5 h 326"/>
                  <a:gd name="T80" fmla="*/ 39 w 405"/>
                  <a:gd name="T81" fmla="*/ 5 h 326"/>
                  <a:gd name="T82" fmla="*/ 37 w 405"/>
                  <a:gd name="T83" fmla="*/ 3 h 326"/>
                  <a:gd name="T84" fmla="*/ 35 w 405"/>
                  <a:gd name="T85" fmla="*/ 2 h 326"/>
                  <a:gd name="T86" fmla="*/ 30 w 405"/>
                  <a:gd name="T87" fmla="*/ 1 h 326"/>
                  <a:gd name="T88" fmla="*/ 25 w 405"/>
                  <a:gd name="T89" fmla="*/ 0 h 326"/>
                  <a:gd name="T90" fmla="*/ 19 w 405"/>
                  <a:gd name="T91" fmla="*/ 0 h 326"/>
                  <a:gd name="T92" fmla="*/ 15 w 405"/>
                  <a:gd name="T93" fmla="*/ 0 h 326"/>
                  <a:gd name="T94" fmla="*/ 14 w 405"/>
                  <a:gd name="T95" fmla="*/ 1 h 326"/>
                  <a:gd name="T96" fmla="*/ 13 w 405"/>
                  <a:gd name="T97" fmla="*/ 1 h 326"/>
                  <a:gd name="T98" fmla="*/ 11 w 405"/>
                  <a:gd name="T99" fmla="*/ 2 h 326"/>
                  <a:gd name="T100" fmla="*/ 8 w 405"/>
                  <a:gd name="T101" fmla="*/ 2 h 326"/>
                  <a:gd name="T102" fmla="*/ 6 w 405"/>
                  <a:gd name="T103" fmla="*/ 3 h 326"/>
                  <a:gd name="T104" fmla="*/ 5 w 405"/>
                  <a:gd name="T105" fmla="*/ 3 h 326"/>
                  <a:gd name="T106" fmla="*/ 3 w 405"/>
                  <a:gd name="T107" fmla="*/ 4 h 326"/>
                  <a:gd name="T108" fmla="*/ 2 w 405"/>
                  <a:gd name="T109" fmla="*/ 5 h 326"/>
                  <a:gd name="T110" fmla="*/ 2 w 405"/>
                  <a:gd name="T111" fmla="*/ 6 h 326"/>
                  <a:gd name="T112" fmla="*/ 1 w 405"/>
                  <a:gd name="T113" fmla="*/ 7 h 326"/>
                  <a:gd name="T114" fmla="*/ 1 w 405"/>
                  <a:gd name="T115" fmla="*/ 8 h 326"/>
                  <a:gd name="T116" fmla="*/ 0 w 405"/>
                  <a:gd name="T117" fmla="*/ 9 h 326"/>
                  <a:gd name="T118" fmla="*/ 1 w 405"/>
                  <a:gd name="T119" fmla="*/ 10 h 326"/>
                  <a:gd name="T120" fmla="*/ 1 w 405"/>
                  <a:gd name="T121" fmla="*/ 11 h 326"/>
                  <a:gd name="T122" fmla="*/ 2 w 405"/>
                  <a:gd name="T123" fmla="*/ 12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4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6422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45 w 744"/>
                  <a:gd name="T1" fmla="*/ 0 h 221"/>
                  <a:gd name="T2" fmla="*/ 51 w 744"/>
                  <a:gd name="T3" fmla="*/ 0 h 221"/>
                  <a:gd name="T4" fmla="*/ 56 w 744"/>
                  <a:gd name="T5" fmla="*/ 1 h 221"/>
                  <a:gd name="T6" fmla="*/ 61 w 744"/>
                  <a:gd name="T7" fmla="*/ 2 h 221"/>
                  <a:gd name="T8" fmla="*/ 68 w 744"/>
                  <a:gd name="T9" fmla="*/ 3 h 221"/>
                  <a:gd name="T10" fmla="*/ 74 w 744"/>
                  <a:gd name="T11" fmla="*/ 3 h 221"/>
                  <a:gd name="T12" fmla="*/ 81 w 744"/>
                  <a:gd name="T13" fmla="*/ 3 h 221"/>
                  <a:gd name="T14" fmla="*/ 87 w 744"/>
                  <a:gd name="T15" fmla="*/ 4 h 221"/>
                  <a:gd name="T16" fmla="*/ 93 w 744"/>
                  <a:gd name="T17" fmla="*/ 5 h 221"/>
                  <a:gd name="T18" fmla="*/ 93 w 744"/>
                  <a:gd name="T19" fmla="*/ 6 h 221"/>
                  <a:gd name="T20" fmla="*/ 91 w 744"/>
                  <a:gd name="T21" fmla="*/ 7 h 221"/>
                  <a:gd name="T22" fmla="*/ 85 w 744"/>
                  <a:gd name="T23" fmla="*/ 8 h 221"/>
                  <a:gd name="T24" fmla="*/ 79 w 744"/>
                  <a:gd name="T25" fmla="*/ 8 h 221"/>
                  <a:gd name="T26" fmla="*/ 56 w 744"/>
                  <a:gd name="T27" fmla="*/ 8 h 221"/>
                  <a:gd name="T28" fmla="*/ 47 w 744"/>
                  <a:gd name="T29" fmla="*/ 8 h 221"/>
                  <a:gd name="T30" fmla="*/ 39 w 744"/>
                  <a:gd name="T31" fmla="*/ 8 h 221"/>
                  <a:gd name="T32" fmla="*/ 31 w 744"/>
                  <a:gd name="T33" fmla="*/ 7 h 221"/>
                  <a:gd name="T34" fmla="*/ 27 w 744"/>
                  <a:gd name="T35" fmla="*/ 6 h 221"/>
                  <a:gd name="T36" fmla="*/ 27 w 744"/>
                  <a:gd name="T37" fmla="*/ 7 h 221"/>
                  <a:gd name="T38" fmla="*/ 6 w 744"/>
                  <a:gd name="T39" fmla="*/ 7 h 221"/>
                  <a:gd name="T40" fmla="*/ 3 w 744"/>
                  <a:gd name="T41" fmla="*/ 6 h 221"/>
                  <a:gd name="T42" fmla="*/ 1 w 744"/>
                  <a:gd name="T43" fmla="*/ 5 h 221"/>
                  <a:gd name="T44" fmla="*/ 0 w 744"/>
                  <a:gd name="T45" fmla="*/ 3 h 221"/>
                  <a:gd name="T46" fmla="*/ 1 w 744"/>
                  <a:gd name="T47" fmla="*/ 2 h 221"/>
                  <a:gd name="T48" fmla="*/ 2 w 744"/>
                  <a:gd name="T49" fmla="*/ 0 h 221"/>
                  <a:gd name="T50" fmla="*/ 6 w 744"/>
                  <a:gd name="T51" fmla="*/ 0 h 221"/>
                  <a:gd name="T52" fmla="*/ 13 w 744"/>
                  <a:gd name="T53" fmla="*/ 1 h 221"/>
                  <a:gd name="T54" fmla="*/ 20 w 744"/>
                  <a:gd name="T55" fmla="*/ 2 h 221"/>
                  <a:gd name="T56" fmla="*/ 25 w 744"/>
                  <a:gd name="T57" fmla="*/ 2 h 221"/>
                  <a:gd name="T58" fmla="*/ 30 w 744"/>
                  <a:gd name="T59" fmla="*/ 2 h 221"/>
                  <a:gd name="T60" fmla="*/ 36 w 744"/>
                  <a:gd name="T61" fmla="*/ 1 h 221"/>
                  <a:gd name="T62" fmla="*/ 48 w 744"/>
                  <a:gd name="T63" fmla="*/ 2 h 221"/>
                  <a:gd name="T64" fmla="*/ 45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44 w 745"/>
                  <a:gd name="T1" fmla="*/ 0 h 220"/>
                  <a:gd name="T2" fmla="*/ 50 w 745"/>
                  <a:gd name="T3" fmla="*/ 0 h 220"/>
                  <a:gd name="T4" fmla="*/ 55 w 745"/>
                  <a:gd name="T5" fmla="*/ 1 h 220"/>
                  <a:gd name="T6" fmla="*/ 60 w 745"/>
                  <a:gd name="T7" fmla="*/ 2 h 220"/>
                  <a:gd name="T8" fmla="*/ 67 w 745"/>
                  <a:gd name="T9" fmla="*/ 3 h 220"/>
                  <a:gd name="T10" fmla="*/ 73 w 745"/>
                  <a:gd name="T11" fmla="*/ 3 h 220"/>
                  <a:gd name="T12" fmla="*/ 80 w 745"/>
                  <a:gd name="T13" fmla="*/ 3 h 220"/>
                  <a:gd name="T14" fmla="*/ 86 w 745"/>
                  <a:gd name="T15" fmla="*/ 4 h 220"/>
                  <a:gd name="T16" fmla="*/ 92 w 745"/>
                  <a:gd name="T17" fmla="*/ 5 h 220"/>
                  <a:gd name="T18" fmla="*/ 93 w 745"/>
                  <a:gd name="T19" fmla="*/ 6 h 220"/>
                  <a:gd name="T20" fmla="*/ 90 w 745"/>
                  <a:gd name="T21" fmla="*/ 7 h 220"/>
                  <a:gd name="T22" fmla="*/ 85 w 745"/>
                  <a:gd name="T23" fmla="*/ 8 h 220"/>
                  <a:gd name="T24" fmla="*/ 78 w 745"/>
                  <a:gd name="T25" fmla="*/ 8 h 220"/>
                  <a:gd name="T26" fmla="*/ 55 w 745"/>
                  <a:gd name="T27" fmla="*/ 8 h 220"/>
                  <a:gd name="T28" fmla="*/ 46 w 745"/>
                  <a:gd name="T29" fmla="*/ 8 h 220"/>
                  <a:gd name="T30" fmla="*/ 38 w 745"/>
                  <a:gd name="T31" fmla="*/ 8 h 220"/>
                  <a:gd name="T32" fmla="*/ 31 w 745"/>
                  <a:gd name="T33" fmla="*/ 7 h 220"/>
                  <a:gd name="T34" fmla="*/ 26 w 745"/>
                  <a:gd name="T35" fmla="*/ 6 h 220"/>
                  <a:gd name="T36" fmla="*/ 26 w 745"/>
                  <a:gd name="T37" fmla="*/ 7 h 220"/>
                  <a:gd name="T38" fmla="*/ 5 w 745"/>
                  <a:gd name="T39" fmla="*/ 7 h 220"/>
                  <a:gd name="T40" fmla="*/ 2 w 745"/>
                  <a:gd name="T41" fmla="*/ 6 h 220"/>
                  <a:gd name="T42" fmla="*/ 0 w 745"/>
                  <a:gd name="T43" fmla="*/ 5 h 220"/>
                  <a:gd name="T44" fmla="*/ 0 w 745"/>
                  <a:gd name="T45" fmla="*/ 4 h 220"/>
                  <a:gd name="T46" fmla="*/ 0 w 745"/>
                  <a:gd name="T47" fmla="*/ 2 h 220"/>
                  <a:gd name="T48" fmla="*/ 1 w 745"/>
                  <a:gd name="T49" fmla="*/ 0 h 220"/>
                  <a:gd name="T50" fmla="*/ 6 w 745"/>
                  <a:gd name="T51" fmla="*/ 0 h 220"/>
                  <a:gd name="T52" fmla="*/ 12 w 745"/>
                  <a:gd name="T53" fmla="*/ 1 h 220"/>
                  <a:gd name="T54" fmla="*/ 19 w 745"/>
                  <a:gd name="T55" fmla="*/ 2 h 220"/>
                  <a:gd name="T56" fmla="*/ 24 w 745"/>
                  <a:gd name="T57" fmla="*/ 2 h 220"/>
                  <a:gd name="T58" fmla="*/ 29 w 745"/>
                  <a:gd name="T59" fmla="*/ 2 h 220"/>
                  <a:gd name="T60" fmla="*/ 36 w 745"/>
                  <a:gd name="T61" fmla="*/ 1 h 220"/>
                  <a:gd name="T62" fmla="*/ 47 w 745"/>
                  <a:gd name="T63" fmla="*/ 2 h 220"/>
                  <a:gd name="T64" fmla="*/ 44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5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6420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21 w 592"/>
                  <a:gd name="T1" fmla="*/ 0 h 2708"/>
                  <a:gd name="T2" fmla="*/ 29 w 592"/>
                  <a:gd name="T3" fmla="*/ 4 h 2708"/>
                  <a:gd name="T4" fmla="*/ 35 w 592"/>
                  <a:gd name="T5" fmla="*/ 8 h 2708"/>
                  <a:gd name="T6" fmla="*/ 38 w 592"/>
                  <a:gd name="T7" fmla="*/ 11 h 2708"/>
                  <a:gd name="T8" fmla="*/ 53 w 592"/>
                  <a:gd name="T9" fmla="*/ 24 h 2708"/>
                  <a:gd name="T10" fmla="*/ 59 w 592"/>
                  <a:gd name="T11" fmla="*/ 31 h 2708"/>
                  <a:gd name="T12" fmla="*/ 60 w 592"/>
                  <a:gd name="T13" fmla="*/ 38 h 2708"/>
                  <a:gd name="T14" fmla="*/ 61 w 592"/>
                  <a:gd name="T15" fmla="*/ 48 h 2708"/>
                  <a:gd name="T16" fmla="*/ 62 w 592"/>
                  <a:gd name="T17" fmla="*/ 54 h 2708"/>
                  <a:gd name="T18" fmla="*/ 65 w 592"/>
                  <a:gd name="T19" fmla="*/ 58 h 2708"/>
                  <a:gd name="T20" fmla="*/ 67 w 592"/>
                  <a:gd name="T21" fmla="*/ 62 h 2708"/>
                  <a:gd name="T22" fmla="*/ 67 w 592"/>
                  <a:gd name="T23" fmla="*/ 66 h 2708"/>
                  <a:gd name="T24" fmla="*/ 64 w 592"/>
                  <a:gd name="T25" fmla="*/ 68 h 2708"/>
                  <a:gd name="T26" fmla="*/ 63 w 592"/>
                  <a:gd name="T27" fmla="*/ 72 h 2708"/>
                  <a:gd name="T28" fmla="*/ 64 w 592"/>
                  <a:gd name="T29" fmla="*/ 77 h 2708"/>
                  <a:gd name="T30" fmla="*/ 64 w 592"/>
                  <a:gd name="T31" fmla="*/ 85 h 2708"/>
                  <a:gd name="T32" fmla="*/ 66 w 592"/>
                  <a:gd name="T33" fmla="*/ 90 h 2708"/>
                  <a:gd name="T34" fmla="*/ 69 w 592"/>
                  <a:gd name="T35" fmla="*/ 94 h 2708"/>
                  <a:gd name="T36" fmla="*/ 74 w 592"/>
                  <a:gd name="T37" fmla="*/ 97 h 2708"/>
                  <a:gd name="T38" fmla="*/ 65 w 592"/>
                  <a:gd name="T39" fmla="*/ 99 h 2708"/>
                  <a:gd name="T40" fmla="*/ 54 w 592"/>
                  <a:gd name="T41" fmla="*/ 100 h 2708"/>
                  <a:gd name="T42" fmla="*/ 46 w 592"/>
                  <a:gd name="T43" fmla="*/ 100 h 2708"/>
                  <a:gd name="T44" fmla="*/ 31 w 592"/>
                  <a:gd name="T45" fmla="*/ 98 h 2708"/>
                  <a:gd name="T46" fmla="*/ 29 w 592"/>
                  <a:gd name="T47" fmla="*/ 94 h 2708"/>
                  <a:gd name="T48" fmla="*/ 27 w 592"/>
                  <a:gd name="T49" fmla="*/ 90 h 2708"/>
                  <a:gd name="T50" fmla="*/ 28 w 592"/>
                  <a:gd name="T51" fmla="*/ 87 h 2708"/>
                  <a:gd name="T52" fmla="*/ 29 w 592"/>
                  <a:gd name="T53" fmla="*/ 83 h 2708"/>
                  <a:gd name="T54" fmla="*/ 28 w 592"/>
                  <a:gd name="T55" fmla="*/ 79 h 2708"/>
                  <a:gd name="T56" fmla="*/ 25 w 592"/>
                  <a:gd name="T57" fmla="*/ 76 h 2708"/>
                  <a:gd name="T58" fmla="*/ 22 w 592"/>
                  <a:gd name="T59" fmla="*/ 73 h 2708"/>
                  <a:gd name="T60" fmla="*/ 21 w 592"/>
                  <a:gd name="T61" fmla="*/ 69 h 2708"/>
                  <a:gd name="T62" fmla="*/ 20 w 592"/>
                  <a:gd name="T63" fmla="*/ 67 h 2708"/>
                  <a:gd name="T64" fmla="*/ 18 w 592"/>
                  <a:gd name="T65" fmla="*/ 58 h 2708"/>
                  <a:gd name="T66" fmla="*/ 15 w 592"/>
                  <a:gd name="T67" fmla="*/ 52 h 2708"/>
                  <a:gd name="T68" fmla="*/ 13 w 592"/>
                  <a:gd name="T69" fmla="*/ 47 h 2708"/>
                  <a:gd name="T70" fmla="*/ 11 w 592"/>
                  <a:gd name="T71" fmla="*/ 45 h 2708"/>
                  <a:gd name="T72" fmla="*/ 8 w 592"/>
                  <a:gd name="T73" fmla="*/ 40 h 2708"/>
                  <a:gd name="T74" fmla="*/ 6 w 592"/>
                  <a:gd name="T75" fmla="*/ 33 h 2708"/>
                  <a:gd name="T76" fmla="*/ 7 w 592"/>
                  <a:gd name="T77" fmla="*/ 28 h 2708"/>
                  <a:gd name="T78" fmla="*/ 6 w 592"/>
                  <a:gd name="T79" fmla="*/ 24 h 2708"/>
                  <a:gd name="T80" fmla="*/ 4 w 592"/>
                  <a:gd name="T81" fmla="*/ 20 h 2708"/>
                  <a:gd name="T82" fmla="*/ 3 w 592"/>
                  <a:gd name="T83" fmla="*/ 15 h 2708"/>
                  <a:gd name="T84" fmla="*/ 2 w 592"/>
                  <a:gd name="T85" fmla="*/ 10 h 2708"/>
                  <a:gd name="T86" fmla="*/ 0 w 592"/>
                  <a:gd name="T87" fmla="*/ 6 h 2708"/>
                  <a:gd name="T88" fmla="*/ 3 w 592"/>
                  <a:gd name="T89" fmla="*/ 3 h 2708"/>
                  <a:gd name="T90" fmla="*/ 6 w 592"/>
                  <a:gd name="T91" fmla="*/ 2 h 2708"/>
                  <a:gd name="T92" fmla="*/ 13 w 592"/>
                  <a:gd name="T93" fmla="*/ 0 h 2708"/>
                  <a:gd name="T94" fmla="*/ 21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14 w 147"/>
                  <a:gd name="T1" fmla="*/ 41 h 1120"/>
                  <a:gd name="T2" fmla="*/ 14 w 147"/>
                  <a:gd name="T3" fmla="*/ 36 h 1120"/>
                  <a:gd name="T4" fmla="*/ 16 w 147"/>
                  <a:gd name="T5" fmla="*/ 33 h 1120"/>
                  <a:gd name="T6" fmla="*/ 18 w 147"/>
                  <a:gd name="T7" fmla="*/ 30 h 1120"/>
                  <a:gd name="T8" fmla="*/ 14 w 147"/>
                  <a:gd name="T9" fmla="*/ 27 h 1120"/>
                  <a:gd name="T10" fmla="*/ 14 w 147"/>
                  <a:gd name="T11" fmla="*/ 26 h 1120"/>
                  <a:gd name="T12" fmla="*/ 12 w 147"/>
                  <a:gd name="T13" fmla="*/ 24 h 1120"/>
                  <a:gd name="T14" fmla="*/ 9 w 147"/>
                  <a:gd name="T15" fmla="*/ 22 h 1120"/>
                  <a:gd name="T16" fmla="*/ 10 w 147"/>
                  <a:gd name="T17" fmla="*/ 19 h 1120"/>
                  <a:gd name="T18" fmla="*/ 7 w 147"/>
                  <a:gd name="T19" fmla="*/ 17 h 1120"/>
                  <a:gd name="T20" fmla="*/ 5 w 147"/>
                  <a:gd name="T21" fmla="*/ 14 h 1120"/>
                  <a:gd name="T22" fmla="*/ 5 w 147"/>
                  <a:gd name="T23" fmla="*/ 11 h 1120"/>
                  <a:gd name="T24" fmla="*/ 4 w 147"/>
                  <a:gd name="T25" fmla="*/ 8 h 1120"/>
                  <a:gd name="T26" fmla="*/ 1 w 147"/>
                  <a:gd name="T27" fmla="*/ 5 h 1120"/>
                  <a:gd name="T28" fmla="*/ 0 w 147"/>
                  <a:gd name="T29" fmla="*/ 1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6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6397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60 w 557"/>
                  <a:gd name="T1" fmla="*/ 0 h 391"/>
                  <a:gd name="T2" fmla="*/ 69 w 557"/>
                  <a:gd name="T3" fmla="*/ 3 h 391"/>
                  <a:gd name="T4" fmla="*/ 70 w 557"/>
                  <a:gd name="T5" fmla="*/ 4 h 391"/>
                  <a:gd name="T6" fmla="*/ 69 w 557"/>
                  <a:gd name="T7" fmla="*/ 6 h 391"/>
                  <a:gd name="T8" fmla="*/ 68 w 557"/>
                  <a:gd name="T9" fmla="*/ 8 h 391"/>
                  <a:gd name="T10" fmla="*/ 65 w 557"/>
                  <a:gd name="T11" fmla="*/ 9 h 391"/>
                  <a:gd name="T12" fmla="*/ 59 w 557"/>
                  <a:gd name="T13" fmla="*/ 11 h 391"/>
                  <a:gd name="T14" fmla="*/ 52 w 557"/>
                  <a:gd name="T15" fmla="*/ 12 h 391"/>
                  <a:gd name="T16" fmla="*/ 43 w 557"/>
                  <a:gd name="T17" fmla="*/ 14 h 391"/>
                  <a:gd name="T18" fmla="*/ 34 w 557"/>
                  <a:gd name="T19" fmla="*/ 14 h 391"/>
                  <a:gd name="T20" fmla="*/ 25 w 557"/>
                  <a:gd name="T21" fmla="*/ 15 h 391"/>
                  <a:gd name="T22" fmla="*/ 17 w 557"/>
                  <a:gd name="T23" fmla="*/ 14 h 391"/>
                  <a:gd name="T24" fmla="*/ 9 w 557"/>
                  <a:gd name="T25" fmla="*/ 13 h 391"/>
                  <a:gd name="T26" fmla="*/ 0 w 557"/>
                  <a:gd name="T27" fmla="*/ 12 h 391"/>
                  <a:gd name="T28" fmla="*/ 13 w 557"/>
                  <a:gd name="T29" fmla="*/ 13 h 391"/>
                  <a:gd name="T30" fmla="*/ 26 w 557"/>
                  <a:gd name="T31" fmla="*/ 13 h 391"/>
                  <a:gd name="T32" fmla="*/ 35 w 557"/>
                  <a:gd name="T33" fmla="*/ 12 h 391"/>
                  <a:gd name="T34" fmla="*/ 47 w 557"/>
                  <a:gd name="T35" fmla="*/ 9 h 391"/>
                  <a:gd name="T36" fmla="*/ 54 w 557"/>
                  <a:gd name="T37" fmla="*/ 7 h 391"/>
                  <a:gd name="T38" fmla="*/ 60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22 w 237"/>
                  <a:gd name="T1" fmla="*/ 0 h 298"/>
                  <a:gd name="T2" fmla="*/ 27 w 237"/>
                  <a:gd name="T3" fmla="*/ 0 h 298"/>
                  <a:gd name="T4" fmla="*/ 29 w 237"/>
                  <a:gd name="T5" fmla="*/ 1 h 298"/>
                  <a:gd name="T6" fmla="*/ 29 w 237"/>
                  <a:gd name="T7" fmla="*/ 2 h 298"/>
                  <a:gd name="T8" fmla="*/ 28 w 237"/>
                  <a:gd name="T9" fmla="*/ 3 h 298"/>
                  <a:gd name="T10" fmla="*/ 25 w 237"/>
                  <a:gd name="T11" fmla="*/ 4 h 298"/>
                  <a:gd name="T12" fmla="*/ 21 w 237"/>
                  <a:gd name="T13" fmla="*/ 4 h 298"/>
                  <a:gd name="T14" fmla="*/ 18 w 237"/>
                  <a:gd name="T15" fmla="*/ 7 h 298"/>
                  <a:gd name="T16" fmla="*/ 10 w 237"/>
                  <a:gd name="T17" fmla="*/ 9 h 298"/>
                  <a:gd name="T18" fmla="*/ 5 w 237"/>
                  <a:gd name="T19" fmla="*/ 11 h 298"/>
                  <a:gd name="T20" fmla="*/ 0 w 237"/>
                  <a:gd name="T21" fmla="*/ 11 h 298"/>
                  <a:gd name="T22" fmla="*/ 6 w 237"/>
                  <a:gd name="T23" fmla="*/ 9 h 298"/>
                  <a:gd name="T24" fmla="*/ 9 w 237"/>
                  <a:gd name="T25" fmla="*/ 7 h 298"/>
                  <a:gd name="T26" fmla="*/ 13 w 237"/>
                  <a:gd name="T27" fmla="*/ 5 h 298"/>
                  <a:gd name="T28" fmla="*/ 18 w 237"/>
                  <a:gd name="T29" fmla="*/ 3 h 298"/>
                  <a:gd name="T30" fmla="*/ 20 w 237"/>
                  <a:gd name="T31" fmla="*/ 2 h 298"/>
                  <a:gd name="T32" fmla="*/ 21 w 237"/>
                  <a:gd name="T33" fmla="*/ 1 h 298"/>
                  <a:gd name="T34" fmla="*/ 21 w 237"/>
                  <a:gd name="T35" fmla="*/ 1 h 298"/>
                  <a:gd name="T36" fmla="*/ 22 w 237"/>
                  <a:gd name="T37" fmla="*/ 0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399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6400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6412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6414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6416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31 w 248"/>
                          <a:gd name="T1" fmla="*/ 10 h 436"/>
                          <a:gd name="T2" fmla="*/ 27 w 248"/>
                          <a:gd name="T3" fmla="*/ 9 h 436"/>
                          <a:gd name="T4" fmla="*/ 25 w 248"/>
                          <a:gd name="T5" fmla="*/ 7 h 436"/>
                          <a:gd name="T6" fmla="*/ 25 w 248"/>
                          <a:gd name="T7" fmla="*/ 6 h 436"/>
                          <a:gd name="T8" fmla="*/ 25 w 248"/>
                          <a:gd name="T9" fmla="*/ 6 h 436"/>
                          <a:gd name="T10" fmla="*/ 25 w 248"/>
                          <a:gd name="T11" fmla="*/ 5 h 436"/>
                          <a:gd name="T12" fmla="*/ 23 w 248"/>
                          <a:gd name="T13" fmla="*/ 5 h 436"/>
                          <a:gd name="T14" fmla="*/ 24 w 248"/>
                          <a:gd name="T15" fmla="*/ 4 h 436"/>
                          <a:gd name="T16" fmla="*/ 24 w 248"/>
                          <a:gd name="T17" fmla="*/ 3 h 436"/>
                          <a:gd name="T18" fmla="*/ 23 w 248"/>
                          <a:gd name="T19" fmla="*/ 3 h 436"/>
                          <a:gd name="T20" fmla="*/ 21 w 248"/>
                          <a:gd name="T21" fmla="*/ 2 h 436"/>
                          <a:gd name="T22" fmla="*/ 20 w 248"/>
                          <a:gd name="T23" fmla="*/ 2 h 436"/>
                          <a:gd name="T24" fmla="*/ 18 w 248"/>
                          <a:gd name="T25" fmla="*/ 2 h 436"/>
                          <a:gd name="T26" fmla="*/ 19 w 248"/>
                          <a:gd name="T27" fmla="*/ 2 h 436"/>
                          <a:gd name="T28" fmla="*/ 18 w 248"/>
                          <a:gd name="T29" fmla="*/ 1 h 436"/>
                          <a:gd name="T30" fmla="*/ 17 w 248"/>
                          <a:gd name="T31" fmla="*/ 1 h 436"/>
                          <a:gd name="T32" fmla="*/ 16 w 248"/>
                          <a:gd name="T33" fmla="*/ 1 h 436"/>
                          <a:gd name="T34" fmla="*/ 14 w 248"/>
                          <a:gd name="T35" fmla="*/ 1 h 436"/>
                          <a:gd name="T36" fmla="*/ 13 w 248"/>
                          <a:gd name="T37" fmla="*/ 1 h 436"/>
                          <a:gd name="T38" fmla="*/ 12 w 248"/>
                          <a:gd name="T39" fmla="*/ 0 h 436"/>
                          <a:gd name="T40" fmla="*/ 10 w 248"/>
                          <a:gd name="T41" fmla="*/ 0 h 436"/>
                          <a:gd name="T42" fmla="*/ 7 w 248"/>
                          <a:gd name="T43" fmla="*/ 0 h 436"/>
                          <a:gd name="T44" fmla="*/ 4 w 248"/>
                          <a:gd name="T45" fmla="*/ 0 h 436"/>
                          <a:gd name="T46" fmla="*/ 2 w 248"/>
                          <a:gd name="T47" fmla="*/ 1 h 436"/>
                          <a:gd name="T48" fmla="*/ 1 w 248"/>
                          <a:gd name="T49" fmla="*/ 2 h 436"/>
                          <a:gd name="T50" fmla="*/ 0 w 248"/>
                          <a:gd name="T51" fmla="*/ 3 h 436"/>
                          <a:gd name="T52" fmla="*/ 1 w 248"/>
                          <a:gd name="T53" fmla="*/ 4 h 436"/>
                          <a:gd name="T54" fmla="*/ 2 w 248"/>
                          <a:gd name="T55" fmla="*/ 5 h 436"/>
                          <a:gd name="T56" fmla="*/ 3 w 248"/>
                          <a:gd name="T57" fmla="*/ 6 h 436"/>
                          <a:gd name="T58" fmla="*/ 4 w 248"/>
                          <a:gd name="T59" fmla="*/ 7 h 436"/>
                          <a:gd name="T60" fmla="*/ 7 w 248"/>
                          <a:gd name="T61" fmla="*/ 8 h 436"/>
                          <a:gd name="T62" fmla="*/ 12 w 248"/>
                          <a:gd name="T63" fmla="*/ 10 h 436"/>
                          <a:gd name="T64" fmla="*/ 17 w 248"/>
                          <a:gd name="T65" fmla="*/ 10 h 436"/>
                          <a:gd name="T66" fmla="*/ 22 w 248"/>
                          <a:gd name="T67" fmla="*/ 11 h 436"/>
                          <a:gd name="T68" fmla="*/ 28 w 248"/>
                          <a:gd name="T69" fmla="*/ 14 h 436"/>
                          <a:gd name="T70" fmla="*/ 30 w 248"/>
                          <a:gd name="T71" fmla="*/ 16 h 436"/>
                          <a:gd name="T72" fmla="*/ 31 w 248"/>
                          <a:gd name="T73" fmla="*/ 1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7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3 h 83"/>
                          <a:gd name="T2" fmla="*/ 0 w 52"/>
                          <a:gd name="T3" fmla="*/ 2 h 83"/>
                          <a:gd name="T4" fmla="*/ 1 w 52"/>
                          <a:gd name="T5" fmla="*/ 1 h 83"/>
                          <a:gd name="T6" fmla="*/ 2 w 52"/>
                          <a:gd name="T7" fmla="*/ 1 h 83"/>
                          <a:gd name="T8" fmla="*/ 3 w 52"/>
                          <a:gd name="T9" fmla="*/ 0 h 83"/>
                          <a:gd name="T10" fmla="*/ 4 w 52"/>
                          <a:gd name="T11" fmla="*/ 0 h 83"/>
                          <a:gd name="T12" fmla="*/ 5 w 52"/>
                          <a:gd name="T13" fmla="*/ 0 h 83"/>
                          <a:gd name="T14" fmla="*/ 7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8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6 w 42"/>
                          <a:gd name="T1" fmla="*/ 0 h 83"/>
                          <a:gd name="T2" fmla="*/ 3 w 42"/>
                          <a:gd name="T3" fmla="*/ 0 h 83"/>
                          <a:gd name="T4" fmla="*/ 1 w 42"/>
                          <a:gd name="T5" fmla="*/ 1 h 83"/>
                          <a:gd name="T6" fmla="*/ 0 w 42"/>
                          <a:gd name="T7" fmla="*/ 1 h 83"/>
                          <a:gd name="T8" fmla="*/ 1 w 42"/>
                          <a:gd name="T9" fmla="*/ 2 h 83"/>
                          <a:gd name="T10" fmla="*/ 2 w 42"/>
                          <a:gd name="T11" fmla="*/ 2 h 83"/>
                          <a:gd name="T12" fmla="*/ 3 w 42"/>
                          <a:gd name="T13" fmla="*/ 3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9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6 w 46"/>
                          <a:gd name="T1" fmla="*/ 0 h 67"/>
                          <a:gd name="T2" fmla="*/ 4 w 46"/>
                          <a:gd name="T3" fmla="*/ 0 h 67"/>
                          <a:gd name="T4" fmla="*/ 2 w 46"/>
                          <a:gd name="T5" fmla="*/ 0 h 67"/>
                          <a:gd name="T6" fmla="*/ 1 w 46"/>
                          <a:gd name="T7" fmla="*/ 1 h 67"/>
                          <a:gd name="T8" fmla="*/ 0 w 46"/>
                          <a:gd name="T9" fmla="*/ 1 h 67"/>
                          <a:gd name="T10" fmla="*/ 1 w 46"/>
                          <a:gd name="T11" fmla="*/ 2 h 67"/>
                          <a:gd name="T12" fmla="*/ 2 w 46"/>
                          <a:gd name="T13" fmla="*/ 2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415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72 w 1503"/>
                        <a:gd name="T1" fmla="*/ 39 h 1391"/>
                        <a:gd name="T2" fmla="*/ 66 w 1503"/>
                        <a:gd name="T3" fmla="*/ 42 h 1391"/>
                        <a:gd name="T4" fmla="*/ 60 w 1503"/>
                        <a:gd name="T5" fmla="*/ 44 h 1391"/>
                        <a:gd name="T6" fmla="*/ 53 w 1503"/>
                        <a:gd name="T7" fmla="*/ 46 h 1391"/>
                        <a:gd name="T8" fmla="*/ 51 w 1503"/>
                        <a:gd name="T9" fmla="*/ 48 h 1391"/>
                        <a:gd name="T10" fmla="*/ 48 w 1503"/>
                        <a:gd name="T11" fmla="*/ 49 h 1391"/>
                        <a:gd name="T12" fmla="*/ 45 w 1503"/>
                        <a:gd name="T13" fmla="*/ 51 h 1391"/>
                        <a:gd name="T14" fmla="*/ 43 w 1503"/>
                        <a:gd name="T15" fmla="*/ 45 h 1391"/>
                        <a:gd name="T16" fmla="*/ 40 w 1503"/>
                        <a:gd name="T17" fmla="*/ 42 h 1391"/>
                        <a:gd name="T18" fmla="*/ 43 w 1503"/>
                        <a:gd name="T19" fmla="*/ 35 h 1391"/>
                        <a:gd name="T20" fmla="*/ 39 w 1503"/>
                        <a:gd name="T21" fmla="*/ 31 h 1391"/>
                        <a:gd name="T22" fmla="*/ 33 w 1503"/>
                        <a:gd name="T23" fmla="*/ 25 h 1391"/>
                        <a:gd name="T24" fmla="*/ 21 w 1503"/>
                        <a:gd name="T25" fmla="*/ 17 h 1391"/>
                        <a:gd name="T26" fmla="*/ 18 w 1503"/>
                        <a:gd name="T27" fmla="*/ 13 h 1391"/>
                        <a:gd name="T28" fmla="*/ 12 w 1503"/>
                        <a:gd name="T29" fmla="*/ 7 h 1391"/>
                        <a:gd name="T30" fmla="*/ 5 w 1503"/>
                        <a:gd name="T31" fmla="*/ 4 h 1391"/>
                        <a:gd name="T32" fmla="*/ 0 w 1503"/>
                        <a:gd name="T33" fmla="*/ 2 h 1391"/>
                        <a:gd name="T34" fmla="*/ 6 w 1503"/>
                        <a:gd name="T35" fmla="*/ 1 h 1391"/>
                        <a:gd name="T36" fmla="*/ 14 w 1503"/>
                        <a:gd name="T37" fmla="*/ 0 h 1391"/>
                        <a:gd name="T38" fmla="*/ 25 w 1503"/>
                        <a:gd name="T39" fmla="*/ 0 h 1391"/>
                        <a:gd name="T40" fmla="*/ 35 w 1503"/>
                        <a:gd name="T41" fmla="*/ 2 h 1391"/>
                        <a:gd name="T42" fmla="*/ 44 w 1503"/>
                        <a:gd name="T43" fmla="*/ 3 h 1391"/>
                        <a:gd name="T44" fmla="*/ 51 w 1503"/>
                        <a:gd name="T45" fmla="*/ 5 h 1391"/>
                        <a:gd name="T46" fmla="*/ 54 w 1503"/>
                        <a:gd name="T47" fmla="*/ 4 h 1391"/>
                        <a:gd name="T48" fmla="*/ 58 w 1503"/>
                        <a:gd name="T49" fmla="*/ 3 h 1391"/>
                        <a:gd name="T50" fmla="*/ 59 w 1503"/>
                        <a:gd name="T51" fmla="*/ 1 h 1391"/>
                        <a:gd name="T52" fmla="*/ 63 w 1503"/>
                        <a:gd name="T53" fmla="*/ 2 h 1391"/>
                        <a:gd name="T54" fmla="*/ 68 w 1503"/>
                        <a:gd name="T55" fmla="*/ 2 h 1391"/>
                        <a:gd name="T56" fmla="*/ 76 w 1503"/>
                        <a:gd name="T57" fmla="*/ 3 h 1391"/>
                        <a:gd name="T58" fmla="*/ 83 w 1503"/>
                        <a:gd name="T59" fmla="*/ 3 h 1391"/>
                        <a:gd name="T60" fmla="*/ 90 w 1503"/>
                        <a:gd name="T61" fmla="*/ 4 h 1391"/>
                        <a:gd name="T62" fmla="*/ 99 w 1503"/>
                        <a:gd name="T63" fmla="*/ 4 h 1391"/>
                        <a:gd name="T64" fmla="*/ 108 w 1503"/>
                        <a:gd name="T65" fmla="*/ 5 h 1391"/>
                        <a:gd name="T66" fmla="*/ 114 w 1503"/>
                        <a:gd name="T67" fmla="*/ 7 h 1391"/>
                        <a:gd name="T68" fmla="*/ 121 w 1503"/>
                        <a:gd name="T69" fmla="*/ 10 h 1391"/>
                        <a:gd name="T70" fmla="*/ 126 w 1503"/>
                        <a:gd name="T71" fmla="*/ 13 h 1391"/>
                        <a:gd name="T72" fmla="*/ 133 w 1503"/>
                        <a:gd name="T73" fmla="*/ 15 h 1391"/>
                        <a:gd name="T74" fmla="*/ 140 w 1503"/>
                        <a:gd name="T75" fmla="*/ 16 h 1391"/>
                        <a:gd name="T76" fmla="*/ 145 w 1503"/>
                        <a:gd name="T77" fmla="*/ 18 h 1391"/>
                        <a:gd name="T78" fmla="*/ 148 w 1503"/>
                        <a:gd name="T79" fmla="*/ 20 h 1391"/>
                        <a:gd name="T80" fmla="*/ 159 w 1503"/>
                        <a:gd name="T81" fmla="*/ 20 h 1391"/>
                        <a:gd name="T82" fmla="*/ 173 w 1503"/>
                        <a:gd name="T83" fmla="*/ 20 h 1391"/>
                        <a:gd name="T84" fmla="*/ 170 w 1503"/>
                        <a:gd name="T85" fmla="*/ 18 h 1391"/>
                        <a:gd name="T86" fmla="*/ 184 w 1503"/>
                        <a:gd name="T87" fmla="*/ 19 h 1391"/>
                        <a:gd name="T88" fmla="*/ 185 w 1503"/>
                        <a:gd name="T89" fmla="*/ 25 h 1391"/>
                        <a:gd name="T90" fmla="*/ 186 w 1503"/>
                        <a:gd name="T91" fmla="*/ 30 h 1391"/>
                        <a:gd name="T92" fmla="*/ 187 w 1503"/>
                        <a:gd name="T93" fmla="*/ 32 h 1391"/>
                        <a:gd name="T94" fmla="*/ 184 w 1503"/>
                        <a:gd name="T95" fmla="*/ 33 h 1391"/>
                        <a:gd name="T96" fmla="*/ 181 w 1503"/>
                        <a:gd name="T97" fmla="*/ 33 h 1391"/>
                        <a:gd name="T98" fmla="*/ 177 w 1503"/>
                        <a:gd name="T99" fmla="*/ 36 h 1391"/>
                        <a:gd name="T100" fmla="*/ 170 w 1503"/>
                        <a:gd name="T101" fmla="*/ 40 h 1391"/>
                        <a:gd name="T102" fmla="*/ 165 w 1503"/>
                        <a:gd name="T103" fmla="*/ 42 h 1391"/>
                        <a:gd name="T104" fmla="*/ 159 w 1503"/>
                        <a:gd name="T105" fmla="*/ 43 h 1391"/>
                        <a:gd name="T106" fmla="*/ 148 w 1503"/>
                        <a:gd name="T107" fmla="*/ 45 h 1391"/>
                        <a:gd name="T108" fmla="*/ 136 w 1503"/>
                        <a:gd name="T109" fmla="*/ 46 h 1391"/>
                        <a:gd name="T110" fmla="*/ 124 w 1503"/>
                        <a:gd name="T111" fmla="*/ 46 h 1391"/>
                        <a:gd name="T112" fmla="*/ 115 w 1503"/>
                        <a:gd name="T113" fmla="*/ 45 h 1391"/>
                        <a:gd name="T114" fmla="*/ 107 w 1503"/>
                        <a:gd name="T115" fmla="*/ 44 h 1391"/>
                        <a:gd name="T116" fmla="*/ 100 w 1503"/>
                        <a:gd name="T117" fmla="*/ 43 h 1391"/>
                        <a:gd name="T118" fmla="*/ 94 w 1503"/>
                        <a:gd name="T119" fmla="*/ 41 h 1391"/>
                        <a:gd name="T120" fmla="*/ 90 w 1503"/>
                        <a:gd name="T121" fmla="*/ 39 h 1391"/>
                        <a:gd name="T122" fmla="*/ 82 w 1503"/>
                        <a:gd name="T123" fmla="*/ 39 h 1391"/>
                        <a:gd name="T124" fmla="*/ 72 w 1503"/>
                        <a:gd name="T125" fmla="*/ 39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13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7 w 788"/>
                      <a:gd name="T3" fmla="*/ 2 h 687"/>
                      <a:gd name="T4" fmla="*/ 13 w 788"/>
                      <a:gd name="T5" fmla="*/ 4 h 687"/>
                      <a:gd name="T6" fmla="*/ 19 w 788"/>
                      <a:gd name="T7" fmla="*/ 5 h 687"/>
                      <a:gd name="T8" fmla="*/ 22 w 788"/>
                      <a:gd name="T9" fmla="*/ 7 h 687"/>
                      <a:gd name="T10" fmla="*/ 24 w 788"/>
                      <a:gd name="T11" fmla="*/ 8 h 687"/>
                      <a:gd name="T12" fmla="*/ 29 w 788"/>
                      <a:gd name="T13" fmla="*/ 9 h 687"/>
                      <a:gd name="T14" fmla="*/ 34 w 788"/>
                      <a:gd name="T15" fmla="*/ 10 h 687"/>
                      <a:gd name="T16" fmla="*/ 38 w 788"/>
                      <a:gd name="T17" fmla="*/ 11 h 687"/>
                      <a:gd name="T18" fmla="*/ 41 w 788"/>
                      <a:gd name="T19" fmla="*/ 13 h 687"/>
                      <a:gd name="T20" fmla="*/ 45 w 788"/>
                      <a:gd name="T21" fmla="*/ 15 h 687"/>
                      <a:gd name="T22" fmla="*/ 47 w 788"/>
                      <a:gd name="T23" fmla="*/ 17 h 687"/>
                      <a:gd name="T24" fmla="*/ 50 w 788"/>
                      <a:gd name="T25" fmla="*/ 19 h 687"/>
                      <a:gd name="T26" fmla="*/ 53 w 788"/>
                      <a:gd name="T27" fmla="*/ 22 h 687"/>
                      <a:gd name="T28" fmla="*/ 57 w 788"/>
                      <a:gd name="T29" fmla="*/ 23 h 687"/>
                      <a:gd name="T30" fmla="*/ 62 w 788"/>
                      <a:gd name="T31" fmla="*/ 24 h 687"/>
                      <a:gd name="T32" fmla="*/ 67 w 788"/>
                      <a:gd name="T33" fmla="*/ 25 h 687"/>
                      <a:gd name="T34" fmla="*/ 72 w 788"/>
                      <a:gd name="T35" fmla="*/ 25 h 687"/>
                      <a:gd name="T36" fmla="*/ 78 w 788"/>
                      <a:gd name="T37" fmla="*/ 25 h 687"/>
                      <a:gd name="T38" fmla="*/ 83 w 788"/>
                      <a:gd name="T39" fmla="*/ 25 h 687"/>
                      <a:gd name="T40" fmla="*/ 88 w 788"/>
                      <a:gd name="T41" fmla="*/ 24 h 687"/>
                      <a:gd name="T42" fmla="*/ 93 w 788"/>
                      <a:gd name="T43" fmla="*/ 23 h 687"/>
                      <a:gd name="T44" fmla="*/ 96 w 788"/>
                      <a:gd name="T45" fmla="*/ 21 h 687"/>
                      <a:gd name="T46" fmla="*/ 98 w 788"/>
                      <a:gd name="T47" fmla="*/ 19 h 687"/>
                      <a:gd name="T48" fmla="*/ 99 w 788"/>
                      <a:gd name="T49" fmla="*/ 17 h 687"/>
                      <a:gd name="T50" fmla="*/ 98 w 788"/>
                      <a:gd name="T51" fmla="*/ 16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401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640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3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1 w 87"/>
                      <a:gd name="T1" fmla="*/ 9 h 233"/>
                      <a:gd name="T2" fmla="*/ 0 w 87"/>
                      <a:gd name="T3" fmla="*/ 6 h 233"/>
                      <a:gd name="T4" fmla="*/ 1 w 87"/>
                      <a:gd name="T5" fmla="*/ 4 h 233"/>
                      <a:gd name="T6" fmla="*/ 5 w 87"/>
                      <a:gd name="T7" fmla="*/ 2 h 233"/>
                      <a:gd name="T8" fmla="*/ 10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4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7 w 56"/>
                      <a:gd name="T1" fmla="*/ 9 h 249"/>
                      <a:gd name="T2" fmla="*/ 4 w 56"/>
                      <a:gd name="T3" fmla="*/ 8 h 249"/>
                      <a:gd name="T4" fmla="*/ 2 w 56"/>
                      <a:gd name="T5" fmla="*/ 7 h 249"/>
                      <a:gd name="T6" fmla="*/ 0 w 56"/>
                      <a:gd name="T7" fmla="*/ 5 h 249"/>
                      <a:gd name="T8" fmla="*/ 1 w 56"/>
                      <a:gd name="T9" fmla="*/ 3 h 249"/>
                      <a:gd name="T10" fmla="*/ 4 w 56"/>
                      <a:gd name="T11" fmla="*/ 1 h 249"/>
                      <a:gd name="T12" fmla="*/ 7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5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2 h 111"/>
                      <a:gd name="T4" fmla="*/ 3 w 43"/>
                      <a:gd name="T5" fmla="*/ 3 h 111"/>
                      <a:gd name="T6" fmla="*/ 6 w 43"/>
                      <a:gd name="T7" fmla="*/ 4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6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5 h 146"/>
                      <a:gd name="T2" fmla="*/ 2 w 211"/>
                      <a:gd name="T3" fmla="*/ 4 h 146"/>
                      <a:gd name="T4" fmla="*/ 6 w 211"/>
                      <a:gd name="T5" fmla="*/ 2 h 146"/>
                      <a:gd name="T6" fmla="*/ 10 w 211"/>
                      <a:gd name="T7" fmla="*/ 1 h 146"/>
                      <a:gd name="T8" fmla="*/ 14 w 211"/>
                      <a:gd name="T9" fmla="*/ 0 h 146"/>
                      <a:gd name="T10" fmla="*/ 18 w 211"/>
                      <a:gd name="T11" fmla="*/ 0 h 146"/>
                      <a:gd name="T12" fmla="*/ 23 w 211"/>
                      <a:gd name="T13" fmla="*/ 0 h 146"/>
                      <a:gd name="T14" fmla="*/ 26 w 211"/>
                      <a:gd name="T15" fmla="*/ 1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7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7 h 358"/>
                      <a:gd name="T2" fmla="*/ 9 w 453"/>
                      <a:gd name="T3" fmla="*/ 6 h 358"/>
                      <a:gd name="T4" fmla="*/ 17 w 453"/>
                      <a:gd name="T5" fmla="*/ 5 h 358"/>
                      <a:gd name="T6" fmla="*/ 25 w 453"/>
                      <a:gd name="T7" fmla="*/ 3 h 358"/>
                      <a:gd name="T8" fmla="*/ 33 w 453"/>
                      <a:gd name="T9" fmla="*/ 2 h 358"/>
                      <a:gd name="T10" fmla="*/ 39 w 453"/>
                      <a:gd name="T11" fmla="*/ 0 h 358"/>
                      <a:gd name="T12" fmla="*/ 41 w 453"/>
                      <a:gd name="T13" fmla="*/ 2 h 358"/>
                      <a:gd name="T14" fmla="*/ 46 w 453"/>
                      <a:gd name="T15" fmla="*/ 5 h 358"/>
                      <a:gd name="T16" fmla="*/ 51 w 453"/>
                      <a:gd name="T17" fmla="*/ 7 h 358"/>
                      <a:gd name="T18" fmla="*/ 57 w 453"/>
                      <a:gd name="T19" fmla="*/ 9 h 358"/>
                      <a:gd name="T20" fmla="*/ 51 w 453"/>
                      <a:gd name="T21" fmla="*/ 11 h 358"/>
                      <a:gd name="T22" fmla="*/ 46 w 453"/>
                      <a:gd name="T23" fmla="*/ 12 h 358"/>
                      <a:gd name="T24" fmla="*/ 39 w 453"/>
                      <a:gd name="T25" fmla="*/ 13 h 358"/>
                      <a:gd name="T26" fmla="*/ 32 w 453"/>
                      <a:gd name="T27" fmla="*/ 13 h 358"/>
                      <a:gd name="T28" fmla="*/ 27 w 453"/>
                      <a:gd name="T29" fmla="*/ 13 h 358"/>
                      <a:gd name="T30" fmla="*/ 24 w 453"/>
                      <a:gd name="T31" fmla="*/ 13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8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5 w 150"/>
                      <a:gd name="T3" fmla="*/ 6 h 220"/>
                      <a:gd name="T4" fmla="*/ 19 w 150"/>
                      <a:gd name="T5" fmla="*/ 8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9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4 w 59"/>
                      <a:gd name="T3" fmla="*/ 1 h 211"/>
                      <a:gd name="T4" fmla="*/ 6 w 59"/>
                      <a:gd name="T5" fmla="*/ 2 h 211"/>
                      <a:gd name="T6" fmla="*/ 6 w 59"/>
                      <a:gd name="T7" fmla="*/ 4 h 211"/>
                      <a:gd name="T8" fmla="*/ 7 w 59"/>
                      <a:gd name="T9" fmla="*/ 5 h 211"/>
                      <a:gd name="T10" fmla="*/ 8 w 59"/>
                      <a:gd name="T11" fmla="*/ 7 h 211"/>
                      <a:gd name="T12" fmla="*/ 8 w 59"/>
                      <a:gd name="T13" fmla="*/ 8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10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2 w 55"/>
                      <a:gd name="T1" fmla="*/ 0 h 122"/>
                      <a:gd name="T2" fmla="*/ 0 w 55"/>
                      <a:gd name="T3" fmla="*/ 1 h 122"/>
                      <a:gd name="T4" fmla="*/ 1 w 55"/>
                      <a:gd name="T5" fmla="*/ 2 h 122"/>
                      <a:gd name="T6" fmla="*/ 2 w 55"/>
                      <a:gd name="T7" fmla="*/ 3 h 122"/>
                      <a:gd name="T8" fmla="*/ 4 w 55"/>
                      <a:gd name="T9" fmla="*/ 4 h 122"/>
                      <a:gd name="T10" fmla="*/ 5 w 55"/>
                      <a:gd name="T11" fmla="*/ 4 h 122"/>
                      <a:gd name="T12" fmla="*/ 7 w 55"/>
                      <a:gd name="T13" fmla="*/ 5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11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37 w 294"/>
                      <a:gd name="T1" fmla="*/ 14 h 723"/>
                      <a:gd name="T2" fmla="*/ 33 w 294"/>
                      <a:gd name="T3" fmla="*/ 14 h 723"/>
                      <a:gd name="T4" fmla="*/ 31 w 294"/>
                      <a:gd name="T5" fmla="*/ 15 h 723"/>
                      <a:gd name="T6" fmla="*/ 31 w 294"/>
                      <a:gd name="T7" fmla="*/ 16 h 723"/>
                      <a:gd name="T8" fmla="*/ 28 w 294"/>
                      <a:gd name="T9" fmla="*/ 16 h 723"/>
                      <a:gd name="T10" fmla="*/ 22 w 294"/>
                      <a:gd name="T11" fmla="*/ 19 h 723"/>
                      <a:gd name="T12" fmla="*/ 18 w 294"/>
                      <a:gd name="T13" fmla="*/ 22 h 723"/>
                      <a:gd name="T14" fmla="*/ 12 w 294"/>
                      <a:gd name="T15" fmla="*/ 24 h 723"/>
                      <a:gd name="T16" fmla="*/ 10 w 294"/>
                      <a:gd name="T17" fmla="*/ 25 h 723"/>
                      <a:gd name="T18" fmla="*/ 0 w 294"/>
                      <a:gd name="T19" fmla="*/ 27 h 723"/>
                      <a:gd name="T20" fmla="*/ 4 w 294"/>
                      <a:gd name="T21" fmla="*/ 26 h 723"/>
                      <a:gd name="T22" fmla="*/ 8 w 294"/>
                      <a:gd name="T23" fmla="*/ 24 h 723"/>
                      <a:gd name="T24" fmla="*/ 10 w 294"/>
                      <a:gd name="T25" fmla="*/ 22 h 723"/>
                      <a:gd name="T26" fmla="*/ 10 w 294"/>
                      <a:gd name="T27" fmla="*/ 20 h 723"/>
                      <a:gd name="T28" fmla="*/ 9 w 294"/>
                      <a:gd name="T29" fmla="*/ 17 h 723"/>
                      <a:gd name="T30" fmla="*/ 13 w 294"/>
                      <a:gd name="T31" fmla="*/ 15 h 723"/>
                      <a:gd name="T32" fmla="*/ 13 w 294"/>
                      <a:gd name="T33" fmla="*/ 13 h 723"/>
                      <a:gd name="T34" fmla="*/ 13 w 294"/>
                      <a:gd name="T35" fmla="*/ 11 h 723"/>
                      <a:gd name="T36" fmla="*/ 25 w 294"/>
                      <a:gd name="T37" fmla="*/ 14 h 723"/>
                      <a:gd name="T38" fmla="*/ 19 w 294"/>
                      <a:gd name="T39" fmla="*/ 11 h 723"/>
                      <a:gd name="T40" fmla="*/ 21 w 294"/>
                      <a:gd name="T41" fmla="*/ 9 h 723"/>
                      <a:gd name="T42" fmla="*/ 24 w 294"/>
                      <a:gd name="T43" fmla="*/ 6 h 723"/>
                      <a:gd name="T44" fmla="*/ 24 w 294"/>
                      <a:gd name="T45" fmla="*/ 4 h 723"/>
                      <a:gd name="T46" fmla="*/ 22 w 294"/>
                      <a:gd name="T47" fmla="*/ 2 h 723"/>
                      <a:gd name="T48" fmla="*/ 2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6391" name="Date Placeholder 6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D3CAFA-2F47-2C4A-8BDB-B5795CD59471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560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Random Access Machine (RAM) Model</a:t>
            </a:r>
          </a:p>
        </p:txBody>
      </p:sp>
      <p:sp>
        <p:nvSpPr>
          <p:cNvPr id="17412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48089"/>
            <a:ext cx="5791200" cy="383831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latin typeface="Tahoma" charset="0"/>
              </a:rPr>
              <a:t>A RAM consists of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A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CPU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An potentially unbounded bank of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memory </a:t>
            </a:r>
            <a:r>
              <a:rPr lang="en-US" sz="2800" dirty="0">
                <a:latin typeface="Tahoma" charset="0"/>
              </a:rPr>
              <a:t>cells, each of which can hold an arbitrary number or character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Memory cells are numbered and accessing any cell in memory takes </a:t>
            </a:r>
            <a:r>
              <a:rPr lang="en-US" sz="2800" b="1" dirty="0">
                <a:latin typeface="Tahoma" charset="0"/>
              </a:rPr>
              <a:t>unit</a:t>
            </a:r>
            <a:r>
              <a:rPr lang="en-US" sz="2800" dirty="0">
                <a:latin typeface="Tahoma" charset="0"/>
              </a:rPr>
              <a:t> / </a:t>
            </a:r>
            <a:r>
              <a:rPr lang="en-US" sz="2800" b="1" dirty="0">
                <a:latin typeface="Tahoma" charset="0"/>
              </a:rPr>
              <a:t>constant</a:t>
            </a:r>
            <a:r>
              <a:rPr lang="en-US" sz="2800" dirty="0">
                <a:latin typeface="Tahoma" charset="0"/>
              </a:rPr>
              <a:t> time</a:t>
            </a: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grpSp>
        <p:nvGrpSpPr>
          <p:cNvPr id="17413" name="Group 2052"/>
          <p:cNvGrpSpPr>
            <a:grpSpLocks/>
          </p:cNvGrpSpPr>
          <p:nvPr/>
        </p:nvGrpSpPr>
        <p:grpSpPr bwMode="auto">
          <a:xfrm>
            <a:off x="4724400" y="1885950"/>
            <a:ext cx="3886200" cy="2914650"/>
            <a:chOff x="3024" y="960"/>
            <a:chExt cx="2448" cy="1836"/>
          </a:xfrm>
        </p:grpSpPr>
        <p:grpSp>
          <p:nvGrpSpPr>
            <p:cNvPr id="17416" name="Group 2053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7426" name="Group 2054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7503" name="Group 2055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7505" name="Freeform 2056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506" name="Group 2057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7507" name="Rectangle 2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508" name="Group 2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7509" name="Freeform 2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510" name="Freeform 2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7504" name="Freeform 2062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27" name="Group 20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7428" name="Group 2064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7457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7459" name="Rectangl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460" name="Group 20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7461" name="Group 20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7495" name="Group 20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7500" name="Line 20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01" name="Line 20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02" name="Line 20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96" name="Group 20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7497" name="Line 20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98" name="Line 20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99" name="Line 20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62" name="Group 2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7463" name="Group 20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7483" name="Group 20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7490" name="Group 20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7493" name="Line 20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94" name="Line 20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91" name="Line 20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92" name="Line 20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7484" name="Group 20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7485" name="Group 20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7488" name="Line 20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89" name="Line 20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86" name="Line 20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87" name="Line 20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4" name="Group 2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7471" name="Group 20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7478" name="Group 20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7481" name="Line 20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82" name="Line 20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79" name="Line 20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80" name="Line 20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7472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7473" name="Group 20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7476" name="Line 2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77" name="Line 2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74" name="Line 2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75" name="Line 2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5" name="Group 2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7466" name="Group 21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7469" name="Line 2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70" name="Line 21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7467" name="Line 2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68" name="Line 2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7458" name="Freeform 2110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29" name="Group 2111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7430" name="Group 2112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7434" name="Freeform 2113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435" name="Group 2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7436" name="Group 2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7451" name="Group 2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7455" name="Line 2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6" name="Line 2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52" name="Group 2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7453" name="Line 2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4" name="Line 21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37" name="Group 2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7445" name="Group 2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7449" name="Line 2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0" name="Line 2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46" name="Group 2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7447" name="Line 2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8" name="Line 2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38" name="Group 2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7439" name="Group 2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7443" name="Line 2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4" name="Line 2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40" name="Group 2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7441" name="Line 2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2" name="Line 2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7431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7432" name="Freeform 2137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33" name="Line 2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7417" name="AutoShape 2139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2140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Text Box 2141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17420" name="Text Box 2142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7421" name="Text Box 2143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7422" name="Oval 2144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Oval 2145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Oval 2146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AutoShape 2147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5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753" y="5867400"/>
            <a:ext cx="646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dirty="0">
                <a:solidFill>
                  <a:srgbClr val="FF0000"/>
                </a:solidFill>
              </a:rPr>
              <a:t>Parallel multi-processor access model: PRAM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1343</TotalTime>
  <Words>3282</Words>
  <Application>Microsoft Macintosh PowerPoint</Application>
  <PresentationFormat>On-screen Show (4:3)</PresentationFormat>
  <Paragraphs>463</Paragraphs>
  <Slides>37</Slides>
  <Notes>3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Arial</vt:lpstr>
      <vt:lpstr>Calibri</vt:lpstr>
      <vt:lpstr>Helvetica</vt:lpstr>
      <vt:lpstr>Symbol</vt:lpstr>
      <vt:lpstr>Tahoma</vt:lpstr>
      <vt:lpstr>Times</vt:lpstr>
      <vt:lpstr>Times New Roman</vt:lpstr>
      <vt:lpstr>Wingdings</vt:lpstr>
      <vt:lpstr>Blueprint</vt:lpstr>
      <vt:lpstr>Default Design</vt:lpstr>
      <vt:lpstr>1_Office Theme</vt:lpstr>
      <vt:lpstr>1_Default Design</vt:lpstr>
      <vt:lpstr>Chart</vt:lpstr>
      <vt:lpstr>Clip</vt:lpstr>
      <vt:lpstr>Worksheet</vt:lpstr>
      <vt:lpstr>Analysis of Algorithms</vt:lpstr>
      <vt:lpstr>Running Time</vt:lpstr>
      <vt:lpstr>Efficiency of Algorithms --importance</vt:lpstr>
      <vt:lpstr>Experimental  Studies</vt:lpstr>
      <vt:lpstr>Limitations of Experiments</vt:lpstr>
      <vt:lpstr>Theoretical Analysis</vt:lpstr>
      <vt:lpstr>Pseudocode</vt:lpstr>
      <vt:lpstr>Pseudocode Details</vt:lpstr>
      <vt:lpstr>The Random Access Machine (RAM) Model</vt:lpstr>
      <vt:lpstr>Seven Important Functions</vt:lpstr>
      <vt:lpstr>Functions Graphed  Using “Normal” Scale</vt:lpstr>
      <vt:lpstr>Primitive Operations</vt:lpstr>
      <vt:lpstr>Counting Primitive Operations</vt:lpstr>
      <vt:lpstr>Estimating Running Time</vt:lpstr>
      <vt:lpstr>Growth Rate of Running Time</vt:lpstr>
      <vt:lpstr> Why Growth Rate Matters</vt:lpstr>
      <vt:lpstr> Comparison of Two Algorithms</vt:lpstr>
      <vt:lpstr>Insertion sort similar to sorting cards</vt:lpstr>
      <vt:lpstr>Insertion Sort Algorithm (cont.)</vt:lpstr>
      <vt:lpstr>Example of Insertion Sort</vt:lpstr>
      <vt:lpstr>Constant Factors</vt:lpstr>
      <vt:lpstr>Big-Oh Notation</vt:lpstr>
      <vt:lpstr>Big-Oh Example</vt:lpstr>
      <vt:lpstr>PowerPoint Presentation</vt:lpstr>
      <vt:lpstr>Big-Oh and Growth Rate</vt:lpstr>
      <vt:lpstr>Big-Oh Rules</vt:lpstr>
      <vt:lpstr>Asymptotic Algorithm Analysis</vt:lpstr>
      <vt:lpstr>Computing Prefix Averages</vt:lpstr>
      <vt:lpstr>PowerPoint Presentation</vt:lpstr>
      <vt:lpstr>Arithmetic Progression</vt:lpstr>
      <vt:lpstr>PowerPoint Presentation</vt:lpstr>
      <vt:lpstr>How about computing the prefix sum of a given integer array A</vt:lpstr>
      <vt:lpstr>Math you need to Review</vt:lpstr>
      <vt:lpstr>PowerPoint Presentation</vt:lpstr>
      <vt:lpstr>Intuition for Asymptotic Notation</vt:lpstr>
      <vt:lpstr>PowerPoint Presentation</vt:lpstr>
      <vt:lpstr>Best, worst, and average case running time  --insertion sort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Liu, Shuning</cp:lastModifiedBy>
  <cp:revision>227</cp:revision>
  <cp:lastPrinted>2021-07-31T20:56:04Z</cp:lastPrinted>
  <dcterms:created xsi:type="dcterms:W3CDTF">2002-01-21T02:22:10Z</dcterms:created>
  <dcterms:modified xsi:type="dcterms:W3CDTF">2021-07-31T20:56:08Z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