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0" r:id="rId3"/>
    <p:sldId id="259" r:id="rId4"/>
    <p:sldId id="261" r:id="rId5"/>
    <p:sldId id="262" r:id="rId6"/>
    <p:sldId id="263" r:id="rId7"/>
    <p:sldId id="264" r:id="rId8"/>
    <p:sldId id="265" r:id="rId9"/>
    <p:sldId id="266"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484" y="8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0D5134-E9B0-4862-AC78-7D232F26D04A}" type="datetimeFigureOut">
              <a:rPr lang="en-US" smtClean="0">
                <a:solidFill>
                  <a:prstClr val="black">
                    <a:tint val="75000"/>
                  </a:prstClr>
                </a:solidFill>
              </a:rPr>
              <a:pPr/>
              <a:t>6/11/2021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4BB2BE0-DE49-46DC-9EDD-64A94EE59B9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71041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0D5134-E9B0-4862-AC78-7D232F26D04A}" type="datetimeFigureOut">
              <a:rPr lang="en-US" smtClean="0">
                <a:solidFill>
                  <a:prstClr val="black">
                    <a:tint val="75000"/>
                  </a:prstClr>
                </a:solidFill>
              </a:rPr>
              <a:pPr/>
              <a:t>6/11/2021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4BB2BE0-DE49-46DC-9EDD-64A94EE59B9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95603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0D5134-E9B0-4862-AC78-7D232F26D04A}" type="datetimeFigureOut">
              <a:rPr lang="en-US" smtClean="0">
                <a:solidFill>
                  <a:prstClr val="black">
                    <a:tint val="75000"/>
                  </a:prstClr>
                </a:solidFill>
              </a:rPr>
              <a:pPr/>
              <a:t>6/11/2021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4BB2BE0-DE49-46DC-9EDD-64A94EE59B9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1218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0D5134-E9B0-4862-AC78-7D232F26D04A}" type="datetimeFigureOut">
              <a:rPr lang="en-US" smtClean="0">
                <a:solidFill>
                  <a:prstClr val="black">
                    <a:tint val="75000"/>
                  </a:prstClr>
                </a:solidFill>
              </a:rPr>
              <a:pPr/>
              <a:t>6/11/2021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4BB2BE0-DE49-46DC-9EDD-64A94EE59B9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42316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0D5134-E9B0-4862-AC78-7D232F26D04A}" type="datetimeFigureOut">
              <a:rPr lang="en-US" smtClean="0">
                <a:solidFill>
                  <a:prstClr val="black">
                    <a:tint val="75000"/>
                  </a:prstClr>
                </a:solidFill>
              </a:rPr>
              <a:pPr/>
              <a:t>6/11/2021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4BB2BE0-DE49-46DC-9EDD-64A94EE59B9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50600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0D5134-E9B0-4862-AC78-7D232F26D04A}" type="datetimeFigureOut">
              <a:rPr lang="en-US" smtClean="0">
                <a:solidFill>
                  <a:prstClr val="black">
                    <a:tint val="75000"/>
                  </a:prstClr>
                </a:solidFill>
              </a:rPr>
              <a:pPr/>
              <a:t>6/11/2021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4BB2BE0-DE49-46DC-9EDD-64A94EE59B9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61764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0D5134-E9B0-4862-AC78-7D232F26D04A}" type="datetimeFigureOut">
              <a:rPr lang="en-US" smtClean="0">
                <a:solidFill>
                  <a:prstClr val="black">
                    <a:tint val="75000"/>
                  </a:prstClr>
                </a:solidFill>
              </a:rPr>
              <a:pPr/>
              <a:t>6/11/2021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C4BB2BE0-DE49-46DC-9EDD-64A94EE59B9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47925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0D5134-E9B0-4862-AC78-7D232F26D04A}" type="datetimeFigureOut">
              <a:rPr lang="en-US" smtClean="0">
                <a:solidFill>
                  <a:prstClr val="black">
                    <a:tint val="75000"/>
                  </a:prstClr>
                </a:solidFill>
              </a:rPr>
              <a:pPr/>
              <a:t>6/11/2021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C4BB2BE0-DE49-46DC-9EDD-64A94EE59B9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0761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0D5134-E9B0-4862-AC78-7D232F26D04A}" type="datetimeFigureOut">
              <a:rPr lang="en-US" smtClean="0">
                <a:solidFill>
                  <a:prstClr val="black">
                    <a:tint val="75000"/>
                  </a:prstClr>
                </a:solidFill>
              </a:rPr>
              <a:pPr/>
              <a:t>6/11/2021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C4BB2BE0-DE49-46DC-9EDD-64A94EE59B9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21146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0D5134-E9B0-4862-AC78-7D232F26D04A}" type="datetimeFigureOut">
              <a:rPr lang="en-US" smtClean="0">
                <a:solidFill>
                  <a:prstClr val="black">
                    <a:tint val="75000"/>
                  </a:prstClr>
                </a:solidFill>
              </a:rPr>
              <a:pPr/>
              <a:t>6/11/2021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4BB2BE0-DE49-46DC-9EDD-64A94EE59B9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5226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0D5134-E9B0-4862-AC78-7D232F26D04A}" type="datetimeFigureOut">
              <a:rPr lang="en-US" smtClean="0">
                <a:solidFill>
                  <a:prstClr val="black">
                    <a:tint val="75000"/>
                  </a:prstClr>
                </a:solidFill>
              </a:rPr>
              <a:pPr/>
              <a:t>6/11/2021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4BB2BE0-DE49-46DC-9EDD-64A94EE59B9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19733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0D5134-E9B0-4862-AC78-7D232F26D04A}" type="datetimeFigureOut">
              <a:rPr lang="en-US" smtClean="0">
                <a:solidFill>
                  <a:prstClr val="black">
                    <a:tint val="75000"/>
                  </a:prstClr>
                </a:solidFill>
                <a:ea typeface="ＭＳ Ｐゴシック" charset="0"/>
              </a:rPr>
              <a:pPr/>
              <a:t>6/11/2021</a:t>
            </a:fld>
            <a:endParaRPr lang="en-US">
              <a:solidFill>
                <a:prstClr val="black">
                  <a:tint val="75000"/>
                </a:prstClr>
              </a:solidFill>
              <a:ea typeface="ＭＳ Ｐゴシック"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a typeface="ＭＳ Ｐゴシック"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BB2BE0-DE49-46DC-9EDD-64A94EE59B9F}" type="slidenum">
              <a:rPr lang="en-US" smtClean="0">
                <a:solidFill>
                  <a:prstClr val="black">
                    <a:tint val="75000"/>
                  </a:prstClr>
                </a:solidFill>
                <a:ea typeface="ＭＳ Ｐゴシック" charset="0"/>
              </a:rPr>
              <a:pPr/>
              <a:t>‹#›</a:t>
            </a:fld>
            <a:endParaRPr lang="en-US">
              <a:solidFill>
                <a:prstClr val="black">
                  <a:tint val="75000"/>
                </a:prstClr>
              </a:solidFill>
              <a:ea typeface="ＭＳ Ｐゴシック" charset="0"/>
            </a:endParaRPr>
          </a:p>
        </p:txBody>
      </p:sp>
    </p:spTree>
    <p:extLst>
      <p:ext uri="{BB962C8B-B14F-4D97-AF65-F5344CB8AC3E}">
        <p14:creationId xmlns:p14="http://schemas.microsoft.com/office/powerpoint/2010/main" val="21154816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229600" cy="1143000"/>
          </a:xfrm>
        </p:spPr>
        <p:txBody>
          <a:bodyPr/>
          <a:lstStyle/>
          <a:p>
            <a:r>
              <a:rPr lang="en-US" dirty="0" smtClean="0"/>
              <a:t>Array and Cryptography</a:t>
            </a:r>
            <a:endParaRPr lang="en-US" dirty="0"/>
          </a:p>
        </p:txBody>
      </p:sp>
      <p:sp>
        <p:nvSpPr>
          <p:cNvPr id="3" name="Content Placeholder 2"/>
          <p:cNvSpPr>
            <a:spLocks noGrp="1"/>
          </p:cNvSpPr>
          <p:nvPr>
            <p:ph idx="1"/>
          </p:nvPr>
        </p:nvSpPr>
        <p:spPr>
          <a:xfrm>
            <a:off x="381000" y="838200"/>
            <a:ext cx="8534400" cy="5791200"/>
          </a:xfrm>
        </p:spPr>
        <p:txBody>
          <a:bodyPr>
            <a:normAutofit/>
          </a:bodyPr>
          <a:lstStyle/>
          <a:p>
            <a:pPr lvl="1"/>
            <a:r>
              <a:rPr lang="en-US" dirty="0" smtClean="0"/>
              <a:t>Array, an ordered set of elements of </a:t>
            </a:r>
            <a:r>
              <a:rPr lang="en-US" u="sng" dirty="0" smtClean="0"/>
              <a:t>same type</a:t>
            </a:r>
          </a:p>
          <a:p>
            <a:pPr lvl="1"/>
            <a:r>
              <a:rPr lang="en-US" dirty="0" smtClean="0"/>
              <a:t>2-dimentional or multi-</a:t>
            </a:r>
            <a:r>
              <a:rPr lang="en-US" dirty="0" err="1" smtClean="0"/>
              <a:t>dimentional</a:t>
            </a:r>
            <a:r>
              <a:rPr lang="en-US" dirty="0" smtClean="0"/>
              <a:t> array</a:t>
            </a:r>
          </a:p>
          <a:p>
            <a:pPr lvl="1"/>
            <a:r>
              <a:rPr lang="en-US" dirty="0" smtClean="0"/>
              <a:t>Array copy </a:t>
            </a:r>
          </a:p>
          <a:p>
            <a:pPr marL="457200" lvl="1" indent="0">
              <a:buNone/>
            </a:pPr>
            <a:r>
              <a:rPr lang="en-US" dirty="0"/>
              <a:t> </a:t>
            </a:r>
            <a:r>
              <a:rPr lang="en-US" dirty="0" smtClean="0"/>
              <a:t> (shallow):</a:t>
            </a:r>
          </a:p>
          <a:p>
            <a:pPr marL="457200" lvl="1" indent="0">
              <a:buNone/>
            </a:pPr>
            <a:r>
              <a:rPr lang="en-US" dirty="0" smtClean="0"/>
              <a:t>-- Array copy</a:t>
            </a:r>
          </a:p>
          <a:p>
            <a:pPr marL="457200" lvl="1" indent="0">
              <a:buNone/>
            </a:pPr>
            <a:r>
              <a:rPr lang="en-US" dirty="0"/>
              <a:t> </a:t>
            </a:r>
            <a:r>
              <a:rPr lang="en-US" dirty="0" smtClean="0"/>
              <a:t>  (deep, clone) </a:t>
            </a:r>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828800"/>
            <a:ext cx="4924425" cy="1908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3932003"/>
            <a:ext cx="4953000" cy="2519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94449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Cloning data structure</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219200"/>
            <a:ext cx="5581650"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7825" y="4648200"/>
            <a:ext cx="5181600"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89060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Simple Cryptography with Character Arrays</a:t>
            </a:r>
          </a:p>
        </p:txBody>
      </p:sp>
      <p:sp>
        <p:nvSpPr>
          <p:cNvPr id="3" name="Content Placeholder 2"/>
          <p:cNvSpPr>
            <a:spLocks noGrp="1"/>
          </p:cNvSpPr>
          <p:nvPr>
            <p:ph idx="1"/>
          </p:nvPr>
        </p:nvSpPr>
        <p:spPr>
          <a:xfrm>
            <a:off x="533400" y="1219200"/>
            <a:ext cx="8229600" cy="4525963"/>
          </a:xfrm>
        </p:spPr>
        <p:txBody>
          <a:bodyPr>
            <a:normAutofit fontScale="70000" lnSpcReduction="20000"/>
          </a:bodyPr>
          <a:lstStyle/>
          <a:p>
            <a:r>
              <a:rPr lang="en-US" dirty="0"/>
              <a:t>This field involves the process of encryption, in which a message, called the plaintext, is converted into a scrambled message, called the </a:t>
            </a:r>
            <a:r>
              <a:rPr lang="en-US" dirty="0" err="1"/>
              <a:t>ciphertext</a:t>
            </a:r>
            <a:r>
              <a:rPr lang="en-US" dirty="0"/>
              <a:t>. Likewise, cryptography studies corresponding ways of </a:t>
            </a:r>
            <a:r>
              <a:rPr lang="en-US" dirty="0" smtClean="0"/>
              <a:t>performing </a:t>
            </a:r>
            <a:r>
              <a:rPr lang="en-US" dirty="0"/>
              <a:t>decryption, turning a </a:t>
            </a:r>
            <a:r>
              <a:rPr lang="en-US" dirty="0" err="1"/>
              <a:t>ciphertext</a:t>
            </a:r>
            <a:r>
              <a:rPr lang="en-US" dirty="0"/>
              <a:t> back into its original </a:t>
            </a:r>
            <a:r>
              <a:rPr lang="en-US" dirty="0" smtClean="0"/>
              <a:t>plaintext</a:t>
            </a:r>
          </a:p>
          <a:p>
            <a:r>
              <a:rPr lang="en-US" dirty="0"/>
              <a:t>First cipher: </a:t>
            </a:r>
            <a:r>
              <a:rPr lang="en-US" dirty="0" smtClean="0"/>
              <a:t>Caesar </a:t>
            </a:r>
            <a:r>
              <a:rPr lang="en-US" dirty="0"/>
              <a:t>cipher, which is named after Julius </a:t>
            </a:r>
            <a:r>
              <a:rPr lang="en-US" dirty="0" smtClean="0"/>
              <a:t>Caesar, an ancient Roma emperor. </a:t>
            </a:r>
          </a:p>
          <a:p>
            <a:pPr lvl="1"/>
            <a:r>
              <a:rPr lang="en-US" dirty="0"/>
              <a:t>The Caesar cipher involves replacing each letter in a message with the letter that is </a:t>
            </a:r>
            <a:r>
              <a:rPr lang="en-US" dirty="0" smtClean="0"/>
              <a:t>three </a:t>
            </a:r>
            <a:r>
              <a:rPr lang="en-US" dirty="0"/>
              <a:t>letters after it in the alphabet. So, in an English message, we might replace each A with D, each B with E, each C with F, and so </a:t>
            </a:r>
            <a:r>
              <a:rPr lang="en-US" dirty="0" smtClean="0"/>
              <a:t>on.</a:t>
            </a:r>
          </a:p>
          <a:p>
            <a:pPr lvl="1"/>
            <a:r>
              <a:rPr lang="en-US" dirty="0"/>
              <a:t>We continue this approach all the way up to W, which is replaced with Z. Then, we let the substitution pattern wrap around, so that we replace X with A, Y with B, and Z with C </a:t>
            </a:r>
            <a:endParaRPr lang="en-US" dirty="0" smtClean="0"/>
          </a:p>
          <a:p>
            <a:pPr lvl="1"/>
            <a:endParaRPr lang="en-US" dirty="0" smtClean="0"/>
          </a:p>
          <a:p>
            <a:pPr lvl="1"/>
            <a:r>
              <a:rPr lang="en-US" dirty="0"/>
              <a:t>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5105400"/>
            <a:ext cx="3886200"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69851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Converting Between Strings and Character Arrays</a:t>
            </a:r>
          </a:p>
        </p:txBody>
      </p:sp>
      <p:sp>
        <p:nvSpPr>
          <p:cNvPr id="3" name="Content Placeholder 2"/>
          <p:cNvSpPr>
            <a:spLocks noGrp="1"/>
          </p:cNvSpPr>
          <p:nvPr>
            <p:ph idx="1"/>
          </p:nvPr>
        </p:nvSpPr>
        <p:spPr/>
        <p:txBody>
          <a:bodyPr>
            <a:normAutofit lnSpcReduction="10000"/>
          </a:bodyPr>
          <a:lstStyle/>
          <a:p>
            <a:r>
              <a:rPr lang="en-US" dirty="0" smtClean="0"/>
              <a:t>Given </a:t>
            </a:r>
            <a:r>
              <a:rPr lang="en-US" dirty="0"/>
              <a:t>a string S, we can create a new character array matching S by using the method, </a:t>
            </a:r>
            <a:r>
              <a:rPr lang="en-US" dirty="0" err="1"/>
              <a:t>S.toCharArray</a:t>
            </a:r>
            <a:r>
              <a:rPr lang="en-US" dirty="0"/>
              <a:t>( ). </a:t>
            </a:r>
            <a:endParaRPr lang="en-US" dirty="0" smtClean="0"/>
          </a:p>
          <a:p>
            <a:pPr lvl="1"/>
            <a:r>
              <a:rPr lang="en-US" dirty="0" smtClean="0"/>
              <a:t>For </a:t>
            </a:r>
            <a:r>
              <a:rPr lang="en-US" dirty="0"/>
              <a:t>example, </a:t>
            </a:r>
            <a:r>
              <a:rPr lang="en-US"/>
              <a:t>if </a:t>
            </a:r>
            <a:r>
              <a:rPr lang="en-US" smtClean="0"/>
              <a:t>S="</a:t>
            </a:r>
            <a:r>
              <a:rPr lang="en-US" dirty="0"/>
              <a:t>bird", the method returns the </a:t>
            </a:r>
            <a:r>
              <a:rPr lang="en-US" dirty="0" smtClean="0"/>
              <a:t>character </a:t>
            </a:r>
            <a:r>
              <a:rPr lang="en-US" dirty="0"/>
              <a:t>array A={'b', '</a:t>
            </a:r>
            <a:r>
              <a:rPr lang="en-US" dirty="0" err="1"/>
              <a:t>i</a:t>
            </a:r>
            <a:r>
              <a:rPr lang="en-US" dirty="0"/>
              <a:t>', 'r', 'd'}. </a:t>
            </a:r>
            <a:endParaRPr lang="en-US" dirty="0" smtClean="0"/>
          </a:p>
          <a:p>
            <a:pPr lvl="1"/>
            <a:r>
              <a:rPr lang="en-US" dirty="0" smtClean="0"/>
              <a:t>Conversely</a:t>
            </a:r>
            <a:r>
              <a:rPr lang="en-US" dirty="0"/>
              <a:t>, there is a form of the String constructor that accepts a character array as a parameter. </a:t>
            </a:r>
            <a:endParaRPr lang="en-US" dirty="0" smtClean="0"/>
          </a:p>
          <a:p>
            <a:pPr lvl="2"/>
            <a:r>
              <a:rPr lang="en-US" dirty="0" smtClean="0"/>
              <a:t>For </a:t>
            </a:r>
            <a:r>
              <a:rPr lang="en-US" dirty="0"/>
              <a:t>example, with </a:t>
            </a:r>
            <a:r>
              <a:rPr lang="en-US" dirty="0" smtClean="0"/>
              <a:t>character </a:t>
            </a:r>
            <a:r>
              <a:rPr lang="en-US" dirty="0"/>
              <a:t>array A={'b', '</a:t>
            </a:r>
            <a:r>
              <a:rPr lang="en-US" dirty="0" err="1"/>
              <a:t>i</a:t>
            </a:r>
            <a:r>
              <a:rPr lang="en-US" dirty="0"/>
              <a:t>', 'r', 'd'}, the syntax new String(A) produces "bird".</a:t>
            </a:r>
          </a:p>
        </p:txBody>
      </p:sp>
    </p:spTree>
    <p:extLst>
      <p:ext uri="{BB962C8B-B14F-4D97-AF65-F5344CB8AC3E}">
        <p14:creationId xmlns:p14="http://schemas.microsoft.com/office/powerpoint/2010/main" val="28622954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Manipulating characters</a:t>
            </a:r>
            <a:endParaRPr lang="en-US" dirty="0"/>
          </a:p>
        </p:txBody>
      </p:sp>
      <p:sp>
        <p:nvSpPr>
          <p:cNvPr id="3" name="Content Placeholder 2"/>
          <p:cNvSpPr>
            <a:spLocks noGrp="1"/>
          </p:cNvSpPr>
          <p:nvPr>
            <p:ph idx="1"/>
          </p:nvPr>
        </p:nvSpPr>
        <p:spPr>
          <a:xfrm>
            <a:off x="609600" y="1219200"/>
            <a:ext cx="8382000" cy="5334000"/>
          </a:xfrm>
        </p:spPr>
        <p:txBody>
          <a:bodyPr>
            <a:normAutofit fontScale="62500" lnSpcReduction="20000"/>
          </a:bodyPr>
          <a:lstStyle/>
          <a:p>
            <a:r>
              <a:rPr lang="en-US" dirty="0" smtClean="0"/>
              <a:t>Given a letter  between A to Z such as ‘D’ or ‘Y’, how to get the cipher letter such as ‘G’ or ‘B’?</a:t>
            </a:r>
          </a:p>
          <a:p>
            <a:pPr lvl="1"/>
            <a:r>
              <a:rPr lang="en-US" dirty="0" smtClean="0"/>
              <a:t>ASCII codes: </a:t>
            </a:r>
          </a:p>
          <a:p>
            <a:pPr lvl="2"/>
            <a:r>
              <a:rPr lang="en-US" dirty="0" smtClean="0"/>
              <a:t>A: 65, B: 66,  …, Z: 90. </a:t>
            </a:r>
          </a:p>
          <a:p>
            <a:pPr lvl="2"/>
            <a:r>
              <a:rPr lang="en-US" dirty="0" smtClean="0"/>
              <a:t>a: 97, b: 98, …, z:122. </a:t>
            </a:r>
          </a:p>
          <a:p>
            <a:pPr lvl="1"/>
            <a:r>
              <a:rPr lang="en-US" dirty="0" smtClean="0"/>
              <a:t>‘G’ = (char) (’D’ + 3),   ‘B’=(char)((‘Y’+3)-26), due to ‘Y’+3&gt; ‘Z’</a:t>
            </a:r>
          </a:p>
          <a:p>
            <a:pPr lvl="2"/>
            <a:r>
              <a:rPr lang="en-US" dirty="0"/>
              <a:t>In general, given ?, to get its letter $ three positions after it, if </a:t>
            </a:r>
            <a:r>
              <a:rPr lang="en-US" dirty="0" smtClean="0"/>
              <a:t>((char)(?+3)&gt;</a:t>
            </a:r>
            <a:r>
              <a:rPr lang="en-US" dirty="0"/>
              <a:t>’Z’)  $=(char)(?+3-26) else $=(char)(?+3</a:t>
            </a:r>
            <a:r>
              <a:rPr lang="en-US" dirty="0" smtClean="0"/>
              <a:t>);</a:t>
            </a:r>
          </a:p>
          <a:p>
            <a:pPr lvl="2"/>
            <a:r>
              <a:rPr lang="en-US" dirty="0" smtClean="0"/>
              <a:t>How to combine these two cases together according to mathematical theory?</a:t>
            </a:r>
          </a:p>
          <a:p>
            <a:pPr lvl="3"/>
            <a:r>
              <a:rPr lang="en-US" dirty="0" smtClean="0"/>
              <a:t>For </a:t>
            </a:r>
            <a:r>
              <a:rPr lang="en-US" dirty="0"/>
              <a:t>‘B’=(char)((‘Y’+3)-26), </a:t>
            </a:r>
            <a:r>
              <a:rPr lang="en-US" dirty="0" smtClean="0"/>
              <a:t> first get ‘Y’-’A’ to get its difference, then +3, to wrap back, modulus 26, i.e., (‘Y’-’A’+3) %26, which is 1. Change back to B, as ‘B’ =(char)(1+’A’).  Thus, ‘B’=(char)((‘Y’- ’A’+3) </a:t>
            </a:r>
            <a:r>
              <a:rPr lang="en-US" smtClean="0"/>
              <a:t>%</a:t>
            </a:r>
            <a:r>
              <a:rPr lang="en-US" smtClean="0"/>
              <a:t>26 </a:t>
            </a:r>
            <a:r>
              <a:rPr lang="en-US" dirty="0" smtClean="0"/>
              <a:t>+ ’A’).</a:t>
            </a:r>
          </a:p>
          <a:p>
            <a:pPr lvl="3"/>
            <a:r>
              <a:rPr lang="en-US" dirty="0"/>
              <a:t>For ‘G’ = (char) (’D’ + 3</a:t>
            </a:r>
            <a:r>
              <a:rPr lang="en-US" dirty="0" smtClean="0"/>
              <a:t>), if we do (‘D’-’A’+3)  % 26, here % 26 will have no effect and we will  have the same result as ‘D’-’A’+3. so ‘G’=(char)((‘D’-’A’+3) %26 +’A’).  This will be same as ‘Y’ to ‘B’.</a:t>
            </a:r>
          </a:p>
          <a:p>
            <a:pPr lvl="3"/>
            <a:r>
              <a:rPr lang="en-US" dirty="0" smtClean="0"/>
              <a:t>As a result, for any letter ?, its cipher text letter $ will be computed uniformly as  $=(char)((? – ‘A’ +3 ) % 26 + ‘A’) </a:t>
            </a:r>
          </a:p>
          <a:p>
            <a:pPr lvl="1"/>
            <a:r>
              <a:rPr lang="en-US" dirty="0" smtClean="0"/>
              <a:t>How to convert a capital letter such as ‘G’ to its small letter ‘g’?</a:t>
            </a:r>
          </a:p>
          <a:p>
            <a:pPr lvl="2"/>
            <a:r>
              <a:rPr lang="en-US" dirty="0" smtClean="0"/>
              <a:t>‘g’ = (char)((‘G’- ’A’) + ’a’),  </a:t>
            </a:r>
          </a:p>
          <a:p>
            <a:pPr lvl="1"/>
            <a:r>
              <a:rPr lang="en-US" dirty="0" smtClean="0"/>
              <a:t>In general, convert a capital letter ? Into a small letter $ by $=(char)(?-’</a:t>
            </a:r>
            <a:r>
              <a:rPr lang="en-US" dirty="0" err="1" smtClean="0"/>
              <a:t>A’+’a</a:t>
            </a:r>
            <a:r>
              <a:rPr lang="en-US" dirty="0" smtClean="0"/>
              <a:t>’)</a:t>
            </a:r>
          </a:p>
          <a:p>
            <a:pPr lvl="1"/>
            <a:r>
              <a:rPr lang="en-US" dirty="0" smtClean="0"/>
              <a:t>Conversely, how to convert a small letter ? Into its corresponding capital letter $?</a:t>
            </a:r>
          </a:p>
          <a:p>
            <a:pPr lvl="2"/>
            <a:r>
              <a:rPr lang="en-US" dirty="0" smtClean="0"/>
              <a:t>$=(char)((?-’a’) + ’A’);</a:t>
            </a:r>
            <a:endParaRPr lang="en-US" dirty="0"/>
          </a:p>
        </p:txBody>
      </p:sp>
    </p:spTree>
    <p:extLst>
      <p:ext uri="{BB962C8B-B14F-4D97-AF65-F5344CB8AC3E}">
        <p14:creationId xmlns:p14="http://schemas.microsoft.com/office/powerpoint/2010/main" val="2922684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Effect transition="in" filter="wheel(1)">
                                      <p:cBhvr>
                                        <p:cTn id="7" dur="2000"/>
                                        <p:tgtEl>
                                          <p:spTgt spid="3">
                                            <p:txEl>
                                              <p:pRg st="11"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12" end="12"/>
                                            </p:txEl>
                                          </p:spTgt>
                                        </p:tgtEl>
                                        <p:attrNameLst>
                                          <p:attrName>style.visibility</p:attrName>
                                        </p:attrNameLst>
                                      </p:cBhvr>
                                      <p:to>
                                        <p:strVal val="visible"/>
                                      </p:to>
                                    </p:set>
                                    <p:animEffect transition="in" filter="wheel(1)">
                                      <p:cBhvr>
                                        <p:cTn id="12" dur="2000"/>
                                        <p:tgtEl>
                                          <p:spTgt spid="3">
                                            <p:txEl>
                                              <p:pRg st="12" end="1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
                                            <p:txEl>
                                              <p:pRg st="13" end="13"/>
                                            </p:txEl>
                                          </p:spTgt>
                                        </p:tgtEl>
                                        <p:attrNameLst>
                                          <p:attrName>style.visibility</p:attrName>
                                        </p:attrNameLst>
                                      </p:cBhvr>
                                      <p:to>
                                        <p:strVal val="visible"/>
                                      </p:to>
                                    </p:set>
                                    <p:animEffect transition="in" filter="wheel(1)">
                                      <p:cBhvr>
                                        <p:cTn id="17" dur="2000"/>
                                        <p:tgtEl>
                                          <p:spTgt spid="3">
                                            <p:txEl>
                                              <p:pRg st="13" end="1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3">
                                            <p:txEl>
                                              <p:pRg st="14" end="14"/>
                                            </p:txEl>
                                          </p:spTgt>
                                        </p:tgtEl>
                                        <p:attrNameLst>
                                          <p:attrName>style.visibility</p:attrName>
                                        </p:attrNameLst>
                                      </p:cBhvr>
                                      <p:to>
                                        <p:strVal val="visible"/>
                                      </p:to>
                                    </p:set>
                                    <p:animEffect transition="in" filter="wheel(1)">
                                      <p:cBhvr>
                                        <p:cTn id="22" dur="20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39762"/>
          </a:xfrm>
        </p:spPr>
        <p:txBody>
          <a:bodyPr>
            <a:normAutofit/>
          </a:bodyPr>
          <a:lstStyle/>
          <a:p>
            <a:r>
              <a:rPr lang="en-US" sz="2800" dirty="0" smtClean="0"/>
              <a:t>Caesar cipher encryption and decryption</a:t>
            </a:r>
            <a:endParaRPr lang="en-US" sz="2800" dirty="0"/>
          </a:p>
        </p:txBody>
      </p:sp>
      <p:sp>
        <p:nvSpPr>
          <p:cNvPr id="3" name="Content Placeholder 2"/>
          <p:cNvSpPr>
            <a:spLocks noGrp="1"/>
          </p:cNvSpPr>
          <p:nvPr>
            <p:ph idx="1"/>
          </p:nvPr>
        </p:nvSpPr>
        <p:spPr>
          <a:xfrm>
            <a:off x="609600" y="609600"/>
            <a:ext cx="8610600" cy="6553200"/>
          </a:xfrm>
        </p:spPr>
        <p:txBody>
          <a:bodyPr>
            <a:normAutofit fontScale="47500" lnSpcReduction="20000"/>
          </a:bodyPr>
          <a:lstStyle/>
          <a:p>
            <a:r>
              <a:rPr lang="en-US" dirty="0" smtClean="0"/>
              <a:t>char [] plaintext=“HELLO WORLD”.</a:t>
            </a:r>
            <a:r>
              <a:rPr lang="en-US" dirty="0" err="1" smtClean="0"/>
              <a:t>toCharArray</a:t>
            </a:r>
            <a:r>
              <a:rPr lang="en-US" dirty="0" smtClean="0"/>
              <a:t>();</a:t>
            </a:r>
          </a:p>
          <a:p>
            <a:r>
              <a:rPr lang="en-US" dirty="0" smtClean="0"/>
              <a:t>char [] </a:t>
            </a:r>
            <a:r>
              <a:rPr lang="en-US" dirty="0" err="1" smtClean="0"/>
              <a:t>ciphertext</a:t>
            </a:r>
            <a:r>
              <a:rPr lang="en-US" dirty="0" smtClean="0"/>
              <a:t>=new char[</a:t>
            </a:r>
            <a:r>
              <a:rPr lang="en-US" dirty="0" err="1" smtClean="0"/>
              <a:t>plaintext.length</a:t>
            </a:r>
            <a:r>
              <a:rPr lang="en-US" dirty="0" smtClean="0"/>
              <a:t>];</a:t>
            </a:r>
            <a:endParaRPr lang="en-US" b="1" dirty="0" smtClean="0"/>
          </a:p>
          <a:p>
            <a:r>
              <a:rPr lang="en-US" b="1" dirty="0" smtClean="0"/>
              <a:t>Encryption:</a:t>
            </a:r>
          </a:p>
          <a:p>
            <a:pPr lvl="1"/>
            <a:r>
              <a:rPr lang="en-US" dirty="0" smtClean="0"/>
              <a:t>for (</a:t>
            </a:r>
            <a:r>
              <a:rPr lang="en-US" dirty="0" err="1" smtClean="0"/>
              <a:t>int</a:t>
            </a:r>
            <a:r>
              <a:rPr lang="en-US" dirty="0" smtClean="0"/>
              <a:t> </a:t>
            </a:r>
            <a:r>
              <a:rPr lang="en-US" dirty="0" err="1" smtClean="0"/>
              <a:t>i</a:t>
            </a:r>
            <a:r>
              <a:rPr lang="en-US" dirty="0" smtClean="0"/>
              <a:t>=0;i&lt;</a:t>
            </a:r>
            <a:r>
              <a:rPr lang="en-US" dirty="0" err="1" smtClean="0"/>
              <a:t>plaintext.length;i</a:t>
            </a:r>
            <a:r>
              <a:rPr lang="en-US" dirty="0" smtClean="0"/>
              <a:t>++)</a:t>
            </a:r>
          </a:p>
          <a:p>
            <a:pPr lvl="2"/>
            <a:r>
              <a:rPr lang="en-US" dirty="0"/>
              <a:t>If((char</a:t>
            </a:r>
            <a:r>
              <a:rPr lang="en-US" dirty="0" smtClean="0"/>
              <a:t>)(plaintext[</a:t>
            </a:r>
            <a:r>
              <a:rPr lang="en-US" dirty="0" err="1" smtClean="0"/>
              <a:t>i</a:t>
            </a:r>
            <a:r>
              <a:rPr lang="en-US" dirty="0"/>
              <a:t>] + </a:t>
            </a:r>
            <a:r>
              <a:rPr lang="en-US" dirty="0" smtClean="0"/>
              <a:t>3)&gt;’Z’)</a:t>
            </a:r>
          </a:p>
          <a:p>
            <a:pPr lvl="3"/>
            <a:r>
              <a:rPr lang="en-US" dirty="0" err="1" smtClean="0"/>
              <a:t>ciphertext</a:t>
            </a:r>
            <a:r>
              <a:rPr lang="en-US" dirty="0" smtClean="0"/>
              <a:t>[</a:t>
            </a:r>
            <a:r>
              <a:rPr lang="en-US" dirty="0" err="1" smtClean="0"/>
              <a:t>i</a:t>
            </a:r>
            <a:r>
              <a:rPr lang="en-US" dirty="0" smtClean="0"/>
              <a:t>]= (char)((plaintext[</a:t>
            </a:r>
            <a:r>
              <a:rPr lang="en-US" dirty="0" err="1" smtClean="0"/>
              <a:t>i</a:t>
            </a:r>
            <a:r>
              <a:rPr lang="en-US" dirty="0" smtClean="0"/>
              <a:t>] + 3-26));</a:t>
            </a:r>
          </a:p>
          <a:p>
            <a:pPr lvl="2"/>
            <a:r>
              <a:rPr lang="en-US" dirty="0"/>
              <a:t>e</a:t>
            </a:r>
            <a:r>
              <a:rPr lang="en-US" dirty="0" smtClean="0"/>
              <a:t>lse </a:t>
            </a:r>
            <a:r>
              <a:rPr lang="en-US" dirty="0" err="1"/>
              <a:t>ciphertext</a:t>
            </a:r>
            <a:r>
              <a:rPr lang="en-US" dirty="0"/>
              <a:t>[</a:t>
            </a:r>
            <a:r>
              <a:rPr lang="en-US" dirty="0" err="1"/>
              <a:t>i</a:t>
            </a:r>
            <a:r>
              <a:rPr lang="en-US" dirty="0"/>
              <a:t>]= (char)((plaintext[</a:t>
            </a:r>
            <a:r>
              <a:rPr lang="en-US" dirty="0" err="1"/>
              <a:t>i</a:t>
            </a:r>
            <a:r>
              <a:rPr lang="en-US" dirty="0"/>
              <a:t>] + </a:t>
            </a:r>
            <a:r>
              <a:rPr lang="en-US" dirty="0" smtClean="0"/>
              <a:t>3))</a:t>
            </a:r>
          </a:p>
          <a:p>
            <a:pPr lvl="1"/>
            <a:r>
              <a:rPr lang="en-US" dirty="0" smtClean="0"/>
              <a:t>Any issue with it?</a:t>
            </a:r>
          </a:p>
          <a:p>
            <a:pPr lvl="2"/>
            <a:r>
              <a:rPr lang="en-US" dirty="0" smtClean="0"/>
              <a:t>Not consider punctuations. How?</a:t>
            </a:r>
          </a:p>
          <a:p>
            <a:pPr lvl="3"/>
            <a:r>
              <a:rPr lang="en-US" dirty="0" smtClean="0"/>
              <a:t>Add condition:  if ( ‘A’&lt;=</a:t>
            </a:r>
            <a:r>
              <a:rPr lang="en-US" dirty="0"/>
              <a:t>plaintext[</a:t>
            </a:r>
            <a:r>
              <a:rPr lang="en-US" dirty="0" err="1"/>
              <a:t>i</a:t>
            </a:r>
            <a:r>
              <a:rPr lang="en-US" dirty="0" smtClean="0"/>
              <a:t>]&lt;=‘Z’) …</a:t>
            </a:r>
          </a:p>
          <a:p>
            <a:pPr lvl="3"/>
            <a:r>
              <a:rPr lang="en-US" dirty="0" smtClean="0"/>
              <a:t>Otherwise, </a:t>
            </a:r>
            <a:r>
              <a:rPr lang="en-US" dirty="0" err="1"/>
              <a:t>ciphertext</a:t>
            </a:r>
            <a:r>
              <a:rPr lang="en-US" dirty="0"/>
              <a:t>[</a:t>
            </a:r>
            <a:r>
              <a:rPr lang="en-US" dirty="0" err="1"/>
              <a:t>i</a:t>
            </a:r>
            <a:r>
              <a:rPr lang="en-US" dirty="0" smtClean="0"/>
              <a:t>] = plaintext[</a:t>
            </a:r>
            <a:r>
              <a:rPr lang="en-US" dirty="0" err="1" smtClean="0"/>
              <a:t>i</a:t>
            </a:r>
            <a:r>
              <a:rPr lang="en-US" dirty="0" smtClean="0"/>
              <a:t>];</a:t>
            </a:r>
          </a:p>
          <a:p>
            <a:pPr lvl="1"/>
            <a:r>
              <a:rPr lang="en-US" dirty="0" smtClean="0"/>
              <a:t>Using %26 for encryption</a:t>
            </a:r>
          </a:p>
          <a:p>
            <a:pPr lvl="2"/>
            <a:r>
              <a:rPr lang="en-US" dirty="0" smtClean="0"/>
              <a:t>If (plaintext[</a:t>
            </a:r>
            <a:r>
              <a:rPr lang="en-US" dirty="0" err="1" smtClean="0"/>
              <a:t>i</a:t>
            </a:r>
            <a:r>
              <a:rPr lang="en-US" dirty="0" smtClean="0"/>
              <a:t>]&gt;=‘a’ &amp;&amp; plaintext[</a:t>
            </a:r>
            <a:r>
              <a:rPr lang="en-US" dirty="0" err="1" smtClean="0"/>
              <a:t>i</a:t>
            </a:r>
            <a:r>
              <a:rPr lang="en-US" dirty="0" smtClean="0"/>
              <a:t>]&lt;=‘z’)   // small letter</a:t>
            </a:r>
          </a:p>
          <a:p>
            <a:pPr lvl="3"/>
            <a:r>
              <a:rPr lang="en-US" dirty="0" err="1" smtClean="0"/>
              <a:t>ciphertext</a:t>
            </a:r>
            <a:r>
              <a:rPr lang="en-US" dirty="0" smtClean="0"/>
              <a:t>[</a:t>
            </a:r>
            <a:r>
              <a:rPr lang="en-US" dirty="0" err="1" smtClean="0"/>
              <a:t>i</a:t>
            </a:r>
            <a:r>
              <a:rPr lang="en-US" dirty="0" smtClean="0"/>
              <a:t>]=(char)( (plaintext[</a:t>
            </a:r>
            <a:r>
              <a:rPr lang="en-US" dirty="0" err="1" smtClean="0"/>
              <a:t>i</a:t>
            </a:r>
            <a:r>
              <a:rPr lang="en-US" dirty="0" smtClean="0"/>
              <a:t>]-’a’+3) %26+’a’);</a:t>
            </a:r>
          </a:p>
          <a:p>
            <a:pPr lvl="2"/>
            <a:r>
              <a:rPr lang="en-US" dirty="0"/>
              <a:t>e</a:t>
            </a:r>
            <a:r>
              <a:rPr lang="en-US" dirty="0" smtClean="0"/>
              <a:t>lse</a:t>
            </a:r>
          </a:p>
          <a:p>
            <a:pPr lvl="3"/>
            <a:r>
              <a:rPr lang="en-US" dirty="0" smtClean="0"/>
              <a:t>If (plaintext[</a:t>
            </a:r>
            <a:r>
              <a:rPr lang="en-US" dirty="0" err="1" smtClean="0"/>
              <a:t>i</a:t>
            </a:r>
            <a:r>
              <a:rPr lang="en-US" dirty="0" smtClean="0"/>
              <a:t>]&gt;=‘A’ &amp;&amp; plaintext[</a:t>
            </a:r>
            <a:r>
              <a:rPr lang="en-US" dirty="0" err="1" smtClean="0"/>
              <a:t>i</a:t>
            </a:r>
            <a:r>
              <a:rPr lang="en-US" dirty="0" smtClean="0"/>
              <a:t>]&lt;=‘Z’) // capital letter</a:t>
            </a:r>
          </a:p>
          <a:p>
            <a:pPr lvl="4"/>
            <a:r>
              <a:rPr lang="en-US" dirty="0" err="1" smtClean="0"/>
              <a:t>ciphertext</a:t>
            </a:r>
            <a:r>
              <a:rPr lang="en-US" dirty="0" smtClean="0"/>
              <a:t>[</a:t>
            </a:r>
            <a:r>
              <a:rPr lang="en-US" dirty="0" err="1" smtClean="0"/>
              <a:t>i</a:t>
            </a:r>
            <a:r>
              <a:rPr lang="en-US" dirty="0" smtClean="0"/>
              <a:t>]=(char)( (plaintext[</a:t>
            </a:r>
            <a:r>
              <a:rPr lang="en-US" dirty="0" err="1" smtClean="0"/>
              <a:t>i</a:t>
            </a:r>
            <a:r>
              <a:rPr lang="en-US" dirty="0" smtClean="0"/>
              <a:t>]-’A’+3) % 26 +’A’);</a:t>
            </a:r>
          </a:p>
          <a:p>
            <a:pPr lvl="3"/>
            <a:r>
              <a:rPr lang="en-US" dirty="0" smtClean="0"/>
              <a:t>else	//non letters, keep them</a:t>
            </a:r>
          </a:p>
          <a:p>
            <a:pPr lvl="4"/>
            <a:r>
              <a:rPr lang="en-US" dirty="0" err="1" smtClean="0"/>
              <a:t>ciphertext</a:t>
            </a:r>
            <a:r>
              <a:rPr lang="en-US" dirty="0" smtClean="0"/>
              <a:t>[</a:t>
            </a:r>
            <a:r>
              <a:rPr lang="en-US" dirty="0" err="1" smtClean="0"/>
              <a:t>i</a:t>
            </a:r>
            <a:r>
              <a:rPr lang="en-US" dirty="0" smtClean="0"/>
              <a:t>]=plaintext[</a:t>
            </a:r>
            <a:r>
              <a:rPr lang="en-US" dirty="0" err="1" smtClean="0"/>
              <a:t>i</a:t>
            </a:r>
            <a:r>
              <a:rPr lang="en-US" dirty="0" smtClean="0"/>
              <a:t>];	</a:t>
            </a:r>
            <a:endParaRPr lang="en-US" dirty="0"/>
          </a:p>
          <a:p>
            <a:r>
              <a:rPr lang="en-US" dirty="0" smtClean="0"/>
              <a:t>Decryption:   </a:t>
            </a:r>
          </a:p>
          <a:p>
            <a:pPr lvl="1"/>
            <a:r>
              <a:rPr lang="en-US" dirty="0"/>
              <a:t>for (</a:t>
            </a:r>
            <a:r>
              <a:rPr lang="en-US" dirty="0" err="1"/>
              <a:t>int</a:t>
            </a:r>
            <a:r>
              <a:rPr lang="en-US" dirty="0"/>
              <a:t> </a:t>
            </a:r>
            <a:r>
              <a:rPr lang="en-US" dirty="0" err="1" smtClean="0"/>
              <a:t>i</a:t>
            </a:r>
            <a:r>
              <a:rPr lang="en-US" dirty="0" smtClean="0"/>
              <a:t>=0;i&lt;</a:t>
            </a:r>
            <a:r>
              <a:rPr lang="en-US" dirty="0" err="1" smtClean="0"/>
              <a:t>ciphertext.length;i</a:t>
            </a:r>
            <a:r>
              <a:rPr lang="en-US" dirty="0" smtClean="0"/>
              <a:t>++)</a:t>
            </a:r>
          </a:p>
          <a:p>
            <a:pPr lvl="2"/>
            <a:r>
              <a:rPr lang="en-US" dirty="0" smtClean="0"/>
              <a:t>If (</a:t>
            </a:r>
            <a:r>
              <a:rPr lang="en-US" dirty="0"/>
              <a:t>(char</a:t>
            </a:r>
            <a:r>
              <a:rPr lang="en-US" dirty="0" smtClean="0"/>
              <a:t>)(</a:t>
            </a:r>
            <a:r>
              <a:rPr lang="en-US" dirty="0" err="1"/>
              <a:t>ciphertext</a:t>
            </a:r>
            <a:r>
              <a:rPr lang="en-US" dirty="0"/>
              <a:t>[</a:t>
            </a:r>
            <a:r>
              <a:rPr lang="en-US" dirty="0" err="1"/>
              <a:t>i</a:t>
            </a:r>
            <a:r>
              <a:rPr lang="en-US" dirty="0"/>
              <a:t>] - 3</a:t>
            </a:r>
            <a:r>
              <a:rPr lang="en-US" dirty="0" smtClean="0"/>
              <a:t>)&lt;‘A’)</a:t>
            </a:r>
            <a:endParaRPr lang="en-US" dirty="0"/>
          </a:p>
          <a:p>
            <a:pPr lvl="3"/>
            <a:r>
              <a:rPr lang="en-US" dirty="0" smtClean="0"/>
              <a:t>plaintext[</a:t>
            </a:r>
            <a:r>
              <a:rPr lang="en-US" dirty="0" err="1" smtClean="0"/>
              <a:t>i</a:t>
            </a:r>
            <a:r>
              <a:rPr lang="en-US" dirty="0"/>
              <a:t>]= (char</a:t>
            </a:r>
            <a:r>
              <a:rPr lang="en-US" dirty="0" smtClean="0"/>
              <a:t>)((</a:t>
            </a:r>
            <a:r>
              <a:rPr lang="en-US" dirty="0" err="1" smtClean="0"/>
              <a:t>ciphertext</a:t>
            </a:r>
            <a:r>
              <a:rPr lang="en-US" dirty="0" smtClean="0"/>
              <a:t>[</a:t>
            </a:r>
            <a:r>
              <a:rPr lang="en-US" dirty="0" err="1" smtClean="0"/>
              <a:t>i</a:t>
            </a:r>
            <a:r>
              <a:rPr lang="en-US" dirty="0" smtClean="0"/>
              <a:t>] – 3+26);</a:t>
            </a:r>
          </a:p>
          <a:p>
            <a:pPr lvl="2"/>
            <a:r>
              <a:rPr lang="en-US" dirty="0" smtClean="0"/>
              <a:t>else </a:t>
            </a:r>
            <a:r>
              <a:rPr lang="en-US" dirty="0"/>
              <a:t>plaintext[</a:t>
            </a:r>
            <a:r>
              <a:rPr lang="en-US" dirty="0" err="1"/>
              <a:t>i</a:t>
            </a:r>
            <a:r>
              <a:rPr lang="en-US" dirty="0"/>
              <a:t>]= (char)((</a:t>
            </a:r>
            <a:r>
              <a:rPr lang="en-US" dirty="0" err="1"/>
              <a:t>ciphertext</a:t>
            </a:r>
            <a:r>
              <a:rPr lang="en-US" dirty="0"/>
              <a:t>[</a:t>
            </a:r>
            <a:r>
              <a:rPr lang="en-US" dirty="0" err="1"/>
              <a:t>i</a:t>
            </a:r>
            <a:r>
              <a:rPr lang="en-US" dirty="0"/>
              <a:t>] – </a:t>
            </a:r>
            <a:r>
              <a:rPr lang="en-US" dirty="0" smtClean="0"/>
              <a:t>3);</a:t>
            </a:r>
          </a:p>
          <a:p>
            <a:pPr lvl="1"/>
            <a:r>
              <a:rPr lang="en-US" dirty="0" smtClean="0"/>
              <a:t>To consider punctuations:</a:t>
            </a:r>
          </a:p>
          <a:p>
            <a:pPr lvl="2"/>
            <a:r>
              <a:rPr lang="en-US" dirty="0" smtClean="0"/>
              <a:t>If (</a:t>
            </a:r>
            <a:r>
              <a:rPr lang="en-US" dirty="0" err="1" smtClean="0"/>
              <a:t>ciphertext</a:t>
            </a:r>
            <a:r>
              <a:rPr lang="en-US" dirty="0" smtClean="0"/>
              <a:t>[</a:t>
            </a:r>
            <a:r>
              <a:rPr lang="en-US" dirty="0" err="1" smtClean="0"/>
              <a:t>i</a:t>
            </a:r>
            <a:r>
              <a:rPr lang="en-US" dirty="0" smtClean="0"/>
              <a:t>]&lt;‘A’ || </a:t>
            </a:r>
            <a:r>
              <a:rPr lang="en-US" dirty="0" err="1" smtClean="0"/>
              <a:t>ciphertext</a:t>
            </a:r>
            <a:r>
              <a:rPr lang="en-US" dirty="0" smtClean="0"/>
              <a:t>[</a:t>
            </a:r>
            <a:r>
              <a:rPr lang="en-US" dirty="0" err="1" smtClean="0"/>
              <a:t>i</a:t>
            </a:r>
            <a:r>
              <a:rPr lang="en-US" dirty="0" smtClean="0"/>
              <a:t>]&gt;’Z’)</a:t>
            </a:r>
          </a:p>
          <a:p>
            <a:pPr lvl="3"/>
            <a:r>
              <a:rPr lang="en-US" dirty="0" smtClean="0"/>
              <a:t>Plaintext[</a:t>
            </a:r>
            <a:r>
              <a:rPr lang="en-US" dirty="0" err="1" smtClean="0"/>
              <a:t>i</a:t>
            </a:r>
            <a:r>
              <a:rPr lang="en-US" dirty="0" smtClean="0"/>
              <a:t>]=</a:t>
            </a:r>
            <a:r>
              <a:rPr lang="en-US" dirty="0" err="1" smtClean="0"/>
              <a:t>ciphertext</a:t>
            </a:r>
            <a:r>
              <a:rPr lang="en-US" dirty="0" smtClean="0"/>
              <a:t>[</a:t>
            </a:r>
            <a:r>
              <a:rPr lang="en-US" dirty="0" err="1" smtClean="0"/>
              <a:t>i</a:t>
            </a:r>
            <a:r>
              <a:rPr lang="en-US" dirty="0" smtClean="0"/>
              <a:t>];</a:t>
            </a:r>
          </a:p>
          <a:p>
            <a:pPr lvl="1"/>
            <a:r>
              <a:rPr lang="en-US" dirty="0"/>
              <a:t>Using %26 for </a:t>
            </a:r>
            <a:r>
              <a:rPr lang="en-US" dirty="0" smtClean="0"/>
              <a:t>decryption</a:t>
            </a:r>
            <a:endParaRPr lang="en-US" dirty="0"/>
          </a:p>
          <a:p>
            <a:pPr lvl="2"/>
            <a:r>
              <a:rPr lang="en-US" dirty="0"/>
              <a:t>If </a:t>
            </a:r>
            <a:r>
              <a:rPr lang="en-US" dirty="0" smtClean="0"/>
              <a:t>(</a:t>
            </a:r>
            <a:r>
              <a:rPr lang="en-US" dirty="0" err="1" smtClean="0"/>
              <a:t>ciphertext</a:t>
            </a:r>
            <a:r>
              <a:rPr lang="en-US" dirty="0" smtClean="0"/>
              <a:t>[</a:t>
            </a:r>
            <a:r>
              <a:rPr lang="en-US" dirty="0" err="1" smtClean="0"/>
              <a:t>i</a:t>
            </a:r>
            <a:r>
              <a:rPr lang="en-US" dirty="0"/>
              <a:t>]&gt;=‘a’ &amp;&amp; </a:t>
            </a:r>
            <a:r>
              <a:rPr lang="en-US" dirty="0" err="1" smtClean="0"/>
              <a:t>ciphertext</a:t>
            </a:r>
            <a:r>
              <a:rPr lang="en-US" dirty="0" smtClean="0"/>
              <a:t>[</a:t>
            </a:r>
            <a:r>
              <a:rPr lang="en-US" dirty="0" err="1" smtClean="0"/>
              <a:t>i</a:t>
            </a:r>
            <a:r>
              <a:rPr lang="en-US" dirty="0"/>
              <a:t>]&lt;=‘z’)   // small letter</a:t>
            </a:r>
          </a:p>
          <a:p>
            <a:pPr lvl="3"/>
            <a:r>
              <a:rPr lang="en-US" dirty="0" smtClean="0"/>
              <a:t>plaintext[</a:t>
            </a:r>
            <a:r>
              <a:rPr lang="en-US" dirty="0" err="1" smtClean="0"/>
              <a:t>i</a:t>
            </a:r>
            <a:r>
              <a:rPr lang="en-US" dirty="0"/>
              <a:t>]=(char)( </a:t>
            </a:r>
            <a:r>
              <a:rPr lang="en-US" dirty="0" smtClean="0"/>
              <a:t>(</a:t>
            </a:r>
            <a:r>
              <a:rPr lang="en-US" dirty="0" err="1" smtClean="0"/>
              <a:t>ciphertext</a:t>
            </a:r>
            <a:r>
              <a:rPr lang="en-US" dirty="0" smtClean="0"/>
              <a:t>[</a:t>
            </a:r>
            <a:r>
              <a:rPr lang="en-US" dirty="0" err="1" smtClean="0"/>
              <a:t>i</a:t>
            </a:r>
            <a:r>
              <a:rPr lang="en-US" dirty="0"/>
              <a:t>]-</a:t>
            </a:r>
            <a:r>
              <a:rPr lang="en-US" dirty="0" smtClean="0"/>
              <a:t>’a’-3 +26 ) </a:t>
            </a:r>
            <a:r>
              <a:rPr lang="en-US" dirty="0"/>
              <a:t>%26+’a’);</a:t>
            </a:r>
          </a:p>
          <a:p>
            <a:pPr lvl="2"/>
            <a:r>
              <a:rPr lang="en-US" dirty="0"/>
              <a:t>else</a:t>
            </a:r>
          </a:p>
          <a:p>
            <a:pPr lvl="3"/>
            <a:r>
              <a:rPr lang="en-US" dirty="0"/>
              <a:t>If </a:t>
            </a:r>
            <a:r>
              <a:rPr lang="en-US" dirty="0" smtClean="0"/>
              <a:t>(</a:t>
            </a:r>
            <a:r>
              <a:rPr lang="en-US" dirty="0" err="1" smtClean="0"/>
              <a:t>ciphertext</a:t>
            </a:r>
            <a:r>
              <a:rPr lang="en-US" dirty="0" smtClean="0"/>
              <a:t>[</a:t>
            </a:r>
            <a:r>
              <a:rPr lang="en-US" dirty="0" err="1" smtClean="0"/>
              <a:t>i</a:t>
            </a:r>
            <a:r>
              <a:rPr lang="en-US" dirty="0"/>
              <a:t>]&gt;=‘A’ &amp;&amp; </a:t>
            </a:r>
            <a:r>
              <a:rPr lang="en-US" dirty="0" err="1" smtClean="0"/>
              <a:t>ciphertext</a:t>
            </a:r>
            <a:r>
              <a:rPr lang="en-US" dirty="0" smtClean="0"/>
              <a:t>[</a:t>
            </a:r>
            <a:r>
              <a:rPr lang="en-US" dirty="0" err="1" smtClean="0"/>
              <a:t>i</a:t>
            </a:r>
            <a:r>
              <a:rPr lang="en-US" dirty="0"/>
              <a:t>]&lt;=‘Z’) // capital letter</a:t>
            </a:r>
          </a:p>
          <a:p>
            <a:pPr lvl="4"/>
            <a:r>
              <a:rPr lang="en-US" dirty="0" smtClean="0"/>
              <a:t>plaintext[</a:t>
            </a:r>
            <a:r>
              <a:rPr lang="en-US" dirty="0" err="1" smtClean="0"/>
              <a:t>i</a:t>
            </a:r>
            <a:r>
              <a:rPr lang="en-US" dirty="0"/>
              <a:t>]=(char)( </a:t>
            </a:r>
            <a:r>
              <a:rPr lang="en-US" dirty="0" smtClean="0"/>
              <a:t>(</a:t>
            </a:r>
            <a:r>
              <a:rPr lang="en-US" dirty="0" err="1" smtClean="0"/>
              <a:t>ciphertext</a:t>
            </a:r>
            <a:r>
              <a:rPr lang="en-US" dirty="0" smtClean="0"/>
              <a:t>[</a:t>
            </a:r>
            <a:r>
              <a:rPr lang="en-US" dirty="0" err="1" smtClean="0"/>
              <a:t>i</a:t>
            </a:r>
            <a:r>
              <a:rPr lang="en-US" dirty="0"/>
              <a:t>]-’A’+</a:t>
            </a:r>
            <a:r>
              <a:rPr lang="en-US" dirty="0" smtClean="0"/>
              <a:t>3+26) </a:t>
            </a:r>
            <a:r>
              <a:rPr lang="en-US" dirty="0"/>
              <a:t>% 26 +’A’);</a:t>
            </a:r>
          </a:p>
          <a:p>
            <a:pPr lvl="3"/>
            <a:r>
              <a:rPr lang="en-US" dirty="0"/>
              <a:t>else	//non letters, keep them</a:t>
            </a:r>
          </a:p>
          <a:p>
            <a:pPr lvl="4"/>
            <a:r>
              <a:rPr lang="en-US" dirty="0" smtClean="0"/>
              <a:t>plaintext[</a:t>
            </a:r>
            <a:r>
              <a:rPr lang="en-US" dirty="0" err="1" smtClean="0"/>
              <a:t>i</a:t>
            </a:r>
            <a:r>
              <a:rPr lang="en-US" dirty="0" smtClean="0"/>
              <a:t>]=</a:t>
            </a:r>
            <a:r>
              <a:rPr lang="en-US" dirty="0" err="1" smtClean="0"/>
              <a:t>ciphertext</a:t>
            </a:r>
            <a:r>
              <a:rPr lang="en-US" dirty="0" smtClean="0"/>
              <a:t>[</a:t>
            </a:r>
            <a:r>
              <a:rPr lang="en-US" dirty="0" err="1" smtClean="0"/>
              <a:t>i</a:t>
            </a:r>
            <a:r>
              <a:rPr lang="en-US" dirty="0"/>
              <a:t>];	</a:t>
            </a:r>
          </a:p>
        </p:txBody>
      </p:sp>
    </p:spTree>
    <p:extLst>
      <p:ext uri="{BB962C8B-B14F-4D97-AF65-F5344CB8AC3E}">
        <p14:creationId xmlns:p14="http://schemas.microsoft.com/office/powerpoint/2010/main" val="200571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heel(1)">
                                      <p:cBhvr>
                                        <p:cTn id="7" dur="20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heel(1)">
                                      <p:cBhvr>
                                        <p:cTn id="12" dur="2000"/>
                                        <p:tgtEl>
                                          <p:spTgt spid="3">
                                            <p:txEl>
                                              <p:pRg st="4" end="4"/>
                                            </p:txEl>
                                          </p:spTgt>
                                        </p:tgtEl>
                                      </p:cBhvr>
                                    </p:animEffect>
                                  </p:childTnLst>
                                </p:cTn>
                              </p:par>
                              <p:par>
                                <p:cTn id="13" presetID="21" presetClass="entr" presetSubtype="1"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wheel(1)">
                                      <p:cBhvr>
                                        <p:cTn id="15" dur="2000"/>
                                        <p:tgtEl>
                                          <p:spTgt spid="3">
                                            <p:txEl>
                                              <p:pRg st="5" end="5"/>
                                            </p:txEl>
                                          </p:spTgt>
                                        </p:tgtEl>
                                      </p:cBhvr>
                                    </p:animEffect>
                                  </p:childTnLst>
                                </p:cTn>
                              </p:par>
                              <p:par>
                                <p:cTn id="16" presetID="21" presetClass="entr" presetSubtype="1"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wheel(1)">
                                      <p:cBhvr>
                                        <p:cTn id="18" dur="20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p:cTn id="23"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24"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25" dur="500"/>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 calcmode="lin" valueType="num">
                                      <p:cBhvr>
                                        <p:cTn id="30" dur="1000" fill="hold"/>
                                        <p:tgtEl>
                                          <p:spTgt spid="3">
                                            <p:txEl>
                                              <p:pRg st="8" end="8"/>
                                            </p:txEl>
                                          </p:spTgt>
                                        </p:tgtEl>
                                        <p:attrNameLst>
                                          <p:attrName>ppt_w</p:attrName>
                                        </p:attrNameLst>
                                      </p:cBhvr>
                                      <p:tavLst>
                                        <p:tav tm="0">
                                          <p:val>
                                            <p:fltVal val="0"/>
                                          </p:val>
                                        </p:tav>
                                        <p:tav tm="100000">
                                          <p:val>
                                            <p:strVal val="#ppt_w"/>
                                          </p:val>
                                        </p:tav>
                                      </p:tavLst>
                                    </p:anim>
                                    <p:anim calcmode="lin" valueType="num">
                                      <p:cBhvr>
                                        <p:cTn id="31" dur="1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32" dur="1000" fill="hold"/>
                                        <p:tgtEl>
                                          <p:spTgt spid="3">
                                            <p:txEl>
                                              <p:pRg st="8" end="8"/>
                                            </p:txEl>
                                          </p:spTgt>
                                        </p:tgtEl>
                                        <p:attrNameLst>
                                          <p:attrName>style.rotation</p:attrName>
                                        </p:attrNameLst>
                                      </p:cBhvr>
                                      <p:tavLst>
                                        <p:tav tm="0">
                                          <p:val>
                                            <p:fltVal val="90"/>
                                          </p:val>
                                        </p:tav>
                                        <p:tav tm="100000">
                                          <p:val>
                                            <p:fltVal val="0"/>
                                          </p:val>
                                        </p:tav>
                                      </p:tavLst>
                                    </p:anim>
                                    <p:animEffect transition="in" filter="fade">
                                      <p:cBhvr>
                                        <p:cTn id="33" dur="10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1" presetClass="entr" presetSubtype="0" fill="hold"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 calcmode="lin" valueType="num">
                                      <p:cBhvr>
                                        <p:cTn id="38" dur="1000" fill="hold"/>
                                        <p:tgtEl>
                                          <p:spTgt spid="3">
                                            <p:txEl>
                                              <p:pRg st="9" end="9"/>
                                            </p:txEl>
                                          </p:spTgt>
                                        </p:tgtEl>
                                        <p:attrNameLst>
                                          <p:attrName>ppt_w</p:attrName>
                                        </p:attrNameLst>
                                      </p:cBhvr>
                                      <p:tavLst>
                                        <p:tav tm="0">
                                          <p:val>
                                            <p:fltVal val="0"/>
                                          </p:val>
                                        </p:tav>
                                        <p:tav tm="100000">
                                          <p:val>
                                            <p:strVal val="#ppt_w"/>
                                          </p:val>
                                        </p:tav>
                                      </p:tavLst>
                                    </p:anim>
                                    <p:anim calcmode="lin" valueType="num">
                                      <p:cBhvr>
                                        <p:cTn id="39" dur="1000" fill="hold"/>
                                        <p:tgtEl>
                                          <p:spTgt spid="3">
                                            <p:txEl>
                                              <p:pRg st="9" end="9"/>
                                            </p:txEl>
                                          </p:spTgt>
                                        </p:tgtEl>
                                        <p:attrNameLst>
                                          <p:attrName>ppt_h</p:attrName>
                                        </p:attrNameLst>
                                      </p:cBhvr>
                                      <p:tavLst>
                                        <p:tav tm="0">
                                          <p:val>
                                            <p:fltVal val="0"/>
                                          </p:val>
                                        </p:tav>
                                        <p:tav tm="100000">
                                          <p:val>
                                            <p:strVal val="#ppt_h"/>
                                          </p:val>
                                        </p:tav>
                                      </p:tavLst>
                                    </p:anim>
                                    <p:anim calcmode="lin" valueType="num">
                                      <p:cBhvr>
                                        <p:cTn id="40" dur="1000" fill="hold"/>
                                        <p:tgtEl>
                                          <p:spTgt spid="3">
                                            <p:txEl>
                                              <p:pRg st="9" end="9"/>
                                            </p:txEl>
                                          </p:spTgt>
                                        </p:tgtEl>
                                        <p:attrNameLst>
                                          <p:attrName>style.rotation</p:attrName>
                                        </p:attrNameLst>
                                      </p:cBhvr>
                                      <p:tavLst>
                                        <p:tav tm="0">
                                          <p:val>
                                            <p:fltVal val="90"/>
                                          </p:val>
                                        </p:tav>
                                        <p:tav tm="100000">
                                          <p:val>
                                            <p:fltVal val="0"/>
                                          </p:val>
                                        </p:tav>
                                      </p:tavLst>
                                    </p:anim>
                                    <p:animEffect transition="in" filter="fade">
                                      <p:cBhvr>
                                        <p:cTn id="41" dur="1000"/>
                                        <p:tgtEl>
                                          <p:spTgt spid="3">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1" presetClass="entr" presetSubtype="0" fill="hold" nodeType="click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 calcmode="lin" valueType="num">
                                      <p:cBhvr>
                                        <p:cTn id="46" dur="10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47" dur="1000" fill="hold"/>
                                        <p:tgtEl>
                                          <p:spTgt spid="3">
                                            <p:txEl>
                                              <p:pRg st="10" end="10"/>
                                            </p:txEl>
                                          </p:spTgt>
                                        </p:tgtEl>
                                        <p:attrNameLst>
                                          <p:attrName>ppt_h</p:attrName>
                                        </p:attrNameLst>
                                      </p:cBhvr>
                                      <p:tavLst>
                                        <p:tav tm="0">
                                          <p:val>
                                            <p:fltVal val="0"/>
                                          </p:val>
                                        </p:tav>
                                        <p:tav tm="100000">
                                          <p:val>
                                            <p:strVal val="#ppt_h"/>
                                          </p:val>
                                        </p:tav>
                                      </p:tavLst>
                                    </p:anim>
                                    <p:anim calcmode="lin" valueType="num">
                                      <p:cBhvr>
                                        <p:cTn id="48" dur="1000" fill="hold"/>
                                        <p:tgtEl>
                                          <p:spTgt spid="3">
                                            <p:txEl>
                                              <p:pRg st="10" end="10"/>
                                            </p:txEl>
                                          </p:spTgt>
                                        </p:tgtEl>
                                        <p:attrNameLst>
                                          <p:attrName>style.rotation</p:attrName>
                                        </p:attrNameLst>
                                      </p:cBhvr>
                                      <p:tavLst>
                                        <p:tav tm="0">
                                          <p:val>
                                            <p:fltVal val="90"/>
                                          </p:val>
                                        </p:tav>
                                        <p:tav tm="100000">
                                          <p:val>
                                            <p:fltVal val="0"/>
                                          </p:val>
                                        </p:tav>
                                      </p:tavLst>
                                    </p:anim>
                                    <p:animEffect transition="in" filter="fade">
                                      <p:cBhvr>
                                        <p:cTn id="49" dur="1000"/>
                                        <p:tgtEl>
                                          <p:spTgt spid="3">
                                            <p:txEl>
                                              <p:pRg st="10" end="1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1" presetClass="entr" presetSubtype="0" fill="hold" nodeType="click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 calcmode="lin" valueType="num">
                                      <p:cBhvr>
                                        <p:cTn id="54" dur="10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55" dur="1000" fill="hold"/>
                                        <p:tgtEl>
                                          <p:spTgt spid="3">
                                            <p:txEl>
                                              <p:pRg st="11" end="11"/>
                                            </p:txEl>
                                          </p:spTgt>
                                        </p:tgtEl>
                                        <p:attrNameLst>
                                          <p:attrName>ppt_h</p:attrName>
                                        </p:attrNameLst>
                                      </p:cBhvr>
                                      <p:tavLst>
                                        <p:tav tm="0">
                                          <p:val>
                                            <p:fltVal val="0"/>
                                          </p:val>
                                        </p:tav>
                                        <p:tav tm="100000">
                                          <p:val>
                                            <p:strVal val="#ppt_h"/>
                                          </p:val>
                                        </p:tav>
                                      </p:tavLst>
                                    </p:anim>
                                    <p:anim calcmode="lin" valueType="num">
                                      <p:cBhvr>
                                        <p:cTn id="56" dur="1000" fill="hold"/>
                                        <p:tgtEl>
                                          <p:spTgt spid="3">
                                            <p:txEl>
                                              <p:pRg st="11" end="11"/>
                                            </p:txEl>
                                          </p:spTgt>
                                        </p:tgtEl>
                                        <p:attrNameLst>
                                          <p:attrName>style.rotation</p:attrName>
                                        </p:attrNameLst>
                                      </p:cBhvr>
                                      <p:tavLst>
                                        <p:tav tm="0">
                                          <p:val>
                                            <p:fltVal val="90"/>
                                          </p:val>
                                        </p:tav>
                                        <p:tav tm="100000">
                                          <p:val>
                                            <p:fltVal val="0"/>
                                          </p:val>
                                        </p:tav>
                                      </p:tavLst>
                                    </p:anim>
                                    <p:animEffect transition="in" filter="fade">
                                      <p:cBhvr>
                                        <p:cTn id="57" dur="10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1" presetClass="entr" presetSubtype="0" fill="hold"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 calcmode="lin" valueType="num">
                                      <p:cBhvr>
                                        <p:cTn id="62" dur="10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63" dur="1000" fill="hold"/>
                                        <p:tgtEl>
                                          <p:spTgt spid="3">
                                            <p:txEl>
                                              <p:pRg st="12" end="12"/>
                                            </p:txEl>
                                          </p:spTgt>
                                        </p:tgtEl>
                                        <p:attrNameLst>
                                          <p:attrName>ppt_h</p:attrName>
                                        </p:attrNameLst>
                                      </p:cBhvr>
                                      <p:tavLst>
                                        <p:tav tm="0">
                                          <p:val>
                                            <p:fltVal val="0"/>
                                          </p:val>
                                        </p:tav>
                                        <p:tav tm="100000">
                                          <p:val>
                                            <p:strVal val="#ppt_h"/>
                                          </p:val>
                                        </p:tav>
                                      </p:tavLst>
                                    </p:anim>
                                    <p:anim calcmode="lin" valueType="num">
                                      <p:cBhvr>
                                        <p:cTn id="64" dur="1000" fill="hold"/>
                                        <p:tgtEl>
                                          <p:spTgt spid="3">
                                            <p:txEl>
                                              <p:pRg st="12" end="12"/>
                                            </p:txEl>
                                          </p:spTgt>
                                        </p:tgtEl>
                                        <p:attrNameLst>
                                          <p:attrName>style.rotation</p:attrName>
                                        </p:attrNameLst>
                                      </p:cBhvr>
                                      <p:tavLst>
                                        <p:tav tm="0">
                                          <p:val>
                                            <p:fltVal val="90"/>
                                          </p:val>
                                        </p:tav>
                                        <p:tav tm="100000">
                                          <p:val>
                                            <p:fltVal val="0"/>
                                          </p:val>
                                        </p:tav>
                                      </p:tavLst>
                                    </p:anim>
                                    <p:animEffect transition="in" filter="fade">
                                      <p:cBhvr>
                                        <p:cTn id="65" dur="1000"/>
                                        <p:tgtEl>
                                          <p:spTgt spid="3">
                                            <p:txEl>
                                              <p:pRg st="12" end="1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1" presetClass="entr" presetSubtype="0" fill="hold" nodeType="clickEffect">
                                  <p:stCondLst>
                                    <p:cond delay="0"/>
                                  </p:stCondLst>
                                  <p:childTnLst>
                                    <p:set>
                                      <p:cBhvr>
                                        <p:cTn id="69" dur="1" fill="hold">
                                          <p:stCondLst>
                                            <p:cond delay="0"/>
                                          </p:stCondLst>
                                        </p:cTn>
                                        <p:tgtEl>
                                          <p:spTgt spid="3">
                                            <p:txEl>
                                              <p:pRg st="13" end="13"/>
                                            </p:txEl>
                                          </p:spTgt>
                                        </p:tgtEl>
                                        <p:attrNameLst>
                                          <p:attrName>style.visibility</p:attrName>
                                        </p:attrNameLst>
                                      </p:cBhvr>
                                      <p:to>
                                        <p:strVal val="visible"/>
                                      </p:to>
                                    </p:set>
                                    <p:anim calcmode="lin" valueType="num">
                                      <p:cBhvr>
                                        <p:cTn id="70" dur="1000" fill="hold"/>
                                        <p:tgtEl>
                                          <p:spTgt spid="3">
                                            <p:txEl>
                                              <p:pRg st="13" end="13"/>
                                            </p:txEl>
                                          </p:spTgt>
                                        </p:tgtEl>
                                        <p:attrNameLst>
                                          <p:attrName>ppt_w</p:attrName>
                                        </p:attrNameLst>
                                      </p:cBhvr>
                                      <p:tavLst>
                                        <p:tav tm="0">
                                          <p:val>
                                            <p:fltVal val="0"/>
                                          </p:val>
                                        </p:tav>
                                        <p:tav tm="100000">
                                          <p:val>
                                            <p:strVal val="#ppt_w"/>
                                          </p:val>
                                        </p:tav>
                                      </p:tavLst>
                                    </p:anim>
                                    <p:anim calcmode="lin" valueType="num">
                                      <p:cBhvr>
                                        <p:cTn id="71" dur="1000" fill="hold"/>
                                        <p:tgtEl>
                                          <p:spTgt spid="3">
                                            <p:txEl>
                                              <p:pRg st="13" end="13"/>
                                            </p:txEl>
                                          </p:spTgt>
                                        </p:tgtEl>
                                        <p:attrNameLst>
                                          <p:attrName>ppt_h</p:attrName>
                                        </p:attrNameLst>
                                      </p:cBhvr>
                                      <p:tavLst>
                                        <p:tav tm="0">
                                          <p:val>
                                            <p:fltVal val="0"/>
                                          </p:val>
                                        </p:tav>
                                        <p:tav tm="100000">
                                          <p:val>
                                            <p:strVal val="#ppt_h"/>
                                          </p:val>
                                        </p:tav>
                                      </p:tavLst>
                                    </p:anim>
                                    <p:anim calcmode="lin" valueType="num">
                                      <p:cBhvr>
                                        <p:cTn id="72" dur="1000" fill="hold"/>
                                        <p:tgtEl>
                                          <p:spTgt spid="3">
                                            <p:txEl>
                                              <p:pRg st="13" end="13"/>
                                            </p:txEl>
                                          </p:spTgt>
                                        </p:tgtEl>
                                        <p:attrNameLst>
                                          <p:attrName>style.rotation</p:attrName>
                                        </p:attrNameLst>
                                      </p:cBhvr>
                                      <p:tavLst>
                                        <p:tav tm="0">
                                          <p:val>
                                            <p:fltVal val="90"/>
                                          </p:val>
                                        </p:tav>
                                        <p:tav tm="100000">
                                          <p:val>
                                            <p:fltVal val="0"/>
                                          </p:val>
                                        </p:tav>
                                      </p:tavLst>
                                    </p:anim>
                                    <p:animEffect transition="in" filter="fade">
                                      <p:cBhvr>
                                        <p:cTn id="73" dur="1000"/>
                                        <p:tgtEl>
                                          <p:spTgt spid="3">
                                            <p:txEl>
                                              <p:pRg st="13" end="13"/>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1" presetClass="entr" presetSubtype="0" fill="hold" nodeType="clickEffect">
                                  <p:stCondLst>
                                    <p:cond delay="0"/>
                                  </p:stCondLst>
                                  <p:childTnLst>
                                    <p:set>
                                      <p:cBhvr>
                                        <p:cTn id="77" dur="1" fill="hold">
                                          <p:stCondLst>
                                            <p:cond delay="0"/>
                                          </p:stCondLst>
                                        </p:cTn>
                                        <p:tgtEl>
                                          <p:spTgt spid="3">
                                            <p:txEl>
                                              <p:pRg st="14" end="14"/>
                                            </p:txEl>
                                          </p:spTgt>
                                        </p:tgtEl>
                                        <p:attrNameLst>
                                          <p:attrName>style.visibility</p:attrName>
                                        </p:attrNameLst>
                                      </p:cBhvr>
                                      <p:to>
                                        <p:strVal val="visible"/>
                                      </p:to>
                                    </p:set>
                                    <p:anim calcmode="lin" valueType="num">
                                      <p:cBhvr>
                                        <p:cTn id="78" dur="1000" fill="hold"/>
                                        <p:tgtEl>
                                          <p:spTgt spid="3">
                                            <p:txEl>
                                              <p:pRg st="14" end="14"/>
                                            </p:txEl>
                                          </p:spTgt>
                                        </p:tgtEl>
                                        <p:attrNameLst>
                                          <p:attrName>ppt_w</p:attrName>
                                        </p:attrNameLst>
                                      </p:cBhvr>
                                      <p:tavLst>
                                        <p:tav tm="0">
                                          <p:val>
                                            <p:fltVal val="0"/>
                                          </p:val>
                                        </p:tav>
                                        <p:tav tm="100000">
                                          <p:val>
                                            <p:strVal val="#ppt_w"/>
                                          </p:val>
                                        </p:tav>
                                      </p:tavLst>
                                    </p:anim>
                                    <p:anim calcmode="lin" valueType="num">
                                      <p:cBhvr>
                                        <p:cTn id="79" dur="1000" fill="hold"/>
                                        <p:tgtEl>
                                          <p:spTgt spid="3">
                                            <p:txEl>
                                              <p:pRg st="14" end="14"/>
                                            </p:txEl>
                                          </p:spTgt>
                                        </p:tgtEl>
                                        <p:attrNameLst>
                                          <p:attrName>ppt_h</p:attrName>
                                        </p:attrNameLst>
                                      </p:cBhvr>
                                      <p:tavLst>
                                        <p:tav tm="0">
                                          <p:val>
                                            <p:fltVal val="0"/>
                                          </p:val>
                                        </p:tav>
                                        <p:tav tm="100000">
                                          <p:val>
                                            <p:strVal val="#ppt_h"/>
                                          </p:val>
                                        </p:tav>
                                      </p:tavLst>
                                    </p:anim>
                                    <p:anim calcmode="lin" valueType="num">
                                      <p:cBhvr>
                                        <p:cTn id="80" dur="1000" fill="hold"/>
                                        <p:tgtEl>
                                          <p:spTgt spid="3">
                                            <p:txEl>
                                              <p:pRg st="14" end="14"/>
                                            </p:txEl>
                                          </p:spTgt>
                                        </p:tgtEl>
                                        <p:attrNameLst>
                                          <p:attrName>style.rotation</p:attrName>
                                        </p:attrNameLst>
                                      </p:cBhvr>
                                      <p:tavLst>
                                        <p:tav tm="0">
                                          <p:val>
                                            <p:fltVal val="90"/>
                                          </p:val>
                                        </p:tav>
                                        <p:tav tm="100000">
                                          <p:val>
                                            <p:fltVal val="0"/>
                                          </p:val>
                                        </p:tav>
                                      </p:tavLst>
                                    </p:anim>
                                    <p:animEffect transition="in" filter="fade">
                                      <p:cBhvr>
                                        <p:cTn id="81" dur="1000"/>
                                        <p:tgtEl>
                                          <p:spTgt spid="3">
                                            <p:txEl>
                                              <p:pRg st="14" end="14"/>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31" presetClass="entr" presetSubtype="0" fill="hold" nodeType="clickEffect">
                                  <p:stCondLst>
                                    <p:cond delay="0"/>
                                  </p:stCondLst>
                                  <p:childTnLst>
                                    <p:set>
                                      <p:cBhvr>
                                        <p:cTn id="85" dur="1" fill="hold">
                                          <p:stCondLst>
                                            <p:cond delay="0"/>
                                          </p:stCondLst>
                                        </p:cTn>
                                        <p:tgtEl>
                                          <p:spTgt spid="3">
                                            <p:txEl>
                                              <p:pRg st="15" end="15"/>
                                            </p:txEl>
                                          </p:spTgt>
                                        </p:tgtEl>
                                        <p:attrNameLst>
                                          <p:attrName>style.visibility</p:attrName>
                                        </p:attrNameLst>
                                      </p:cBhvr>
                                      <p:to>
                                        <p:strVal val="visible"/>
                                      </p:to>
                                    </p:set>
                                    <p:anim calcmode="lin" valueType="num">
                                      <p:cBhvr>
                                        <p:cTn id="86" dur="1000" fill="hold"/>
                                        <p:tgtEl>
                                          <p:spTgt spid="3">
                                            <p:txEl>
                                              <p:pRg st="15" end="15"/>
                                            </p:txEl>
                                          </p:spTgt>
                                        </p:tgtEl>
                                        <p:attrNameLst>
                                          <p:attrName>ppt_w</p:attrName>
                                        </p:attrNameLst>
                                      </p:cBhvr>
                                      <p:tavLst>
                                        <p:tav tm="0">
                                          <p:val>
                                            <p:fltVal val="0"/>
                                          </p:val>
                                        </p:tav>
                                        <p:tav tm="100000">
                                          <p:val>
                                            <p:strVal val="#ppt_w"/>
                                          </p:val>
                                        </p:tav>
                                      </p:tavLst>
                                    </p:anim>
                                    <p:anim calcmode="lin" valueType="num">
                                      <p:cBhvr>
                                        <p:cTn id="87" dur="1000" fill="hold"/>
                                        <p:tgtEl>
                                          <p:spTgt spid="3">
                                            <p:txEl>
                                              <p:pRg st="15" end="15"/>
                                            </p:txEl>
                                          </p:spTgt>
                                        </p:tgtEl>
                                        <p:attrNameLst>
                                          <p:attrName>ppt_h</p:attrName>
                                        </p:attrNameLst>
                                      </p:cBhvr>
                                      <p:tavLst>
                                        <p:tav tm="0">
                                          <p:val>
                                            <p:fltVal val="0"/>
                                          </p:val>
                                        </p:tav>
                                        <p:tav tm="100000">
                                          <p:val>
                                            <p:strVal val="#ppt_h"/>
                                          </p:val>
                                        </p:tav>
                                      </p:tavLst>
                                    </p:anim>
                                    <p:anim calcmode="lin" valueType="num">
                                      <p:cBhvr>
                                        <p:cTn id="88" dur="1000" fill="hold"/>
                                        <p:tgtEl>
                                          <p:spTgt spid="3">
                                            <p:txEl>
                                              <p:pRg st="15" end="15"/>
                                            </p:txEl>
                                          </p:spTgt>
                                        </p:tgtEl>
                                        <p:attrNameLst>
                                          <p:attrName>style.rotation</p:attrName>
                                        </p:attrNameLst>
                                      </p:cBhvr>
                                      <p:tavLst>
                                        <p:tav tm="0">
                                          <p:val>
                                            <p:fltVal val="90"/>
                                          </p:val>
                                        </p:tav>
                                        <p:tav tm="100000">
                                          <p:val>
                                            <p:fltVal val="0"/>
                                          </p:val>
                                        </p:tav>
                                      </p:tavLst>
                                    </p:anim>
                                    <p:animEffect transition="in" filter="fade">
                                      <p:cBhvr>
                                        <p:cTn id="89" dur="1000"/>
                                        <p:tgtEl>
                                          <p:spTgt spid="3">
                                            <p:txEl>
                                              <p:pRg st="15" end="15"/>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31" presetClass="entr" presetSubtype="0" fill="hold" nodeType="clickEffect">
                                  <p:stCondLst>
                                    <p:cond delay="0"/>
                                  </p:stCondLst>
                                  <p:childTnLst>
                                    <p:set>
                                      <p:cBhvr>
                                        <p:cTn id="93" dur="1" fill="hold">
                                          <p:stCondLst>
                                            <p:cond delay="0"/>
                                          </p:stCondLst>
                                        </p:cTn>
                                        <p:tgtEl>
                                          <p:spTgt spid="3">
                                            <p:txEl>
                                              <p:pRg st="16" end="16"/>
                                            </p:txEl>
                                          </p:spTgt>
                                        </p:tgtEl>
                                        <p:attrNameLst>
                                          <p:attrName>style.visibility</p:attrName>
                                        </p:attrNameLst>
                                      </p:cBhvr>
                                      <p:to>
                                        <p:strVal val="visible"/>
                                      </p:to>
                                    </p:set>
                                    <p:anim calcmode="lin" valueType="num">
                                      <p:cBhvr>
                                        <p:cTn id="94" dur="1000" fill="hold"/>
                                        <p:tgtEl>
                                          <p:spTgt spid="3">
                                            <p:txEl>
                                              <p:pRg st="16" end="16"/>
                                            </p:txEl>
                                          </p:spTgt>
                                        </p:tgtEl>
                                        <p:attrNameLst>
                                          <p:attrName>ppt_w</p:attrName>
                                        </p:attrNameLst>
                                      </p:cBhvr>
                                      <p:tavLst>
                                        <p:tav tm="0">
                                          <p:val>
                                            <p:fltVal val="0"/>
                                          </p:val>
                                        </p:tav>
                                        <p:tav tm="100000">
                                          <p:val>
                                            <p:strVal val="#ppt_w"/>
                                          </p:val>
                                        </p:tav>
                                      </p:tavLst>
                                    </p:anim>
                                    <p:anim calcmode="lin" valueType="num">
                                      <p:cBhvr>
                                        <p:cTn id="95" dur="1000" fill="hold"/>
                                        <p:tgtEl>
                                          <p:spTgt spid="3">
                                            <p:txEl>
                                              <p:pRg st="16" end="16"/>
                                            </p:txEl>
                                          </p:spTgt>
                                        </p:tgtEl>
                                        <p:attrNameLst>
                                          <p:attrName>ppt_h</p:attrName>
                                        </p:attrNameLst>
                                      </p:cBhvr>
                                      <p:tavLst>
                                        <p:tav tm="0">
                                          <p:val>
                                            <p:fltVal val="0"/>
                                          </p:val>
                                        </p:tav>
                                        <p:tav tm="100000">
                                          <p:val>
                                            <p:strVal val="#ppt_h"/>
                                          </p:val>
                                        </p:tav>
                                      </p:tavLst>
                                    </p:anim>
                                    <p:anim calcmode="lin" valueType="num">
                                      <p:cBhvr>
                                        <p:cTn id="96" dur="1000" fill="hold"/>
                                        <p:tgtEl>
                                          <p:spTgt spid="3">
                                            <p:txEl>
                                              <p:pRg st="16" end="16"/>
                                            </p:txEl>
                                          </p:spTgt>
                                        </p:tgtEl>
                                        <p:attrNameLst>
                                          <p:attrName>style.rotation</p:attrName>
                                        </p:attrNameLst>
                                      </p:cBhvr>
                                      <p:tavLst>
                                        <p:tav tm="0">
                                          <p:val>
                                            <p:fltVal val="90"/>
                                          </p:val>
                                        </p:tav>
                                        <p:tav tm="100000">
                                          <p:val>
                                            <p:fltVal val="0"/>
                                          </p:val>
                                        </p:tav>
                                      </p:tavLst>
                                    </p:anim>
                                    <p:animEffect transition="in" filter="fade">
                                      <p:cBhvr>
                                        <p:cTn id="97" dur="1000"/>
                                        <p:tgtEl>
                                          <p:spTgt spid="3">
                                            <p:txEl>
                                              <p:pRg st="16" end="16"/>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31" presetClass="entr" presetSubtype="0" fill="hold" nodeType="clickEffect">
                                  <p:stCondLst>
                                    <p:cond delay="0"/>
                                  </p:stCondLst>
                                  <p:childTnLst>
                                    <p:set>
                                      <p:cBhvr>
                                        <p:cTn id="101" dur="1" fill="hold">
                                          <p:stCondLst>
                                            <p:cond delay="0"/>
                                          </p:stCondLst>
                                        </p:cTn>
                                        <p:tgtEl>
                                          <p:spTgt spid="3">
                                            <p:txEl>
                                              <p:pRg st="17" end="17"/>
                                            </p:txEl>
                                          </p:spTgt>
                                        </p:tgtEl>
                                        <p:attrNameLst>
                                          <p:attrName>style.visibility</p:attrName>
                                        </p:attrNameLst>
                                      </p:cBhvr>
                                      <p:to>
                                        <p:strVal val="visible"/>
                                      </p:to>
                                    </p:set>
                                    <p:anim calcmode="lin" valueType="num">
                                      <p:cBhvr>
                                        <p:cTn id="102" dur="1000" fill="hold"/>
                                        <p:tgtEl>
                                          <p:spTgt spid="3">
                                            <p:txEl>
                                              <p:pRg st="17" end="17"/>
                                            </p:txEl>
                                          </p:spTgt>
                                        </p:tgtEl>
                                        <p:attrNameLst>
                                          <p:attrName>ppt_w</p:attrName>
                                        </p:attrNameLst>
                                      </p:cBhvr>
                                      <p:tavLst>
                                        <p:tav tm="0">
                                          <p:val>
                                            <p:fltVal val="0"/>
                                          </p:val>
                                        </p:tav>
                                        <p:tav tm="100000">
                                          <p:val>
                                            <p:strVal val="#ppt_w"/>
                                          </p:val>
                                        </p:tav>
                                      </p:tavLst>
                                    </p:anim>
                                    <p:anim calcmode="lin" valueType="num">
                                      <p:cBhvr>
                                        <p:cTn id="103" dur="1000" fill="hold"/>
                                        <p:tgtEl>
                                          <p:spTgt spid="3">
                                            <p:txEl>
                                              <p:pRg st="17" end="17"/>
                                            </p:txEl>
                                          </p:spTgt>
                                        </p:tgtEl>
                                        <p:attrNameLst>
                                          <p:attrName>ppt_h</p:attrName>
                                        </p:attrNameLst>
                                      </p:cBhvr>
                                      <p:tavLst>
                                        <p:tav tm="0">
                                          <p:val>
                                            <p:fltVal val="0"/>
                                          </p:val>
                                        </p:tav>
                                        <p:tav tm="100000">
                                          <p:val>
                                            <p:strVal val="#ppt_h"/>
                                          </p:val>
                                        </p:tav>
                                      </p:tavLst>
                                    </p:anim>
                                    <p:anim calcmode="lin" valueType="num">
                                      <p:cBhvr>
                                        <p:cTn id="104" dur="1000" fill="hold"/>
                                        <p:tgtEl>
                                          <p:spTgt spid="3">
                                            <p:txEl>
                                              <p:pRg st="17" end="17"/>
                                            </p:txEl>
                                          </p:spTgt>
                                        </p:tgtEl>
                                        <p:attrNameLst>
                                          <p:attrName>style.rotation</p:attrName>
                                        </p:attrNameLst>
                                      </p:cBhvr>
                                      <p:tavLst>
                                        <p:tav tm="0">
                                          <p:val>
                                            <p:fltVal val="90"/>
                                          </p:val>
                                        </p:tav>
                                        <p:tav tm="100000">
                                          <p:val>
                                            <p:fltVal val="0"/>
                                          </p:val>
                                        </p:tav>
                                      </p:tavLst>
                                    </p:anim>
                                    <p:animEffect transition="in" filter="fade">
                                      <p:cBhvr>
                                        <p:cTn id="105" dur="1000"/>
                                        <p:tgtEl>
                                          <p:spTgt spid="3">
                                            <p:txEl>
                                              <p:pRg st="17" end="17"/>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31" presetClass="entr" presetSubtype="0" fill="hold" nodeType="clickEffect">
                                  <p:stCondLst>
                                    <p:cond delay="0"/>
                                  </p:stCondLst>
                                  <p:childTnLst>
                                    <p:set>
                                      <p:cBhvr>
                                        <p:cTn id="109" dur="1" fill="hold">
                                          <p:stCondLst>
                                            <p:cond delay="0"/>
                                          </p:stCondLst>
                                        </p:cTn>
                                        <p:tgtEl>
                                          <p:spTgt spid="3">
                                            <p:txEl>
                                              <p:pRg st="18" end="18"/>
                                            </p:txEl>
                                          </p:spTgt>
                                        </p:tgtEl>
                                        <p:attrNameLst>
                                          <p:attrName>style.visibility</p:attrName>
                                        </p:attrNameLst>
                                      </p:cBhvr>
                                      <p:to>
                                        <p:strVal val="visible"/>
                                      </p:to>
                                    </p:set>
                                    <p:anim calcmode="lin" valueType="num">
                                      <p:cBhvr>
                                        <p:cTn id="110" dur="1000" fill="hold"/>
                                        <p:tgtEl>
                                          <p:spTgt spid="3">
                                            <p:txEl>
                                              <p:pRg st="18" end="18"/>
                                            </p:txEl>
                                          </p:spTgt>
                                        </p:tgtEl>
                                        <p:attrNameLst>
                                          <p:attrName>ppt_w</p:attrName>
                                        </p:attrNameLst>
                                      </p:cBhvr>
                                      <p:tavLst>
                                        <p:tav tm="0">
                                          <p:val>
                                            <p:fltVal val="0"/>
                                          </p:val>
                                        </p:tav>
                                        <p:tav tm="100000">
                                          <p:val>
                                            <p:strVal val="#ppt_w"/>
                                          </p:val>
                                        </p:tav>
                                      </p:tavLst>
                                    </p:anim>
                                    <p:anim calcmode="lin" valueType="num">
                                      <p:cBhvr>
                                        <p:cTn id="111" dur="1000" fill="hold"/>
                                        <p:tgtEl>
                                          <p:spTgt spid="3">
                                            <p:txEl>
                                              <p:pRg st="18" end="18"/>
                                            </p:txEl>
                                          </p:spTgt>
                                        </p:tgtEl>
                                        <p:attrNameLst>
                                          <p:attrName>ppt_h</p:attrName>
                                        </p:attrNameLst>
                                      </p:cBhvr>
                                      <p:tavLst>
                                        <p:tav tm="0">
                                          <p:val>
                                            <p:fltVal val="0"/>
                                          </p:val>
                                        </p:tav>
                                        <p:tav tm="100000">
                                          <p:val>
                                            <p:strVal val="#ppt_h"/>
                                          </p:val>
                                        </p:tav>
                                      </p:tavLst>
                                    </p:anim>
                                    <p:anim calcmode="lin" valueType="num">
                                      <p:cBhvr>
                                        <p:cTn id="112" dur="1000" fill="hold"/>
                                        <p:tgtEl>
                                          <p:spTgt spid="3">
                                            <p:txEl>
                                              <p:pRg st="18" end="18"/>
                                            </p:txEl>
                                          </p:spTgt>
                                        </p:tgtEl>
                                        <p:attrNameLst>
                                          <p:attrName>style.rotation</p:attrName>
                                        </p:attrNameLst>
                                      </p:cBhvr>
                                      <p:tavLst>
                                        <p:tav tm="0">
                                          <p:val>
                                            <p:fltVal val="90"/>
                                          </p:val>
                                        </p:tav>
                                        <p:tav tm="100000">
                                          <p:val>
                                            <p:fltVal val="0"/>
                                          </p:val>
                                        </p:tav>
                                      </p:tavLst>
                                    </p:anim>
                                    <p:animEffect transition="in" filter="fade">
                                      <p:cBhvr>
                                        <p:cTn id="113" dur="1000"/>
                                        <p:tgtEl>
                                          <p:spTgt spid="3">
                                            <p:txEl>
                                              <p:pRg st="18" end="18"/>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21" presetClass="entr" presetSubtype="1" fill="hold" nodeType="clickEffect">
                                  <p:stCondLst>
                                    <p:cond delay="0"/>
                                  </p:stCondLst>
                                  <p:childTnLst>
                                    <p:set>
                                      <p:cBhvr>
                                        <p:cTn id="117" dur="1" fill="hold">
                                          <p:stCondLst>
                                            <p:cond delay="0"/>
                                          </p:stCondLst>
                                        </p:cTn>
                                        <p:tgtEl>
                                          <p:spTgt spid="3">
                                            <p:txEl>
                                              <p:pRg st="20" end="20"/>
                                            </p:txEl>
                                          </p:spTgt>
                                        </p:tgtEl>
                                        <p:attrNameLst>
                                          <p:attrName>style.visibility</p:attrName>
                                        </p:attrNameLst>
                                      </p:cBhvr>
                                      <p:to>
                                        <p:strVal val="visible"/>
                                      </p:to>
                                    </p:set>
                                    <p:animEffect transition="in" filter="wheel(1)">
                                      <p:cBhvr>
                                        <p:cTn id="118" dur="2000"/>
                                        <p:tgtEl>
                                          <p:spTgt spid="3">
                                            <p:txEl>
                                              <p:pRg st="20" end="20"/>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21" presetClass="entr" presetSubtype="1" fill="hold" nodeType="clickEffect">
                                  <p:stCondLst>
                                    <p:cond delay="0"/>
                                  </p:stCondLst>
                                  <p:childTnLst>
                                    <p:set>
                                      <p:cBhvr>
                                        <p:cTn id="122" dur="1" fill="hold">
                                          <p:stCondLst>
                                            <p:cond delay="0"/>
                                          </p:stCondLst>
                                        </p:cTn>
                                        <p:tgtEl>
                                          <p:spTgt spid="3">
                                            <p:txEl>
                                              <p:pRg st="21" end="21"/>
                                            </p:txEl>
                                          </p:spTgt>
                                        </p:tgtEl>
                                        <p:attrNameLst>
                                          <p:attrName>style.visibility</p:attrName>
                                        </p:attrNameLst>
                                      </p:cBhvr>
                                      <p:to>
                                        <p:strVal val="visible"/>
                                      </p:to>
                                    </p:set>
                                    <p:animEffect transition="in" filter="wheel(1)">
                                      <p:cBhvr>
                                        <p:cTn id="123" dur="2000"/>
                                        <p:tgtEl>
                                          <p:spTgt spid="3">
                                            <p:txEl>
                                              <p:pRg st="21" end="21"/>
                                            </p:txEl>
                                          </p:spTgt>
                                        </p:tgtEl>
                                      </p:cBhvr>
                                    </p:animEffect>
                                  </p:childTnLst>
                                </p:cTn>
                              </p:par>
                              <p:par>
                                <p:cTn id="124" presetID="21" presetClass="entr" presetSubtype="1" fill="hold" nodeType="withEffect">
                                  <p:stCondLst>
                                    <p:cond delay="0"/>
                                  </p:stCondLst>
                                  <p:childTnLst>
                                    <p:set>
                                      <p:cBhvr>
                                        <p:cTn id="125" dur="1" fill="hold">
                                          <p:stCondLst>
                                            <p:cond delay="0"/>
                                          </p:stCondLst>
                                        </p:cTn>
                                        <p:tgtEl>
                                          <p:spTgt spid="3">
                                            <p:txEl>
                                              <p:pRg st="22" end="22"/>
                                            </p:txEl>
                                          </p:spTgt>
                                        </p:tgtEl>
                                        <p:attrNameLst>
                                          <p:attrName>style.visibility</p:attrName>
                                        </p:attrNameLst>
                                      </p:cBhvr>
                                      <p:to>
                                        <p:strVal val="visible"/>
                                      </p:to>
                                    </p:set>
                                    <p:animEffect transition="in" filter="wheel(1)">
                                      <p:cBhvr>
                                        <p:cTn id="126" dur="2000"/>
                                        <p:tgtEl>
                                          <p:spTgt spid="3">
                                            <p:txEl>
                                              <p:pRg st="22" end="22"/>
                                            </p:txEl>
                                          </p:spTgt>
                                        </p:tgtEl>
                                      </p:cBhvr>
                                    </p:animEffect>
                                  </p:childTnLst>
                                </p:cTn>
                              </p:par>
                              <p:par>
                                <p:cTn id="127" presetID="21" presetClass="entr" presetSubtype="1" fill="hold" nodeType="withEffect">
                                  <p:stCondLst>
                                    <p:cond delay="0"/>
                                  </p:stCondLst>
                                  <p:childTnLst>
                                    <p:set>
                                      <p:cBhvr>
                                        <p:cTn id="128" dur="1" fill="hold">
                                          <p:stCondLst>
                                            <p:cond delay="0"/>
                                          </p:stCondLst>
                                        </p:cTn>
                                        <p:tgtEl>
                                          <p:spTgt spid="3">
                                            <p:txEl>
                                              <p:pRg st="23" end="23"/>
                                            </p:txEl>
                                          </p:spTgt>
                                        </p:tgtEl>
                                        <p:attrNameLst>
                                          <p:attrName>style.visibility</p:attrName>
                                        </p:attrNameLst>
                                      </p:cBhvr>
                                      <p:to>
                                        <p:strVal val="visible"/>
                                      </p:to>
                                    </p:set>
                                    <p:animEffect transition="in" filter="wheel(1)">
                                      <p:cBhvr>
                                        <p:cTn id="129" dur="2000"/>
                                        <p:tgtEl>
                                          <p:spTgt spid="3">
                                            <p:txEl>
                                              <p:pRg st="23" end="23"/>
                                            </p:txEl>
                                          </p:spTgt>
                                        </p:tgtEl>
                                      </p:cBhvr>
                                    </p:animEffect>
                                  </p:childTnLst>
                                </p:cTn>
                              </p:par>
                              <p:par>
                                <p:cTn id="130" presetID="21" presetClass="entr" presetSubtype="1" fill="hold" nodeType="withEffect">
                                  <p:stCondLst>
                                    <p:cond delay="0"/>
                                  </p:stCondLst>
                                  <p:childTnLst>
                                    <p:set>
                                      <p:cBhvr>
                                        <p:cTn id="131" dur="1" fill="hold">
                                          <p:stCondLst>
                                            <p:cond delay="0"/>
                                          </p:stCondLst>
                                        </p:cTn>
                                        <p:tgtEl>
                                          <p:spTgt spid="3">
                                            <p:txEl>
                                              <p:pRg st="24" end="24"/>
                                            </p:txEl>
                                          </p:spTgt>
                                        </p:tgtEl>
                                        <p:attrNameLst>
                                          <p:attrName>style.visibility</p:attrName>
                                        </p:attrNameLst>
                                      </p:cBhvr>
                                      <p:to>
                                        <p:strVal val="visible"/>
                                      </p:to>
                                    </p:set>
                                    <p:animEffect transition="in" filter="wheel(1)">
                                      <p:cBhvr>
                                        <p:cTn id="132" dur="2000"/>
                                        <p:tgtEl>
                                          <p:spTgt spid="3">
                                            <p:txEl>
                                              <p:pRg st="24" end="24"/>
                                            </p:txEl>
                                          </p:spTgt>
                                        </p:tgtEl>
                                      </p:cBhvr>
                                    </p:animEffect>
                                  </p:childTnLst>
                                </p:cTn>
                              </p:par>
                              <p:par>
                                <p:cTn id="133" presetID="21" presetClass="entr" presetSubtype="1" fill="hold" nodeType="withEffect">
                                  <p:stCondLst>
                                    <p:cond delay="0"/>
                                  </p:stCondLst>
                                  <p:childTnLst>
                                    <p:set>
                                      <p:cBhvr>
                                        <p:cTn id="134" dur="1" fill="hold">
                                          <p:stCondLst>
                                            <p:cond delay="0"/>
                                          </p:stCondLst>
                                        </p:cTn>
                                        <p:tgtEl>
                                          <p:spTgt spid="3">
                                            <p:txEl>
                                              <p:pRg st="25" end="25"/>
                                            </p:txEl>
                                          </p:spTgt>
                                        </p:tgtEl>
                                        <p:attrNameLst>
                                          <p:attrName>style.visibility</p:attrName>
                                        </p:attrNameLst>
                                      </p:cBhvr>
                                      <p:to>
                                        <p:strVal val="visible"/>
                                      </p:to>
                                    </p:set>
                                    <p:animEffect transition="in" filter="wheel(1)">
                                      <p:cBhvr>
                                        <p:cTn id="135" dur="2000"/>
                                        <p:tgtEl>
                                          <p:spTgt spid="3">
                                            <p:txEl>
                                              <p:pRg st="25" end="25"/>
                                            </p:txEl>
                                          </p:spTgt>
                                        </p:tgtEl>
                                      </p:cBhvr>
                                    </p:animEffect>
                                  </p:childTnLst>
                                </p:cTn>
                              </p:par>
                              <p:par>
                                <p:cTn id="136" presetID="21" presetClass="entr" presetSubtype="1" fill="hold" nodeType="withEffect">
                                  <p:stCondLst>
                                    <p:cond delay="0"/>
                                  </p:stCondLst>
                                  <p:childTnLst>
                                    <p:set>
                                      <p:cBhvr>
                                        <p:cTn id="137" dur="1" fill="hold">
                                          <p:stCondLst>
                                            <p:cond delay="0"/>
                                          </p:stCondLst>
                                        </p:cTn>
                                        <p:tgtEl>
                                          <p:spTgt spid="3">
                                            <p:txEl>
                                              <p:pRg st="26" end="26"/>
                                            </p:txEl>
                                          </p:spTgt>
                                        </p:tgtEl>
                                        <p:attrNameLst>
                                          <p:attrName>style.visibility</p:attrName>
                                        </p:attrNameLst>
                                      </p:cBhvr>
                                      <p:to>
                                        <p:strVal val="visible"/>
                                      </p:to>
                                    </p:set>
                                    <p:animEffect transition="in" filter="wheel(1)">
                                      <p:cBhvr>
                                        <p:cTn id="138" dur="2000"/>
                                        <p:tgtEl>
                                          <p:spTgt spid="3">
                                            <p:txEl>
                                              <p:pRg st="26" end="26"/>
                                            </p:txEl>
                                          </p:spTgt>
                                        </p:tgtEl>
                                      </p:cBhvr>
                                    </p:animEffect>
                                  </p:childTnLst>
                                </p:cTn>
                              </p:par>
                              <p:par>
                                <p:cTn id="139" presetID="21" presetClass="entr" presetSubtype="1" fill="hold" nodeType="withEffect">
                                  <p:stCondLst>
                                    <p:cond delay="0"/>
                                  </p:stCondLst>
                                  <p:childTnLst>
                                    <p:set>
                                      <p:cBhvr>
                                        <p:cTn id="140" dur="1" fill="hold">
                                          <p:stCondLst>
                                            <p:cond delay="0"/>
                                          </p:stCondLst>
                                        </p:cTn>
                                        <p:tgtEl>
                                          <p:spTgt spid="3">
                                            <p:txEl>
                                              <p:pRg st="34" end="34"/>
                                            </p:txEl>
                                          </p:spTgt>
                                        </p:tgtEl>
                                        <p:attrNameLst>
                                          <p:attrName>style.visibility</p:attrName>
                                        </p:attrNameLst>
                                      </p:cBhvr>
                                      <p:to>
                                        <p:strVal val="visible"/>
                                      </p:to>
                                    </p:set>
                                    <p:animEffect transition="in" filter="wheel(1)">
                                      <p:cBhvr>
                                        <p:cTn id="141" dur="2000"/>
                                        <p:tgtEl>
                                          <p:spTgt spid="3">
                                            <p:txEl>
                                              <p:pRg st="34" end="34"/>
                                            </p:txEl>
                                          </p:spTgt>
                                        </p:tgtEl>
                                      </p:cBhvr>
                                    </p:animEffect>
                                  </p:childTnLst>
                                </p:cTn>
                              </p:par>
                              <p:par>
                                <p:cTn id="142" presetID="21" presetClass="entr" presetSubtype="1" fill="hold" nodeType="withEffect">
                                  <p:stCondLst>
                                    <p:cond delay="0"/>
                                  </p:stCondLst>
                                  <p:childTnLst>
                                    <p:set>
                                      <p:cBhvr>
                                        <p:cTn id="143" dur="1" fill="hold">
                                          <p:stCondLst>
                                            <p:cond delay="0"/>
                                          </p:stCondLst>
                                        </p:cTn>
                                        <p:tgtEl>
                                          <p:spTgt spid="3">
                                            <p:txEl>
                                              <p:pRg st="27" end="27"/>
                                            </p:txEl>
                                          </p:spTgt>
                                        </p:tgtEl>
                                        <p:attrNameLst>
                                          <p:attrName>style.visibility</p:attrName>
                                        </p:attrNameLst>
                                      </p:cBhvr>
                                      <p:to>
                                        <p:strVal val="visible"/>
                                      </p:to>
                                    </p:set>
                                    <p:animEffect transition="in" filter="wheel(1)">
                                      <p:cBhvr>
                                        <p:cTn id="144" dur="2000"/>
                                        <p:tgtEl>
                                          <p:spTgt spid="3">
                                            <p:txEl>
                                              <p:pRg st="27" end="27"/>
                                            </p:txEl>
                                          </p:spTgt>
                                        </p:tgtEl>
                                      </p:cBhvr>
                                    </p:animEffect>
                                  </p:childTnLst>
                                </p:cTn>
                              </p:par>
                              <p:par>
                                <p:cTn id="145" presetID="21" presetClass="entr" presetSubtype="1" fill="hold" nodeType="withEffect">
                                  <p:stCondLst>
                                    <p:cond delay="0"/>
                                  </p:stCondLst>
                                  <p:childTnLst>
                                    <p:set>
                                      <p:cBhvr>
                                        <p:cTn id="146" dur="1" fill="hold">
                                          <p:stCondLst>
                                            <p:cond delay="0"/>
                                          </p:stCondLst>
                                        </p:cTn>
                                        <p:tgtEl>
                                          <p:spTgt spid="3">
                                            <p:txEl>
                                              <p:pRg st="28" end="28"/>
                                            </p:txEl>
                                          </p:spTgt>
                                        </p:tgtEl>
                                        <p:attrNameLst>
                                          <p:attrName>style.visibility</p:attrName>
                                        </p:attrNameLst>
                                      </p:cBhvr>
                                      <p:to>
                                        <p:strVal val="visible"/>
                                      </p:to>
                                    </p:set>
                                    <p:animEffect transition="in" filter="wheel(1)">
                                      <p:cBhvr>
                                        <p:cTn id="147" dur="2000"/>
                                        <p:tgtEl>
                                          <p:spTgt spid="3">
                                            <p:txEl>
                                              <p:pRg st="28" end="28"/>
                                            </p:txEl>
                                          </p:spTgt>
                                        </p:tgtEl>
                                      </p:cBhvr>
                                    </p:animEffect>
                                  </p:childTnLst>
                                </p:cTn>
                              </p:par>
                              <p:par>
                                <p:cTn id="148" presetID="21" presetClass="entr" presetSubtype="1" fill="hold" nodeType="withEffect">
                                  <p:stCondLst>
                                    <p:cond delay="0"/>
                                  </p:stCondLst>
                                  <p:childTnLst>
                                    <p:set>
                                      <p:cBhvr>
                                        <p:cTn id="149" dur="1" fill="hold">
                                          <p:stCondLst>
                                            <p:cond delay="0"/>
                                          </p:stCondLst>
                                        </p:cTn>
                                        <p:tgtEl>
                                          <p:spTgt spid="3">
                                            <p:txEl>
                                              <p:pRg st="29" end="29"/>
                                            </p:txEl>
                                          </p:spTgt>
                                        </p:tgtEl>
                                        <p:attrNameLst>
                                          <p:attrName>style.visibility</p:attrName>
                                        </p:attrNameLst>
                                      </p:cBhvr>
                                      <p:to>
                                        <p:strVal val="visible"/>
                                      </p:to>
                                    </p:set>
                                    <p:animEffect transition="in" filter="wheel(1)">
                                      <p:cBhvr>
                                        <p:cTn id="150" dur="2000"/>
                                        <p:tgtEl>
                                          <p:spTgt spid="3">
                                            <p:txEl>
                                              <p:pRg st="29" end="29"/>
                                            </p:txEl>
                                          </p:spTgt>
                                        </p:tgtEl>
                                      </p:cBhvr>
                                    </p:animEffect>
                                  </p:childTnLst>
                                </p:cTn>
                              </p:par>
                              <p:par>
                                <p:cTn id="151" presetID="21" presetClass="entr" presetSubtype="1" fill="hold" nodeType="withEffect">
                                  <p:stCondLst>
                                    <p:cond delay="0"/>
                                  </p:stCondLst>
                                  <p:childTnLst>
                                    <p:set>
                                      <p:cBhvr>
                                        <p:cTn id="152" dur="1" fill="hold">
                                          <p:stCondLst>
                                            <p:cond delay="0"/>
                                          </p:stCondLst>
                                        </p:cTn>
                                        <p:tgtEl>
                                          <p:spTgt spid="3">
                                            <p:txEl>
                                              <p:pRg st="30" end="30"/>
                                            </p:txEl>
                                          </p:spTgt>
                                        </p:tgtEl>
                                        <p:attrNameLst>
                                          <p:attrName>style.visibility</p:attrName>
                                        </p:attrNameLst>
                                      </p:cBhvr>
                                      <p:to>
                                        <p:strVal val="visible"/>
                                      </p:to>
                                    </p:set>
                                    <p:animEffect transition="in" filter="wheel(1)">
                                      <p:cBhvr>
                                        <p:cTn id="153" dur="2000"/>
                                        <p:tgtEl>
                                          <p:spTgt spid="3">
                                            <p:txEl>
                                              <p:pRg st="30" end="30"/>
                                            </p:txEl>
                                          </p:spTgt>
                                        </p:tgtEl>
                                      </p:cBhvr>
                                    </p:animEffect>
                                  </p:childTnLst>
                                </p:cTn>
                              </p:par>
                              <p:par>
                                <p:cTn id="154" presetID="21" presetClass="entr" presetSubtype="1" fill="hold" nodeType="withEffect">
                                  <p:stCondLst>
                                    <p:cond delay="0"/>
                                  </p:stCondLst>
                                  <p:childTnLst>
                                    <p:set>
                                      <p:cBhvr>
                                        <p:cTn id="155" dur="1" fill="hold">
                                          <p:stCondLst>
                                            <p:cond delay="0"/>
                                          </p:stCondLst>
                                        </p:cTn>
                                        <p:tgtEl>
                                          <p:spTgt spid="3">
                                            <p:txEl>
                                              <p:pRg st="31" end="31"/>
                                            </p:txEl>
                                          </p:spTgt>
                                        </p:tgtEl>
                                        <p:attrNameLst>
                                          <p:attrName>style.visibility</p:attrName>
                                        </p:attrNameLst>
                                      </p:cBhvr>
                                      <p:to>
                                        <p:strVal val="visible"/>
                                      </p:to>
                                    </p:set>
                                    <p:animEffect transition="in" filter="wheel(1)">
                                      <p:cBhvr>
                                        <p:cTn id="156" dur="2000"/>
                                        <p:tgtEl>
                                          <p:spTgt spid="3">
                                            <p:txEl>
                                              <p:pRg st="31" end="31"/>
                                            </p:txEl>
                                          </p:spTgt>
                                        </p:tgtEl>
                                      </p:cBhvr>
                                    </p:animEffect>
                                  </p:childTnLst>
                                </p:cTn>
                              </p:par>
                              <p:par>
                                <p:cTn id="157" presetID="21" presetClass="entr" presetSubtype="1" fill="hold" nodeType="withEffect">
                                  <p:stCondLst>
                                    <p:cond delay="0"/>
                                  </p:stCondLst>
                                  <p:childTnLst>
                                    <p:set>
                                      <p:cBhvr>
                                        <p:cTn id="158" dur="1" fill="hold">
                                          <p:stCondLst>
                                            <p:cond delay="0"/>
                                          </p:stCondLst>
                                        </p:cTn>
                                        <p:tgtEl>
                                          <p:spTgt spid="3">
                                            <p:txEl>
                                              <p:pRg st="32" end="32"/>
                                            </p:txEl>
                                          </p:spTgt>
                                        </p:tgtEl>
                                        <p:attrNameLst>
                                          <p:attrName>style.visibility</p:attrName>
                                        </p:attrNameLst>
                                      </p:cBhvr>
                                      <p:to>
                                        <p:strVal val="visible"/>
                                      </p:to>
                                    </p:set>
                                    <p:animEffect transition="in" filter="wheel(1)">
                                      <p:cBhvr>
                                        <p:cTn id="159" dur="2000"/>
                                        <p:tgtEl>
                                          <p:spTgt spid="3">
                                            <p:txEl>
                                              <p:pRg st="32" end="32"/>
                                            </p:txEl>
                                          </p:spTgt>
                                        </p:tgtEl>
                                      </p:cBhvr>
                                    </p:animEffect>
                                  </p:childTnLst>
                                </p:cTn>
                              </p:par>
                              <p:par>
                                <p:cTn id="160" presetID="21" presetClass="entr" presetSubtype="1" fill="hold" nodeType="withEffect">
                                  <p:stCondLst>
                                    <p:cond delay="0"/>
                                  </p:stCondLst>
                                  <p:childTnLst>
                                    <p:set>
                                      <p:cBhvr>
                                        <p:cTn id="161" dur="1" fill="hold">
                                          <p:stCondLst>
                                            <p:cond delay="0"/>
                                          </p:stCondLst>
                                        </p:cTn>
                                        <p:tgtEl>
                                          <p:spTgt spid="3">
                                            <p:txEl>
                                              <p:pRg st="33" end="33"/>
                                            </p:txEl>
                                          </p:spTgt>
                                        </p:tgtEl>
                                        <p:attrNameLst>
                                          <p:attrName>style.visibility</p:attrName>
                                        </p:attrNameLst>
                                      </p:cBhvr>
                                      <p:to>
                                        <p:strVal val="visible"/>
                                      </p:to>
                                    </p:set>
                                    <p:animEffect transition="in" filter="wheel(1)">
                                      <p:cBhvr>
                                        <p:cTn id="162" dur="2000"/>
                                        <p:tgtEl>
                                          <p:spTgt spid="3">
                                            <p:txEl>
                                              <p:pRg st="33" end="3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39"/>
            <a:ext cx="8229600" cy="1143000"/>
          </a:xfrm>
        </p:spPr>
        <p:txBody>
          <a:bodyPr>
            <a:normAutofit/>
          </a:bodyPr>
          <a:lstStyle/>
          <a:p>
            <a:r>
              <a:rPr lang="en-US" sz="3200" dirty="0"/>
              <a:t>Using Character Arrays as Replacement Codes</a:t>
            </a:r>
          </a:p>
        </p:txBody>
      </p:sp>
      <p:sp>
        <p:nvSpPr>
          <p:cNvPr id="3" name="Content Placeholder 2"/>
          <p:cNvSpPr>
            <a:spLocks noGrp="1"/>
          </p:cNvSpPr>
          <p:nvPr>
            <p:ph idx="1"/>
          </p:nvPr>
        </p:nvSpPr>
        <p:spPr>
          <a:xfrm>
            <a:off x="735496" y="731837"/>
            <a:ext cx="8229600" cy="4525963"/>
          </a:xfrm>
        </p:spPr>
        <p:txBody>
          <a:bodyPr>
            <a:normAutofit fontScale="62500" lnSpcReduction="20000"/>
          </a:bodyPr>
          <a:lstStyle/>
          <a:p>
            <a:r>
              <a:rPr lang="en-US" dirty="0"/>
              <a:t>If </a:t>
            </a:r>
            <a:r>
              <a:rPr lang="en-US" dirty="0" smtClean="0"/>
              <a:t> numbering letters </a:t>
            </a:r>
            <a:r>
              <a:rPr lang="en-US" dirty="0"/>
              <a:t>like array indices, so that A is 0, B is 1, C is 2, </a:t>
            </a:r>
            <a:r>
              <a:rPr lang="en-US" dirty="0" smtClean="0"/>
              <a:t>and so on, </a:t>
            </a:r>
          </a:p>
          <a:p>
            <a:pPr lvl="1"/>
            <a:r>
              <a:rPr lang="en-US" dirty="0" smtClean="0"/>
              <a:t>How to:  ‘A’-’A’,  ‘B’-’A’, or ?-’A’ to get its index. </a:t>
            </a:r>
          </a:p>
          <a:p>
            <a:pPr lvl="1"/>
            <a:r>
              <a:rPr lang="en-US" dirty="0" smtClean="0"/>
              <a:t>then can </a:t>
            </a:r>
            <a:r>
              <a:rPr lang="en-US" dirty="0"/>
              <a:t>represent the replacement rule as a character array, encoder, such that A is mapped to encoder[0], B is mapped to encoder[1], and so on</a:t>
            </a:r>
            <a:r>
              <a:rPr lang="en-US" dirty="0" smtClean="0"/>
              <a:t>.</a:t>
            </a:r>
          </a:p>
          <a:p>
            <a:pPr lvl="2"/>
            <a:r>
              <a:rPr lang="en-US" dirty="0"/>
              <a:t>Then, </a:t>
            </a:r>
            <a:r>
              <a:rPr lang="en-US" dirty="0" smtClean="0"/>
              <a:t>to </a:t>
            </a:r>
            <a:r>
              <a:rPr lang="en-US" dirty="0"/>
              <a:t>find a replacement for a character in </a:t>
            </a:r>
            <a:r>
              <a:rPr lang="en-US" dirty="0" smtClean="0"/>
              <a:t>Caesar </a:t>
            </a:r>
            <a:r>
              <a:rPr lang="en-US" dirty="0"/>
              <a:t>cipher, </a:t>
            </a:r>
            <a:r>
              <a:rPr lang="en-US" dirty="0" smtClean="0"/>
              <a:t>need </a:t>
            </a:r>
            <a:r>
              <a:rPr lang="en-US" dirty="0"/>
              <a:t>to map the characters from A to Z to the respective numbers from 0 to 25</a:t>
            </a:r>
            <a:r>
              <a:rPr lang="en-US" dirty="0" smtClean="0"/>
              <a:t>.</a:t>
            </a:r>
          </a:p>
          <a:p>
            <a:pPr lvl="2"/>
            <a:r>
              <a:rPr lang="en-US" dirty="0"/>
              <a:t>rely on the fact that characters are represented in Unicode by integer code points, and the code points for the uppercase letters of the Latin alphabet are consecutive </a:t>
            </a:r>
            <a:r>
              <a:rPr lang="en-US" dirty="0" smtClean="0"/>
              <a:t>(similarly for lowercase letters).</a:t>
            </a:r>
          </a:p>
          <a:p>
            <a:pPr lvl="2"/>
            <a:r>
              <a:rPr lang="en-US" dirty="0"/>
              <a:t>Moreover, Java allows </a:t>
            </a:r>
            <a:r>
              <a:rPr lang="en-US" dirty="0" smtClean="0"/>
              <a:t>to </a:t>
            </a:r>
            <a:r>
              <a:rPr lang="en-US" dirty="0"/>
              <a:t>“subtract” two characters from each other, with an integer result equal to their separation distance in the encoding. </a:t>
            </a:r>
            <a:endParaRPr lang="en-US" dirty="0" smtClean="0"/>
          </a:p>
          <a:p>
            <a:pPr lvl="2"/>
            <a:r>
              <a:rPr lang="en-US" dirty="0" smtClean="0"/>
              <a:t>Given </a:t>
            </a:r>
            <a:r>
              <a:rPr lang="en-US" dirty="0"/>
              <a:t>a variable c that is known to be an uppercase letter, the Java computation, j = c − 'A' produces the desired index j. </a:t>
            </a:r>
            <a:endParaRPr lang="en-US" dirty="0" smtClean="0"/>
          </a:p>
          <a:p>
            <a:pPr lvl="3"/>
            <a:r>
              <a:rPr lang="en-US" dirty="0" smtClean="0"/>
              <a:t>As </a:t>
            </a:r>
            <a:r>
              <a:rPr lang="en-US" dirty="0"/>
              <a:t>a sanity check, if character c is 'A', then j = 0. When c is 'B', the difference is 1. In general, the integer j that results from such a calculation can be used as an index into our precomputed encoder array, as illustrated in Figure </a:t>
            </a:r>
            <a:r>
              <a:rPr lang="en-US" dirty="0" smtClean="0"/>
              <a:t>3.6</a:t>
            </a:r>
          </a:p>
          <a:p>
            <a:pPr lvl="3"/>
            <a:endParaRPr lang="en-US" dirty="0"/>
          </a:p>
          <a:p>
            <a:pPr lvl="3"/>
            <a:endParaRPr lang="en-US" dirty="0" smtClean="0"/>
          </a:p>
          <a:p>
            <a:pPr lvl="3"/>
            <a:r>
              <a:rPr lang="en-US" dirty="0"/>
              <a:t> </a:t>
            </a:r>
          </a:p>
          <a:p>
            <a:pPr lvl="2"/>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3763" y="4114800"/>
            <a:ext cx="6400800" cy="2233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50879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using encoder array</a:t>
            </a:r>
            <a:endParaRPr lang="en-US" dirty="0"/>
          </a:p>
        </p:txBody>
      </p:sp>
      <p:sp>
        <p:nvSpPr>
          <p:cNvPr id="3" name="Content Placeholder 2"/>
          <p:cNvSpPr>
            <a:spLocks noGrp="1"/>
          </p:cNvSpPr>
          <p:nvPr>
            <p:ph idx="1"/>
          </p:nvPr>
        </p:nvSpPr>
        <p:spPr>
          <a:xfrm>
            <a:off x="457200" y="1295400"/>
            <a:ext cx="8305800" cy="4800600"/>
          </a:xfrm>
        </p:spPr>
        <p:txBody>
          <a:bodyPr>
            <a:normAutofit fontScale="77500" lnSpcReduction="20000"/>
          </a:bodyPr>
          <a:lstStyle/>
          <a:p>
            <a:r>
              <a:rPr lang="en-US" dirty="0"/>
              <a:t>Once you have this array, the encryption will be: </a:t>
            </a:r>
          </a:p>
          <a:p>
            <a:pPr lvl="1"/>
            <a:r>
              <a:rPr lang="en-US" dirty="0" smtClean="0">
                <a:solidFill>
                  <a:srgbClr val="3333FF"/>
                </a:solidFill>
              </a:rPr>
              <a:t>if</a:t>
            </a:r>
            <a:r>
              <a:rPr lang="en-US" dirty="0" smtClean="0"/>
              <a:t> (plaintext[</a:t>
            </a:r>
            <a:r>
              <a:rPr lang="en-US" dirty="0" err="1" smtClean="0"/>
              <a:t>i</a:t>
            </a:r>
            <a:r>
              <a:rPr lang="en-US" dirty="0" smtClean="0"/>
              <a:t>]&gt;=‘a’ &amp;&amp; plaintext[</a:t>
            </a:r>
            <a:r>
              <a:rPr lang="en-US" dirty="0" err="1" smtClean="0"/>
              <a:t>i</a:t>
            </a:r>
            <a:r>
              <a:rPr lang="en-US" dirty="0" smtClean="0"/>
              <a:t>]&lt;=‘z’) </a:t>
            </a:r>
            <a:r>
              <a:rPr lang="en-US" dirty="0" err="1" smtClean="0"/>
              <a:t>ciphertext</a:t>
            </a:r>
            <a:r>
              <a:rPr lang="en-US" dirty="0" smtClean="0"/>
              <a:t>[</a:t>
            </a:r>
            <a:r>
              <a:rPr lang="en-US" dirty="0" err="1" smtClean="0"/>
              <a:t>i</a:t>
            </a:r>
            <a:r>
              <a:rPr lang="en-US" dirty="0" smtClean="0"/>
              <a:t>]=encoder[plaintext[</a:t>
            </a:r>
            <a:r>
              <a:rPr lang="en-US" dirty="0" err="1" smtClean="0"/>
              <a:t>i</a:t>
            </a:r>
            <a:r>
              <a:rPr lang="en-US" dirty="0" smtClean="0"/>
              <a:t>]-’a’); </a:t>
            </a:r>
            <a:r>
              <a:rPr lang="en-US" dirty="0" smtClean="0">
                <a:solidFill>
                  <a:srgbClr val="3333FF"/>
                </a:solidFill>
              </a:rPr>
              <a:t>else </a:t>
            </a:r>
          </a:p>
          <a:p>
            <a:pPr lvl="2"/>
            <a:r>
              <a:rPr lang="en-US" dirty="0" smtClean="0"/>
              <a:t>If(</a:t>
            </a:r>
            <a:r>
              <a:rPr lang="en-US" dirty="0"/>
              <a:t>(plaintext[</a:t>
            </a:r>
            <a:r>
              <a:rPr lang="en-US" dirty="0" err="1"/>
              <a:t>i</a:t>
            </a:r>
            <a:r>
              <a:rPr lang="en-US" dirty="0" smtClean="0"/>
              <a:t>]&gt;=‘A’ </a:t>
            </a:r>
            <a:r>
              <a:rPr lang="en-US" dirty="0"/>
              <a:t>&amp;&amp; plaintext[</a:t>
            </a:r>
            <a:r>
              <a:rPr lang="en-US" dirty="0" err="1"/>
              <a:t>i</a:t>
            </a:r>
            <a:r>
              <a:rPr lang="en-US" dirty="0" smtClean="0"/>
              <a:t>]&lt;=‘Z’) </a:t>
            </a:r>
            <a:r>
              <a:rPr lang="en-US" dirty="0" err="1" smtClean="0"/>
              <a:t>ciphertext</a:t>
            </a:r>
            <a:r>
              <a:rPr lang="en-US" dirty="0" smtClean="0"/>
              <a:t>[</a:t>
            </a:r>
            <a:r>
              <a:rPr lang="en-US" dirty="0" err="1" smtClean="0"/>
              <a:t>i</a:t>
            </a:r>
            <a:r>
              <a:rPr lang="en-US" dirty="0" smtClean="0"/>
              <a:t>]=encoder[plaintext[</a:t>
            </a:r>
            <a:r>
              <a:rPr lang="en-US" dirty="0" err="1" smtClean="0"/>
              <a:t>i</a:t>
            </a:r>
            <a:r>
              <a:rPr lang="en-US" dirty="0" smtClean="0"/>
              <a:t>]-’A’); </a:t>
            </a:r>
            <a:r>
              <a:rPr lang="en-US" dirty="0" smtClean="0">
                <a:solidFill>
                  <a:srgbClr val="3333FF"/>
                </a:solidFill>
              </a:rPr>
              <a:t>else </a:t>
            </a:r>
          </a:p>
          <a:p>
            <a:pPr lvl="3"/>
            <a:r>
              <a:rPr lang="en-US" dirty="0" err="1" smtClean="0"/>
              <a:t>ciphertext</a:t>
            </a:r>
            <a:r>
              <a:rPr lang="en-US" dirty="0" smtClean="0"/>
              <a:t>[</a:t>
            </a:r>
            <a:r>
              <a:rPr lang="en-US" dirty="0" err="1" smtClean="0"/>
              <a:t>i</a:t>
            </a:r>
            <a:r>
              <a:rPr lang="en-US" dirty="0" smtClean="0"/>
              <a:t>]=plaintext[</a:t>
            </a:r>
            <a:r>
              <a:rPr lang="en-US" dirty="0" err="1" smtClean="0"/>
              <a:t>i</a:t>
            </a:r>
            <a:r>
              <a:rPr lang="en-US" dirty="0" smtClean="0"/>
              <a:t>];</a:t>
            </a:r>
            <a:endParaRPr lang="en-US" dirty="0"/>
          </a:p>
          <a:p>
            <a:r>
              <a:rPr lang="en-US" dirty="0" smtClean="0"/>
              <a:t>What is the decryption array?</a:t>
            </a:r>
          </a:p>
          <a:p>
            <a:r>
              <a:rPr lang="en-US" dirty="0" smtClean="0"/>
              <a:t>How about shift more position other than 3?</a:t>
            </a:r>
          </a:p>
          <a:p>
            <a:pPr lvl="1"/>
            <a:r>
              <a:rPr lang="en-US" dirty="0" smtClean="0"/>
              <a:t>Example </a:t>
            </a:r>
            <a:r>
              <a:rPr lang="en-US" dirty="0" err="1" smtClean="0"/>
              <a:t>ciphertext</a:t>
            </a:r>
            <a:r>
              <a:rPr lang="en-US" dirty="0" smtClean="0"/>
              <a:t>: </a:t>
            </a:r>
            <a:r>
              <a:rPr lang="en-US" altLang="en-US" dirty="0"/>
              <a:t>JBCRCLQRWCRVNBJENBWRWN</a:t>
            </a:r>
          </a:p>
          <a:p>
            <a:pPr marL="742950" lvl="2" indent="-342900"/>
            <a:r>
              <a:rPr lang="en-US" altLang="en-US" dirty="0" smtClean="0"/>
              <a:t>Plaintext</a:t>
            </a:r>
            <a:r>
              <a:rPr lang="en-US" altLang="en-US" dirty="0"/>
              <a:t>: </a:t>
            </a:r>
            <a:r>
              <a:rPr lang="en-US" altLang="en-US" dirty="0" smtClean="0"/>
              <a:t>		      </a:t>
            </a:r>
            <a:r>
              <a:rPr lang="en-US" altLang="en-US" dirty="0" err="1" smtClean="0"/>
              <a:t>astitchintimesavesnine</a:t>
            </a:r>
            <a:endParaRPr lang="en-US" altLang="en-US" dirty="0" smtClean="0"/>
          </a:p>
          <a:p>
            <a:pPr marL="1200150" lvl="3" indent="-342900"/>
            <a:r>
              <a:rPr lang="en-US" altLang="en-US" dirty="0" smtClean="0"/>
              <a:t>Shift 9 positions. </a:t>
            </a:r>
            <a:endParaRPr lang="en-US" dirty="0" smtClean="0"/>
          </a:p>
          <a:p>
            <a:pPr marL="342900" lvl="1" indent="-342900">
              <a:buFont typeface="Arial" panose="020B0604020202020204" pitchFamily="34" charset="0"/>
              <a:buChar char="•"/>
            </a:pPr>
            <a:r>
              <a:rPr lang="en-US" dirty="0" smtClean="0"/>
              <a:t>Moreover, if given a random encoder array, such as </a:t>
            </a:r>
          </a:p>
          <a:p>
            <a:pPr marL="742950" lvl="2" indent="-342900"/>
            <a:r>
              <a:rPr lang="en-US" altLang="en-US" sz="1400" dirty="0" smtClean="0"/>
              <a:t>N | R | Y | A | H | P | O | G | Z | Q | W | B | </a:t>
            </a:r>
            <a:r>
              <a:rPr lang="en-US" altLang="en-US" sz="1400" dirty="0"/>
              <a:t>T | S |  F| </a:t>
            </a:r>
            <a:r>
              <a:rPr lang="en-US" altLang="en-US" sz="1400" dirty="0" smtClean="0"/>
              <a:t>L | X | </a:t>
            </a:r>
            <a:r>
              <a:rPr lang="en-US" altLang="en-US" sz="1400" dirty="0"/>
              <a:t>C </a:t>
            </a:r>
            <a:r>
              <a:rPr lang="en-US" altLang="en-US" sz="1400" dirty="0" smtClean="0"/>
              <a:t>| V |M | U | E </a:t>
            </a:r>
            <a:r>
              <a:rPr lang="en-US" altLang="en-US" sz="1400" dirty="0"/>
              <a:t>| K </a:t>
            </a:r>
            <a:r>
              <a:rPr lang="en-US" altLang="en-US" sz="1400" dirty="0" smtClean="0"/>
              <a:t> | </a:t>
            </a:r>
            <a:r>
              <a:rPr lang="en-US" altLang="en-US" sz="1400" dirty="0"/>
              <a:t>J | D | I  </a:t>
            </a:r>
            <a:endParaRPr lang="en-US" altLang="en-US" sz="1400" dirty="0" smtClean="0"/>
          </a:p>
          <a:p>
            <a:pPr marL="742950" lvl="2" indent="-342900"/>
            <a:endParaRPr lang="en-US" altLang="en-US" sz="1400" dirty="0" smtClean="0"/>
          </a:p>
          <a:p>
            <a:pPr marL="742950" lvl="2" indent="-342900"/>
            <a:r>
              <a:rPr lang="en-US" altLang="en-US" sz="1400" dirty="0" smtClean="0"/>
              <a:t>i.e., a to X, b to N,    .., z to I,  this general case is called substitution cipher.  </a:t>
            </a:r>
          </a:p>
          <a:p>
            <a:pPr marL="742950" lvl="2" indent="-342900"/>
            <a:r>
              <a:rPr lang="en-US" altLang="en-US" sz="1400" dirty="0" smtClean="0"/>
              <a:t>How to implement it?  </a:t>
            </a:r>
          </a:p>
          <a:p>
            <a:pPr marL="742950" lvl="2" indent="-342900"/>
            <a:r>
              <a:rPr lang="en-US" altLang="en-US" sz="1400" dirty="0" smtClean="0"/>
              <a:t>Exercises:  see the class website (normally </a:t>
            </a:r>
            <a:r>
              <a:rPr lang="en-US" altLang="en-US" sz="1400" smtClean="0"/>
              <a:t>due two weeks later). </a:t>
            </a:r>
            <a:endParaRPr lang="en-US" altLang="en-US" sz="1400" dirty="0"/>
          </a:p>
          <a:p>
            <a:endParaRPr lang="en-US" dirty="0"/>
          </a:p>
        </p:txBody>
      </p:sp>
      <p:sp>
        <p:nvSpPr>
          <p:cNvPr id="4" name="Rectangle 3"/>
          <p:cNvSpPr/>
          <p:nvPr/>
        </p:nvSpPr>
        <p:spPr>
          <a:xfrm>
            <a:off x="1219200" y="4953000"/>
            <a:ext cx="53340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66477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or multiple dimensional array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Tic-Tac-Toe</a:t>
            </a:r>
          </a:p>
          <a:p>
            <a:pPr lvl="1"/>
            <a:r>
              <a:rPr lang="en-US" dirty="0"/>
              <a:t>Tic-Tac-Toe is a game played in a three-by-three board. Two players—X and O—alternate in placing their respective marks in the cells of this board, starting with player X. If either player succeeds in getting three of his or her marks in a row, column, or diagonal, then that player wins</a:t>
            </a:r>
            <a:r>
              <a:rPr lang="en-US" dirty="0" smtClean="0"/>
              <a:t>.</a:t>
            </a:r>
          </a:p>
          <a:p>
            <a:pPr lvl="1"/>
            <a:endParaRPr lang="en-US" dirty="0"/>
          </a:p>
          <a:p>
            <a:pPr lvl="1"/>
            <a:endParaRPr lang="en-US" dirty="0" smtClean="0"/>
          </a:p>
          <a:p>
            <a:pPr lvl="1"/>
            <a:r>
              <a:rPr lang="en-US" dirty="0" smtClean="0"/>
              <a:t> </a:t>
            </a:r>
            <a:endParaRPr lang="en-US" dirty="0"/>
          </a:p>
          <a:p>
            <a:pPr lvl="1"/>
            <a:r>
              <a:rPr lang="en-US" dirty="0" smtClean="0"/>
              <a:t> </a:t>
            </a:r>
          </a:p>
          <a:p>
            <a:pPr lvl="1"/>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599" y="4267200"/>
            <a:ext cx="3996783"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5991029"/>
      </p:ext>
    </p:extLst>
  </p:cSld>
  <p:clrMapOvr>
    <a:masterClrMapping/>
  </p:clrMapOvr>
</p:sld>
</file>

<file path=ppt/theme/theme1.xml><?xml version="1.0" encoding="utf-8"?>
<a:theme xmlns:a="http://schemas.openxmlformats.org/drawingml/2006/main" name="1_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671</TotalTime>
  <Words>1268</Words>
  <Application>Microsoft Office PowerPoint</Application>
  <PresentationFormat>On-screen Show (4:3)</PresentationFormat>
  <Paragraphs>112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ＭＳ Ｐゴシック</vt:lpstr>
      <vt:lpstr>Arial</vt:lpstr>
      <vt:lpstr>Calibri</vt:lpstr>
      <vt:lpstr>1_Office Theme</vt:lpstr>
      <vt:lpstr>Array and Cryptography</vt:lpstr>
      <vt:lpstr>Cloning data structure</vt:lpstr>
      <vt:lpstr>Simple Cryptography with Character Arrays</vt:lpstr>
      <vt:lpstr>Converting Between Strings and Character Arrays</vt:lpstr>
      <vt:lpstr>Manipulating characters</vt:lpstr>
      <vt:lpstr>Caesar cipher encryption and decryption</vt:lpstr>
      <vt:lpstr>Using Character Arrays as Replacement Codes</vt:lpstr>
      <vt:lpstr>Encryption using encoder array</vt:lpstr>
      <vt:lpstr>Two or multiple dimensional array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Xukai</dc:creator>
  <cp:lastModifiedBy>xukai zou</cp:lastModifiedBy>
  <cp:revision>230</cp:revision>
  <dcterms:created xsi:type="dcterms:W3CDTF">2020-08-07T22:35:15Z</dcterms:created>
  <dcterms:modified xsi:type="dcterms:W3CDTF">2021-06-12T00:47:26Z</dcterms:modified>
</cp:coreProperties>
</file>