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0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1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8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5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7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9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17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0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5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8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9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57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5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4A1F-DDE2-4166-AB7E-91EF3F2601E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B803-607A-47A3-8473-859F018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operations and bitmask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Bit operations &lt;&lt;, &gt;&gt;, |, &amp;, ^:</a:t>
            </a:r>
          </a:p>
          <a:p>
            <a:pPr lvl="2"/>
            <a:r>
              <a:rPr lang="en-US" dirty="0" smtClean="0"/>
              <a:t> *2, /2, 2^k, 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est/get/set/clear a bit k,</a:t>
            </a:r>
          </a:p>
          <a:p>
            <a:pPr lvl="2"/>
            <a:r>
              <a:rPr lang="en-US" dirty="0" smtClean="0"/>
              <a:t>get a bit mask 0..01..10..0 (from </a:t>
            </a:r>
            <a:r>
              <a:rPr lang="en-US" dirty="0" err="1" smtClean="0"/>
              <a:t>i</a:t>
            </a:r>
            <a:r>
              <a:rPr lang="en-US" dirty="0" smtClean="0"/>
              <a:t> to j)</a:t>
            </a:r>
          </a:p>
          <a:p>
            <a:pPr lvl="2"/>
            <a:r>
              <a:rPr lang="en-US" dirty="0" smtClean="0"/>
              <a:t>test/get/set/clear bits from </a:t>
            </a:r>
            <a:r>
              <a:rPr lang="en-US" dirty="0" err="1" smtClean="0"/>
              <a:t>i</a:t>
            </a:r>
            <a:r>
              <a:rPr lang="en-US" dirty="0" smtClean="0"/>
              <a:t> to j.</a:t>
            </a:r>
          </a:p>
          <a:p>
            <a:pPr lvl="2"/>
            <a:r>
              <a:rPr lang="en-US" dirty="0" smtClean="0"/>
              <a:t>get the least significant bit (LSB)</a:t>
            </a:r>
          </a:p>
          <a:p>
            <a:pPr lvl="3"/>
            <a:r>
              <a:rPr lang="en-US" dirty="0" smtClean="0"/>
              <a:t>x &amp; (-</a:t>
            </a:r>
            <a:r>
              <a:rPr lang="en-US" dirty="0"/>
              <a:t>x</a:t>
            </a:r>
            <a:r>
              <a:rPr lang="en-US" dirty="0" smtClean="0"/>
              <a:t>)  or </a:t>
            </a:r>
            <a:r>
              <a:rPr lang="en-US" dirty="0"/>
              <a:t>x ^ ( x &amp; (x-1)) </a:t>
            </a:r>
            <a:endParaRPr lang="en-US" dirty="0" smtClean="0"/>
          </a:p>
          <a:p>
            <a:pPr lvl="2"/>
            <a:r>
              <a:rPr lang="en-US" dirty="0" smtClean="0"/>
              <a:t>clear LSB: x=x-(x&amp;(-x)) or x=x &amp; (x-1)</a:t>
            </a:r>
          </a:p>
          <a:p>
            <a:pPr lvl="2"/>
            <a:r>
              <a:rPr lang="en-US" dirty="0" smtClean="0"/>
              <a:t>How to get the most significant bit (MSB)??</a:t>
            </a:r>
          </a:p>
          <a:p>
            <a:pPr lvl="3"/>
            <a:r>
              <a:rPr lang="en-US" dirty="0" smtClean="0"/>
              <a:t>x ^ (x-1) +1 &gt;&gt;1</a:t>
            </a:r>
          </a:p>
          <a:p>
            <a:pPr lvl="2"/>
            <a:r>
              <a:rPr lang="en-US" dirty="0" smtClean="0"/>
              <a:t>n is a number in 64 bit, O(64) or O(log(64))=O(6).</a:t>
            </a:r>
          </a:p>
          <a:p>
            <a:r>
              <a:rPr lang="en-US" dirty="0" smtClean="0"/>
              <a:t>Bitmasks as a state in complete search/DP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with bitmask (another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Traveling Salesman Problem (</a:t>
            </a:r>
            <a:r>
              <a:rPr lang="en-US" dirty="0" smtClean="0"/>
              <a:t>TSP)</a:t>
            </a:r>
          </a:p>
          <a:p>
            <a:pPr lvl="1"/>
            <a:r>
              <a:rPr lang="en-US" dirty="0"/>
              <a:t>Given n cities and their pairwise distances in the form of a matrix </a:t>
            </a:r>
            <a:r>
              <a:rPr lang="en-US" dirty="0" err="1"/>
              <a:t>dist</a:t>
            </a:r>
            <a:r>
              <a:rPr lang="en-US" dirty="0"/>
              <a:t> of size n × n, compute the cost of making a </a:t>
            </a:r>
            <a:r>
              <a:rPr lang="en-US" dirty="0" smtClean="0"/>
              <a:t>tour </a:t>
            </a:r>
            <a:r>
              <a:rPr lang="en-US" dirty="0"/>
              <a:t>that starts from any city s, goes through all the other n − 1 cities </a:t>
            </a:r>
            <a:r>
              <a:rPr lang="en-US" i="1" dirty="0"/>
              <a:t>exactly once</a:t>
            </a:r>
            <a:r>
              <a:rPr lang="en-US" dirty="0"/>
              <a:t>, and finally returns to the starting city </a:t>
            </a:r>
            <a:r>
              <a:rPr lang="en-US" dirty="0" smtClean="0"/>
              <a:t>s.</a:t>
            </a:r>
          </a:p>
          <a:p>
            <a:r>
              <a:rPr lang="en-US" dirty="0" smtClean="0"/>
              <a:t>Find a minimum tour</a:t>
            </a:r>
          </a:p>
          <a:p>
            <a:pPr lvl="1"/>
            <a:r>
              <a:rPr lang="en-US" dirty="0" smtClean="0"/>
              <a:t>A-B-C-D-A is one of the minimum tours</a:t>
            </a:r>
          </a:p>
          <a:p>
            <a:pPr lvl="2"/>
            <a:r>
              <a:rPr lang="en-US" dirty="0" smtClean="0"/>
              <a:t>with </a:t>
            </a:r>
            <a:r>
              <a:rPr lang="en-US" dirty="0"/>
              <a:t>a cost of 20+30+12+35 = </a:t>
            </a:r>
            <a:r>
              <a:rPr lang="en-US" dirty="0" smtClean="0"/>
              <a:t>97</a:t>
            </a:r>
          </a:p>
          <a:p>
            <a:r>
              <a:rPr lang="en-US" dirty="0" smtClean="0"/>
              <a:t>Brute force solution:</a:t>
            </a:r>
          </a:p>
          <a:p>
            <a:pPr lvl="1"/>
            <a:r>
              <a:rPr lang="en-US" dirty="0" smtClean="0"/>
              <a:t>Try all the possible tours to find the minimum.</a:t>
            </a:r>
          </a:p>
          <a:p>
            <a:pPr lvl="1"/>
            <a:r>
              <a:rPr lang="en-US" dirty="0" smtClean="0"/>
              <a:t>n!  Or (n-1)! If symmetry is considered.  </a:t>
            </a:r>
          </a:p>
          <a:p>
            <a:pPr lvl="1"/>
            <a:r>
              <a:rPr lang="en-US" dirty="0"/>
              <a:t>When n=12, </a:t>
            </a:r>
            <a:r>
              <a:rPr lang="en-US" dirty="0" smtClean="0"/>
              <a:t>11</a:t>
            </a:r>
            <a:r>
              <a:rPr lang="en-US" dirty="0"/>
              <a:t>! ≈ </a:t>
            </a:r>
            <a:r>
              <a:rPr lang="en-US" dirty="0" smtClean="0"/>
              <a:t>40M.  </a:t>
            </a:r>
            <a:endParaRPr lang="en-US" dirty="0" smtClean="0"/>
          </a:p>
          <a:p>
            <a:pPr lvl="1"/>
            <a:r>
              <a:rPr lang="en-US" dirty="0" smtClean="0"/>
              <a:t>Larger </a:t>
            </a:r>
            <a:r>
              <a:rPr lang="en-US" dirty="0" smtClean="0"/>
              <a:t>than 12 will result in TLE.</a:t>
            </a:r>
          </a:p>
          <a:p>
            <a:r>
              <a:rPr lang="en-US" dirty="0" smtClean="0"/>
              <a:t>How about DP solution?</a:t>
            </a:r>
          </a:p>
          <a:p>
            <a:pPr lvl="1"/>
            <a:r>
              <a:rPr lang="en-US" dirty="0"/>
              <a:t>Overlapping: sub-tours is clearly </a:t>
            </a:r>
            <a:r>
              <a:rPr lang="en-US" dirty="0" smtClean="0"/>
              <a:t>overlapping</a:t>
            </a:r>
          </a:p>
          <a:p>
            <a:pPr lvl="2"/>
            <a:r>
              <a:rPr lang="en-US" dirty="0"/>
              <a:t>A − B − C−(n − 3) other cities that finally return to </a:t>
            </a:r>
            <a:r>
              <a:rPr lang="en-US" dirty="0" smtClean="0"/>
              <a:t>A</a:t>
            </a:r>
          </a:p>
          <a:p>
            <a:pPr lvl="2"/>
            <a:r>
              <a:rPr lang="en-US" dirty="0"/>
              <a:t>A−C −B−the same (n−3) other cities that also return to </a:t>
            </a:r>
            <a:r>
              <a:rPr lang="en-US" dirty="0" smtClean="0"/>
              <a:t>A</a:t>
            </a:r>
          </a:p>
          <a:p>
            <a:pPr lvl="2"/>
            <a:r>
              <a:rPr lang="en-US" dirty="0"/>
              <a:t>If we can avoid re-computing the lengths of such sub-tours, we can save a lot of computation time.</a:t>
            </a:r>
            <a:endParaRPr lang="en-US" dirty="0" smtClean="0"/>
          </a:p>
          <a:p>
            <a:pPr lvl="1"/>
            <a:r>
              <a:rPr lang="en-US" dirty="0" smtClean="0"/>
              <a:t>What is the state or parameters ?</a:t>
            </a:r>
          </a:p>
          <a:p>
            <a:pPr lvl="2"/>
            <a:r>
              <a:rPr lang="en-US" dirty="0"/>
              <a:t>The last city/vertex visited </a:t>
            </a:r>
            <a:r>
              <a:rPr lang="en-US" dirty="0" err="1"/>
              <a:t>pos</a:t>
            </a:r>
            <a:r>
              <a:rPr lang="en-US" dirty="0"/>
              <a:t> and </a:t>
            </a:r>
            <a:endParaRPr lang="en-US" dirty="0" smtClean="0"/>
          </a:p>
          <a:p>
            <a:pPr lvl="2"/>
            <a:r>
              <a:rPr lang="en-US" dirty="0" smtClean="0"/>
              <a:t>Something </a:t>
            </a:r>
            <a:r>
              <a:rPr lang="en-US" dirty="0"/>
              <a:t>that we may have not seen </a:t>
            </a:r>
            <a:r>
              <a:rPr lang="en-US" dirty="0" smtClean="0"/>
              <a:t>before </a:t>
            </a:r>
          </a:p>
          <a:p>
            <a:pPr lvl="3"/>
            <a:r>
              <a:rPr lang="en-US" dirty="0" smtClean="0"/>
              <a:t>Or  to say in the other way, a </a:t>
            </a:r>
            <a:r>
              <a:rPr lang="en-US" dirty="0"/>
              <a:t>subset of visited </a:t>
            </a:r>
            <a:r>
              <a:rPr lang="en-US" dirty="0" smtClean="0"/>
              <a:t>cities.</a:t>
            </a:r>
          </a:p>
          <a:p>
            <a:pPr lvl="3"/>
            <a:r>
              <a:rPr lang="en-US" dirty="0" smtClean="0"/>
              <a:t>Bitmask of length n, each bit representing a city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To check whether </a:t>
            </a:r>
            <a:r>
              <a:rPr lang="en-US" dirty="0" smtClean="0"/>
              <a:t>a bit  is on or off, using mask &amp; (1&lt;&lt;</a:t>
            </a:r>
            <a:r>
              <a:rPr lang="en-US" dirty="0" err="1" smtClean="0"/>
              <a:t>i</a:t>
            </a:r>
            <a:r>
              <a:rPr lang="en-US" dirty="0" smtClean="0"/>
              <a:t>).  To set the bit, use mask |= (1&lt;&lt;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1029"/>
            <a:ext cx="3479155" cy="180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78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code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Recursive function: tsp(</a:t>
            </a:r>
            <a:r>
              <a:rPr lang="en-US" dirty="0" err="1" smtClean="0"/>
              <a:t>pos</a:t>
            </a:r>
            <a:r>
              <a:rPr lang="en-US" dirty="0"/>
              <a:t>, mask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Initialize tsp(</a:t>
            </a:r>
            <a:r>
              <a:rPr lang="en-US" dirty="0" err="1" smtClean="0"/>
              <a:t>pos</a:t>
            </a:r>
            <a:r>
              <a:rPr lang="en-US" dirty="0" smtClean="0"/>
              <a:t>, 2</a:t>
            </a:r>
            <a:r>
              <a:rPr lang="en-US" baseline="30000" dirty="0" smtClean="0"/>
              <a:t>n</a:t>
            </a:r>
            <a:r>
              <a:rPr lang="en-US" dirty="0" smtClean="0"/>
              <a:t> -1) = </a:t>
            </a:r>
            <a:r>
              <a:rPr lang="en-US" dirty="0" err="1" smtClean="0"/>
              <a:t>dist</a:t>
            </a:r>
            <a:r>
              <a:rPr lang="en-US" dirty="0" smtClean="0"/>
              <a:t>(pos,0) for all </a:t>
            </a:r>
            <a:r>
              <a:rPr lang="en-US" dirty="0" err="1" smtClean="0"/>
              <a:t>pos</a:t>
            </a:r>
            <a:endParaRPr lang="en-US" dirty="0" smtClean="0"/>
          </a:p>
          <a:p>
            <a:pPr lvl="2"/>
            <a:r>
              <a:rPr lang="en-US" dirty="0"/>
              <a:t>// all cities have been visited, return to starting </a:t>
            </a:r>
            <a:r>
              <a:rPr lang="en-US" dirty="0" smtClean="0"/>
              <a:t>city 0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-</a:t>
            </a:r>
            <a:r>
              <a:rPr lang="en-US" dirty="0" smtClean="0"/>
              <a:t>1 is in fact all n bits are 1,  like (1&lt;&lt;n) -1</a:t>
            </a:r>
          </a:p>
          <a:p>
            <a:pPr lvl="1"/>
            <a:r>
              <a:rPr lang="en-US" dirty="0"/>
              <a:t>tsp(</a:t>
            </a:r>
            <a:r>
              <a:rPr lang="en-US" dirty="0" err="1"/>
              <a:t>pos</a:t>
            </a:r>
            <a:r>
              <a:rPr lang="en-US" dirty="0"/>
              <a:t>, mask) = min(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pos</a:t>
            </a:r>
            <a:r>
              <a:rPr lang="en-US" dirty="0"/>
              <a:t>][</a:t>
            </a:r>
            <a:r>
              <a:rPr lang="en-US" dirty="0" err="1"/>
              <a:t>nxt</a:t>
            </a:r>
            <a:r>
              <a:rPr lang="en-US" dirty="0"/>
              <a:t>] + tsp(</a:t>
            </a:r>
            <a:r>
              <a:rPr lang="en-US" dirty="0" err="1"/>
              <a:t>nxt</a:t>
            </a:r>
            <a:r>
              <a:rPr lang="en-US" dirty="0"/>
              <a:t>, mask | (1 &lt;&lt; </a:t>
            </a:r>
            <a:r>
              <a:rPr lang="en-US" dirty="0" err="1"/>
              <a:t>nxt</a:t>
            </a:r>
            <a:r>
              <a:rPr lang="en-US" dirty="0"/>
              <a:t>))) </a:t>
            </a:r>
            <a:endParaRPr lang="en-US" dirty="0" smtClean="0"/>
          </a:p>
          <a:p>
            <a:pPr lvl="2"/>
            <a:r>
              <a:rPr lang="en-US" dirty="0" smtClean="0"/>
              <a:t>// </a:t>
            </a:r>
            <a:r>
              <a:rPr lang="en-US" dirty="0"/>
              <a:t>∀ </a:t>
            </a:r>
            <a:r>
              <a:rPr lang="en-US" dirty="0" err="1"/>
              <a:t>nxt</a:t>
            </a:r>
            <a:r>
              <a:rPr lang="en-US" dirty="0"/>
              <a:t> ∈ [0..n-1], </a:t>
            </a:r>
            <a:r>
              <a:rPr lang="en-US" dirty="0" err="1"/>
              <a:t>nxt</a:t>
            </a:r>
            <a:r>
              <a:rPr lang="en-US" dirty="0"/>
              <a:t> != </a:t>
            </a:r>
            <a:r>
              <a:rPr lang="en-US" dirty="0" err="1"/>
              <a:t>pos</a:t>
            </a:r>
            <a:r>
              <a:rPr lang="en-US" dirty="0"/>
              <a:t>, and (mask &amp; (1 &lt;&lt; </a:t>
            </a:r>
            <a:r>
              <a:rPr lang="en-US" dirty="0" err="1"/>
              <a:t>nxt</a:t>
            </a:r>
            <a:r>
              <a:rPr lang="en-US" dirty="0"/>
              <a:t>)) is </a:t>
            </a:r>
            <a:r>
              <a:rPr lang="en-US" dirty="0" smtClean="0"/>
              <a:t>0 </a:t>
            </a:r>
            <a:r>
              <a:rPr lang="en-US" dirty="0"/>
              <a:t>(turned off) </a:t>
            </a:r>
            <a:endParaRPr lang="en-US" dirty="0" smtClean="0"/>
          </a:p>
          <a:p>
            <a:pPr lvl="2"/>
            <a:r>
              <a:rPr lang="en-US" dirty="0" smtClean="0"/>
              <a:t>// </a:t>
            </a:r>
            <a:r>
              <a:rPr lang="en-US" dirty="0"/>
              <a:t>We basically tries all possible next cities that have not been visited before at each step</a:t>
            </a:r>
            <a:endParaRPr lang="en-US" dirty="0" smtClean="0"/>
          </a:p>
          <a:p>
            <a:r>
              <a:rPr lang="en-US" dirty="0" smtClean="0"/>
              <a:t> Initial call: </a:t>
            </a:r>
          </a:p>
          <a:p>
            <a:pPr lvl="1"/>
            <a:r>
              <a:rPr lang="en-US" dirty="0" smtClean="0"/>
              <a:t>tsp(0,1)</a:t>
            </a:r>
          </a:p>
          <a:p>
            <a:r>
              <a:rPr lang="en-US" dirty="0" smtClean="0"/>
              <a:t>Complexity: </a:t>
            </a:r>
          </a:p>
          <a:p>
            <a:pPr lvl="1"/>
            <a:r>
              <a:rPr lang="en-US" dirty="0" smtClean="0"/>
              <a:t>How many distinct states?</a:t>
            </a:r>
          </a:p>
          <a:p>
            <a:pPr lvl="2"/>
            <a:r>
              <a:rPr lang="en-US" dirty="0" smtClean="0"/>
              <a:t>O(n*2</a:t>
            </a:r>
            <a:r>
              <a:rPr lang="en-US" baseline="30000" dirty="0" smtClean="0"/>
              <a:t>n</a:t>
            </a:r>
            <a:r>
              <a:rPr lang="en-US" dirty="0" smtClean="0"/>
              <a:t>),  </a:t>
            </a:r>
            <a:r>
              <a:rPr lang="en-US" dirty="0" err="1" smtClean="0"/>
              <a:t>pos</a:t>
            </a:r>
            <a:r>
              <a:rPr lang="en-US" dirty="0" smtClean="0"/>
              <a:t>: n cities; mask: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 smtClean="0"/>
              <a:t>   --remember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other cities that have been visited in each </a:t>
            </a:r>
            <a:r>
              <a:rPr lang="en-US" dirty="0" smtClean="0"/>
              <a:t>tour</a:t>
            </a:r>
          </a:p>
          <a:p>
            <a:pPr lvl="1"/>
            <a:r>
              <a:rPr lang="en-US" dirty="0" smtClean="0"/>
              <a:t>In each step of computing minimum:</a:t>
            </a:r>
          </a:p>
          <a:p>
            <a:pPr lvl="2"/>
            <a:r>
              <a:rPr lang="en-US" dirty="0" smtClean="0"/>
              <a:t>O(n)</a:t>
            </a:r>
          </a:p>
          <a:p>
            <a:pPr lvl="1"/>
            <a:r>
              <a:rPr lang="en-US" dirty="0" smtClean="0"/>
              <a:t>Thus, total: O(n</a:t>
            </a:r>
            <a:r>
              <a:rPr lang="en-US" baseline="30000" dirty="0" smtClean="0"/>
              <a:t>2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).</a:t>
            </a:r>
          </a:p>
          <a:p>
            <a:r>
              <a:rPr lang="pt-BR" dirty="0" smtClean="0"/>
              <a:t>Thus, can solve the problem with the number of cities upto n </a:t>
            </a:r>
            <a:r>
              <a:rPr lang="pt-BR" dirty="0"/>
              <a:t>≈ 16 </a:t>
            </a:r>
            <a:endParaRPr lang="pt-BR" dirty="0" smtClean="0"/>
          </a:p>
          <a:p>
            <a:pPr lvl="1"/>
            <a:r>
              <a:rPr lang="pt-BR" dirty="0" smtClean="0"/>
              <a:t>as </a:t>
            </a:r>
            <a:r>
              <a:rPr lang="pt-BR" dirty="0"/>
              <a:t>16</a:t>
            </a:r>
            <a:r>
              <a:rPr lang="pt-BR" baseline="30000" dirty="0"/>
              <a:t>2</a:t>
            </a:r>
            <a:r>
              <a:rPr lang="pt-BR" dirty="0"/>
              <a:t> × 2</a:t>
            </a:r>
            <a:r>
              <a:rPr lang="pt-BR" baseline="30000" dirty="0"/>
              <a:t>16</a:t>
            </a:r>
            <a:r>
              <a:rPr lang="pt-BR" dirty="0"/>
              <a:t> ≈ 17M</a:t>
            </a:r>
            <a:r>
              <a:rPr lang="pt-BR" dirty="0" smtClean="0"/>
              <a:t>.  Previously, n can only be upto 11.</a:t>
            </a:r>
          </a:p>
          <a:p>
            <a:r>
              <a:rPr lang="pt-BR" dirty="0" smtClean="0"/>
              <a:t>TSP problem is itself a NP-Complete problem, thus, no efficient algorithm (i.e., polynomial time algorithm) for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3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-35781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Representation</a:t>
            </a:r>
            <a:r>
              <a:rPr lang="en-US" dirty="0"/>
              <a:t>: A 32 (or 64)-bit signed integer for up to 32 </a:t>
            </a:r>
            <a:r>
              <a:rPr lang="en-US" dirty="0" smtClean="0"/>
              <a:t>(or </a:t>
            </a:r>
            <a:r>
              <a:rPr lang="en-US" dirty="0"/>
              <a:t>64) </a:t>
            </a:r>
            <a:r>
              <a:rPr lang="en-US" dirty="0" smtClean="0"/>
              <a:t>items.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integer </a:t>
            </a:r>
            <a:r>
              <a:rPr lang="en-US" dirty="0"/>
              <a:t>S = 34 or 100010 in binary also represents a small set {1, 5} with a 0-based indexing scheme in increasing digit significance (or {B, F} using the alternative alphabet label) because the second and the sixth bits (counting from the right) of S are 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9" y="3581400"/>
            <a:ext cx="76581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9" y="914400"/>
            <a:ext cx="76104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991711"/>
            <a:ext cx="41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complete search with pruning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Backtracking with </a:t>
            </a:r>
            <a:r>
              <a:rPr lang="en-US" sz="3200" dirty="0" smtClean="0"/>
              <a:t>Bitmask</a:t>
            </a:r>
            <a:br>
              <a:rPr lang="en-US" sz="3200" dirty="0" smtClean="0"/>
            </a:br>
            <a:r>
              <a:rPr lang="en-US" sz="3200" dirty="0"/>
              <a:t>	--</a:t>
            </a:r>
            <a:r>
              <a:rPr lang="en-US" sz="2400" dirty="0"/>
              <a:t>The N-Queens Problem,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UVa</a:t>
            </a:r>
            <a:r>
              <a:rPr lang="en-US" dirty="0"/>
              <a:t> 11195: </a:t>
            </a:r>
            <a:r>
              <a:rPr lang="en-US" dirty="0" smtClean="0"/>
              <a:t> Given </a:t>
            </a:r>
            <a:r>
              <a:rPr lang="en-US" dirty="0"/>
              <a:t>an n × n chessboard (3 &lt;n&lt; 15) where some of the cells are bad (queens cannot be placed on those bad cells), how many ways can you place n queens in the chessboard so that no two queens attack each other? Note: Bad cells cannot be used to block queens’ attack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recursive backtracking code that we have presented </a:t>
            </a:r>
            <a:r>
              <a:rPr lang="en-US" dirty="0" smtClean="0"/>
              <a:t> before is </a:t>
            </a:r>
            <a:r>
              <a:rPr lang="en-US" dirty="0"/>
              <a:t>not fast enough for n = 14 and no bad cells, the worst possible test case for this problem.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sub-O(n!) solution presented earlier is still OK for n = 8 but not for n = 14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major issue with the previous n-queens code is that it is quite slow when checking whether the position of a new queen is valid since we compare the new queen’s position with the previous c-1 queens’ positions </a:t>
            </a:r>
            <a:endParaRPr lang="en-US" dirty="0" smtClean="0"/>
          </a:p>
          <a:p>
            <a:pPr lvl="3"/>
            <a:r>
              <a:rPr lang="en-US" dirty="0" smtClean="0"/>
              <a:t>see </a:t>
            </a:r>
            <a:r>
              <a:rPr lang="en-US" dirty="0"/>
              <a:t>function bool place(</a:t>
            </a:r>
            <a:r>
              <a:rPr lang="en-US" dirty="0" err="1"/>
              <a:t>int</a:t>
            </a:r>
            <a:r>
              <a:rPr lang="en-US" dirty="0"/>
              <a:t> r, </a:t>
            </a:r>
            <a:r>
              <a:rPr lang="en-US" dirty="0" err="1"/>
              <a:t>int</a:t>
            </a:r>
            <a:r>
              <a:rPr lang="en-US" dirty="0"/>
              <a:t> c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28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The N-Queens Problem, </a:t>
            </a:r>
            <a:r>
              <a:rPr lang="en-US" sz="3200" dirty="0" smtClean="0"/>
              <a:t>Revisited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store the same information with </a:t>
            </a:r>
            <a:r>
              <a:rPr lang="en-US" dirty="0" smtClean="0"/>
              <a:t>three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arrays </a:t>
            </a:r>
            <a:r>
              <a:rPr lang="en-US" dirty="0" smtClean="0"/>
              <a:t>(e.g., </a:t>
            </a:r>
            <a:r>
              <a:rPr lang="en-US" dirty="0" err="1"/>
              <a:t>bitsets</a:t>
            </a:r>
            <a:r>
              <a:rPr lang="en-US" dirty="0"/>
              <a:t> for </a:t>
            </a:r>
            <a:r>
              <a:rPr lang="en-US" dirty="0" smtClean="0"/>
              <a:t>C++):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5943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5" y="3892743"/>
            <a:ext cx="6905045" cy="20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5943600"/>
            <a:ext cx="916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Unfortunately, the </a:t>
            </a:r>
            <a:r>
              <a:rPr lang="en-US" dirty="0" smtClean="0"/>
              <a:t>program </a:t>
            </a:r>
            <a:r>
              <a:rPr lang="en-US" dirty="0"/>
              <a:t>using </a:t>
            </a:r>
            <a:r>
              <a:rPr lang="en-US" dirty="0" err="1"/>
              <a:t>bitsets</a:t>
            </a:r>
            <a:r>
              <a:rPr lang="en-US" dirty="0"/>
              <a:t>: </a:t>
            </a:r>
            <a:r>
              <a:rPr lang="en-US" dirty="0" err="1"/>
              <a:t>rw</a:t>
            </a:r>
            <a:r>
              <a:rPr lang="en-US" dirty="0"/>
              <a:t>, </a:t>
            </a:r>
            <a:r>
              <a:rPr lang="en-US" dirty="0" err="1"/>
              <a:t>ld</a:t>
            </a:r>
            <a:r>
              <a:rPr lang="en-US" dirty="0"/>
              <a:t>, and </a:t>
            </a:r>
            <a:r>
              <a:rPr lang="en-US" dirty="0" err="1"/>
              <a:t>rd</a:t>
            </a:r>
            <a:r>
              <a:rPr lang="en-US" dirty="0"/>
              <a:t> will still obtain a </a:t>
            </a:r>
            <a:r>
              <a:rPr lang="en-US" dirty="0" smtClean="0"/>
              <a:t>TLE for some test cases.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265167"/>
            <a:ext cx="623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replace </a:t>
            </a:r>
            <a:r>
              <a:rPr lang="en-US" dirty="0" err="1" smtClean="0"/>
              <a:t>bitsets</a:t>
            </a:r>
            <a:r>
              <a:rPr lang="en-US" dirty="0" smtClean="0"/>
              <a:t> with bitmask, but still has a TLE problem.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The N-Queens Problem, Revisited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355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Fortunately, there is a better way to use these row, left diagonal, and right diagonal </a:t>
            </a:r>
            <a:r>
              <a:rPr lang="en-US" dirty="0" smtClean="0"/>
              <a:t>checks.</a:t>
            </a:r>
          </a:p>
          <a:p>
            <a:r>
              <a:rPr lang="en-US" dirty="0" smtClean="0"/>
              <a:t>straightforwardly </a:t>
            </a:r>
            <a:r>
              <a:rPr lang="en-US" dirty="0"/>
              <a:t>use three bitmasks for </a:t>
            </a:r>
            <a:r>
              <a:rPr lang="en-US" dirty="0" err="1"/>
              <a:t>rw</a:t>
            </a:r>
            <a:r>
              <a:rPr lang="en-US" dirty="0"/>
              <a:t>, </a:t>
            </a:r>
            <a:r>
              <a:rPr lang="en-US" dirty="0" err="1"/>
              <a:t>ld</a:t>
            </a:r>
            <a:r>
              <a:rPr lang="en-US" dirty="0"/>
              <a:t>, and </a:t>
            </a:r>
            <a:r>
              <a:rPr lang="en-US" dirty="0" err="1"/>
              <a:t>rd</a:t>
            </a:r>
            <a:r>
              <a:rPr lang="en-US" dirty="0"/>
              <a:t> to represent the state of the search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on bits in bitmasks </a:t>
            </a:r>
            <a:r>
              <a:rPr lang="en-US" dirty="0" err="1"/>
              <a:t>rw</a:t>
            </a:r>
            <a:r>
              <a:rPr lang="en-US" dirty="0"/>
              <a:t>, </a:t>
            </a:r>
            <a:r>
              <a:rPr lang="en-US" dirty="0" err="1"/>
              <a:t>ld</a:t>
            </a:r>
            <a:r>
              <a:rPr lang="en-US" dirty="0"/>
              <a:t>, and </a:t>
            </a:r>
            <a:r>
              <a:rPr lang="en-US" dirty="0" err="1"/>
              <a:t>rd</a:t>
            </a:r>
            <a:r>
              <a:rPr lang="en-US" dirty="0"/>
              <a:t> describe which rows are attacked in the next column, due to row, left diagonal, or right diagonal attacks from previously placed queens, respectively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Since we consider one column at a time, there will only be n possible left/right diagonals, hence we can have three bitmasks of the same length of n </a:t>
            </a:r>
            <a:r>
              <a:rPr lang="en-US" dirty="0" smtClean="0"/>
              <a:t>bits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199"/>
            <a:ext cx="5867400" cy="29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6172200"/>
            <a:ext cx="440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version is efficient enough without  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search using bitmask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Complete Search (the recursive backtracking) will try all possible rows (that is, all the on bits in variable </a:t>
            </a:r>
            <a:r>
              <a:rPr lang="en-US" dirty="0" err="1"/>
              <a:t>pos</a:t>
            </a:r>
            <a:r>
              <a:rPr lang="en-US" dirty="0"/>
              <a:t>) of a certain column one by one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using bitmask, two ways </a:t>
            </a:r>
            <a:r>
              <a:rPr lang="en-US" dirty="0"/>
              <a:t>to explore all the on bits of a </a:t>
            </a:r>
            <a:r>
              <a:rPr lang="en-US" dirty="0" smtClean="0"/>
              <a:t>bitmask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17402"/>
            <a:ext cx="8105775" cy="109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412300"/>
            <a:ext cx="8410575" cy="163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7792" y="5105400"/>
            <a:ext cx="8433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the recursive backtracking goes deeper, less and less rows are available for selection. </a:t>
            </a:r>
            <a:endParaRPr lang="en-US" dirty="0" smtClean="0"/>
          </a:p>
          <a:p>
            <a:r>
              <a:rPr lang="en-US" dirty="0" smtClean="0"/>
              <a:t>i.e., k is becoming smaller and smaller.  Thus, the second one is more efficient.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867400"/>
            <a:ext cx="42005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80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-9939"/>
            <a:ext cx="8229600" cy="1143000"/>
          </a:xfrm>
        </p:spPr>
        <p:txBody>
          <a:bodyPr/>
          <a:lstStyle/>
          <a:p>
            <a:r>
              <a:rPr lang="en-US" dirty="0"/>
              <a:t>DP with Bitmask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 of the modern DP problems require a (small) set of Boolean as one of the parameters of the DP state. This is another situation where bitmask technique can be </a:t>
            </a:r>
            <a:r>
              <a:rPr lang="en-US" dirty="0" smtClean="0"/>
              <a:t>useful</a:t>
            </a:r>
          </a:p>
          <a:p>
            <a:r>
              <a:rPr lang="en-US" dirty="0" smtClean="0"/>
              <a:t>Minimum </a:t>
            </a:r>
            <a:r>
              <a:rPr lang="en-US" dirty="0"/>
              <a:t>weight perfect matching on a small general weighted </a:t>
            </a:r>
            <a:r>
              <a:rPr lang="en-US" dirty="0" smtClean="0"/>
              <a:t>graph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76485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199" y="5400675"/>
            <a:ext cx="725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general case, this problem is hard. However, if the input size is small, </a:t>
            </a:r>
            <a:endParaRPr lang="en-US" dirty="0" smtClean="0"/>
          </a:p>
          <a:p>
            <a:r>
              <a:rPr lang="en-US" dirty="0" smtClean="0"/>
              <a:t>up </a:t>
            </a:r>
            <a:r>
              <a:rPr lang="en-US" dirty="0"/>
              <a:t>to </a:t>
            </a:r>
            <a:r>
              <a:rPr lang="en-US" dirty="0" smtClean="0"/>
              <a:t>M=2N </a:t>
            </a:r>
            <a:r>
              <a:rPr lang="en-US" dirty="0"/>
              <a:t>≤ 20, then DP with bitmask solution can be used.</a:t>
            </a:r>
          </a:p>
        </p:txBody>
      </p:sp>
    </p:spTree>
    <p:extLst>
      <p:ext uri="{BB962C8B-B14F-4D97-AF65-F5344CB8AC3E}">
        <p14:creationId xmlns:p14="http://schemas.microsoft.com/office/powerpoint/2010/main" val="40253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Prefect minimum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matching state is represented by a bitmask.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when </a:t>
            </a:r>
            <a:r>
              <a:rPr lang="en-US" dirty="0" smtClean="0"/>
              <a:t>M </a:t>
            </a:r>
            <a:r>
              <a:rPr lang="en-US" dirty="0"/>
              <a:t>= 6. </a:t>
            </a:r>
            <a:endParaRPr lang="en-US" dirty="0" smtClean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a state where nothing is matched yet, i.e. bitmask=000000. If item 0 and item 2 are matched, we can turn on two bits (bit 0 and bit 2) at the same time via this simple bit operation, i.e. bitmask | (1 &lt;&lt; 0) | (1 &lt;&lt; 2), thus the state becomes </a:t>
            </a:r>
            <a:r>
              <a:rPr lang="en-US" dirty="0" smtClean="0"/>
              <a:t>bitmask=000101.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from this state, item 1 and item 5 are matched next, the state will become bitmask=100111.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perfect matching is obtained when the state is all ‘1’s, in this case: bitmask=111111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93774"/>
            <a:ext cx="8458200" cy="155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71975"/>
            <a:ext cx="1066800" cy="24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8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463550"/>
            <a:ext cx="4559300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7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1326</Words>
  <Application>Microsoft Office PowerPoint</Application>
  <PresentationFormat>On-screen Show (4:3)</PresentationFormat>
  <Paragraphs>146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Bit operations and bitmask</vt:lpstr>
      <vt:lpstr>Examples</vt:lpstr>
      <vt:lpstr>Backtracking with Bitmask  --The N-Queens Problem, Revisited</vt:lpstr>
      <vt:lpstr>The N-Queens Problem, Revisited (cont.)</vt:lpstr>
      <vt:lpstr>The N-Queens Problem, Revisited (cont.)</vt:lpstr>
      <vt:lpstr>Complete search using bitmask</vt:lpstr>
      <vt:lpstr>DP with Bitmask</vt:lpstr>
      <vt:lpstr>Prefect minimum match</vt:lpstr>
      <vt:lpstr>PowerPoint Presentation</vt:lpstr>
      <vt:lpstr>DP with bitmask (another example)</vt:lpstr>
      <vt:lpstr>How to code it?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Xukai</dc:creator>
  <cp:lastModifiedBy>Xukai</cp:lastModifiedBy>
  <cp:revision>150</cp:revision>
  <dcterms:created xsi:type="dcterms:W3CDTF">2018-06-03T15:12:51Z</dcterms:created>
  <dcterms:modified xsi:type="dcterms:W3CDTF">2021-08-28T00:08:27Z</dcterms:modified>
</cp:coreProperties>
</file>