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4"/>
  </p:notesMasterIdLst>
  <p:sldIdLst>
    <p:sldId id="306" r:id="rId4"/>
    <p:sldId id="307" r:id="rId5"/>
    <p:sldId id="310" r:id="rId6"/>
    <p:sldId id="311" r:id="rId7"/>
    <p:sldId id="312" r:id="rId8"/>
    <p:sldId id="313" r:id="rId9"/>
    <p:sldId id="314" r:id="rId10"/>
    <p:sldId id="309" r:id="rId11"/>
    <p:sldId id="315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8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2593-44A4-47A8-8E43-EAC8E4E6EC29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7F28F-CB44-4E25-ABA1-F8D861A01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9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9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1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24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2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7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47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4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01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85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01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D26E5-038F-4905-9075-340ED83439C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32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75FA-6E02-48E5-87DF-783DC93879F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669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B6310-C5AE-440D-B130-F4C7BE85E60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97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3A11A-D40A-4160-8494-0B8FF51D86E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145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573D3-529B-4BA7-9B3B-E218C05D959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6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213DF-DA0B-47F6-B12A-2B9212F12DB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7C35-8923-42D3-A25B-E377C6077BA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68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9BD3F-2D1C-49A4-9839-3EDF9FBE040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26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F8D2C-41A8-41F0-87E2-270B6087BB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5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923E0-A201-42F8-A98A-DE299057F9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05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A5263-A9B3-461C-AF30-F0D0E636AEB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0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BA17-DFA8-4B95-B5BA-925E8B7114E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00B1-0E4B-4F63-8694-2C447C3D87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1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763AA5-4B78-4AB5-BBCD-3550DC44F6A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Lifting/Doubling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a tree and a node, find its kth ancestor.</a:t>
            </a:r>
          </a:p>
          <a:p>
            <a:pPr lvl="1"/>
            <a:r>
              <a:rPr lang="en-US" dirty="0" smtClean="0"/>
              <a:t>Its parent is its 1</a:t>
            </a:r>
            <a:r>
              <a:rPr lang="en-US" baseline="30000" dirty="0" smtClean="0"/>
              <a:t>st</a:t>
            </a:r>
            <a:r>
              <a:rPr lang="en-US" dirty="0" smtClean="0"/>
              <a:t> ancestor</a:t>
            </a:r>
          </a:p>
          <a:p>
            <a:pPr lvl="1"/>
            <a:r>
              <a:rPr lang="en-US" dirty="0" smtClean="0"/>
              <a:t>Its grandparent is its 2</a:t>
            </a:r>
            <a:r>
              <a:rPr lang="en-US" baseline="30000" dirty="0" smtClean="0"/>
              <a:t>nd</a:t>
            </a:r>
            <a:r>
              <a:rPr lang="en-US" dirty="0" smtClean="0"/>
              <a:t> ancestor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Naïve solution: if there is a parent pointer, travel upward from the node k times,  complexity?  </a:t>
            </a:r>
          </a:p>
          <a:p>
            <a:r>
              <a:rPr lang="en-US" dirty="0" smtClean="0"/>
              <a:t>Given two nodes, find their lowest common ancestor:</a:t>
            </a:r>
          </a:p>
          <a:p>
            <a:pPr lvl="1"/>
            <a:r>
              <a:rPr lang="en-US" dirty="0" smtClean="0"/>
              <a:t>Their common ancestor most close to them.</a:t>
            </a:r>
          </a:p>
          <a:p>
            <a:pPr lvl="1"/>
            <a:r>
              <a:rPr lang="en-US" dirty="0" smtClean="0"/>
              <a:t>Naïve solution: O(n).</a:t>
            </a:r>
          </a:p>
          <a:p>
            <a:r>
              <a:rPr lang="en-US" dirty="0" smtClean="0"/>
              <a:t>But using binary lifting or doubling technique, all of them can be done in O(log(n)).  </a:t>
            </a:r>
          </a:p>
          <a:p>
            <a:pPr lvl="1"/>
            <a:r>
              <a:rPr lang="en-US" dirty="0"/>
              <a:t>The technique requires preprocessing the tree in O(N log N) using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1922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Modular exponentiation-- </a:t>
            </a:r>
            <a:r>
              <a:rPr lang="en-US" altLang="en-US" i="1" smtClean="0"/>
              <a:t>x</a:t>
            </a:r>
            <a:r>
              <a:rPr lang="en-US" altLang="en-US" i="1" baseline="30000" smtClean="0"/>
              <a:t>c</a:t>
            </a:r>
            <a:r>
              <a:rPr lang="en-US" altLang="en-US" smtClean="0"/>
              <a:t> mod </a:t>
            </a:r>
            <a:r>
              <a:rPr lang="en-US" altLang="en-US" i="1" smtClean="0"/>
              <a:t>n</a:t>
            </a:r>
            <a:r>
              <a:rPr lang="en-US" altLang="en-US" smtClean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Using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-1 traditional modular multiplications,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the exponential complexity in term of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Using </a:t>
            </a:r>
            <a:r>
              <a:rPr lang="en-US" altLang="en-US" u="sng" dirty="0" smtClean="0"/>
              <a:t>square-and-multiply</a:t>
            </a:r>
            <a:r>
              <a:rPr lang="en-US" altLang="en-US" dirty="0" smtClean="0"/>
              <a:t>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Very efficient,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((log</a:t>
            </a:r>
            <a:r>
              <a:rPr lang="en-US" altLang="en-US" baseline="-25000" dirty="0" smtClean="0"/>
              <a:t>2</a:t>
            </a:r>
            <a:r>
              <a:rPr lang="en-US" altLang="en-US" baseline="30000" dirty="0" smtClean="0"/>
              <a:t>c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k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Write down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in binary representation (in fact it is!)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Initialize </a:t>
            </a:r>
            <a:r>
              <a:rPr lang="en-US" altLang="en-US" i="1" dirty="0" smtClean="0"/>
              <a:t>z </a:t>
            </a:r>
            <a:r>
              <a:rPr lang="en-US" altLang="en-US" dirty="0" smtClean="0"/>
              <a:t>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From the highest bit to the lowest 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Perform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z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mod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If the bit is 1 then perform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 = (</a:t>
            </a:r>
            <a:r>
              <a:rPr lang="en-US" altLang="en-US" i="1" dirty="0" smtClean="0"/>
              <a:t>z </a:t>
            </a:r>
            <a:r>
              <a:rPr lang="en-US" altLang="en-US" dirty="0" smtClean="0">
                <a:sym typeface="Symbol" panose="05050102010706020507" pitchFamily="18" charset="2"/>
              </a:rPr>
              <a:t> </a:t>
            </a:r>
            <a:r>
              <a:rPr lang="en-US" altLang="en-US" i="1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/>
              <a:t>) mod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Return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38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9" y="-152400"/>
            <a:ext cx="8229600" cy="1143000"/>
          </a:xfrm>
        </p:spPr>
        <p:txBody>
          <a:bodyPr/>
          <a:lstStyle/>
          <a:p>
            <a:r>
              <a:rPr lang="en-US" dirty="0" smtClean="0"/>
              <a:t>Binary Lifting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379"/>
            <a:ext cx="4331580" cy="277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7620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][j]: the 2</a:t>
            </a:r>
            <a:r>
              <a:rPr lang="en-US" baseline="30000" dirty="0" smtClean="0"/>
              <a:t>j</a:t>
            </a:r>
            <a:r>
              <a:rPr lang="en-US" i="1" dirty="0" smtClean="0"/>
              <a:t>th</a:t>
            </a:r>
            <a:r>
              <a:rPr lang="en-US" dirty="0" smtClean="0"/>
              <a:t> ancestor of node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3243" y="1131332"/>
            <a:ext cx="3732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[5][0]=5’s 2</a:t>
            </a:r>
            <a:r>
              <a:rPr lang="en-US" baseline="30000" dirty="0" smtClean="0"/>
              <a:t>0</a:t>
            </a:r>
            <a:r>
              <a:rPr lang="en-US" dirty="0" smtClean="0"/>
              <a:t> ancestor=5’s parent=4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[4][0]=3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[3][0]=2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p</a:t>
            </a:r>
            <a:r>
              <a:rPr lang="en-US" dirty="0" smtClean="0"/>
              <a:t>[2][0]=1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p</a:t>
            </a:r>
            <a:r>
              <a:rPr lang="en-US" dirty="0" smtClean="0"/>
              <a:t>[1][0]=-1;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13243" y="2608660"/>
            <a:ext cx="3949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p</a:t>
            </a:r>
            <a:r>
              <a:rPr lang="en-US" dirty="0" smtClean="0"/>
              <a:t>[1][1]=-1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p</a:t>
            </a:r>
            <a:r>
              <a:rPr lang="en-US" dirty="0" smtClean="0"/>
              <a:t>[2][1]=2’s 2</a:t>
            </a:r>
            <a:r>
              <a:rPr lang="en-US" baseline="30000" dirty="0" smtClean="0"/>
              <a:t>1</a:t>
            </a:r>
            <a:r>
              <a:rPr lang="en-US" dirty="0" smtClean="0"/>
              <a:t>th ancestor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=2’s 1th ancestor’s 1th ancestor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[2][0]][0]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</a:t>
            </a:r>
            <a:r>
              <a:rPr lang="en-US" dirty="0" err="1" smtClean="0"/>
              <a:t>dp</a:t>
            </a:r>
            <a:r>
              <a:rPr lang="en-US" dirty="0" smtClean="0"/>
              <a:t>[1][0]=-1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[3][1]=3’s 2</a:t>
            </a:r>
            <a:r>
              <a:rPr lang="en-US" baseline="30000" dirty="0" smtClean="0"/>
              <a:t>1</a:t>
            </a:r>
            <a:r>
              <a:rPr lang="en-US" dirty="0" smtClean="0"/>
              <a:t>th ancestor</a:t>
            </a:r>
            <a:endParaRPr lang="en-US" dirty="0"/>
          </a:p>
          <a:p>
            <a:r>
              <a:rPr lang="en-US" dirty="0"/>
              <a:t>               </a:t>
            </a:r>
            <a:r>
              <a:rPr lang="en-US" dirty="0" smtClean="0"/>
              <a:t>=3’s </a:t>
            </a:r>
            <a:r>
              <a:rPr lang="en-US" dirty="0"/>
              <a:t>1th ancestor’s 1th ancestor</a:t>
            </a:r>
          </a:p>
          <a:p>
            <a:r>
              <a:rPr lang="en-US" dirty="0"/>
              <a:t>               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[3][</a:t>
            </a:r>
            <a:r>
              <a:rPr lang="en-US" dirty="0"/>
              <a:t>0]][0]</a:t>
            </a:r>
          </a:p>
          <a:p>
            <a:r>
              <a:rPr lang="en-US" dirty="0"/>
              <a:t>               =</a:t>
            </a:r>
            <a:r>
              <a:rPr lang="en-US" dirty="0" err="1" smtClean="0"/>
              <a:t>dp</a:t>
            </a:r>
            <a:r>
              <a:rPr lang="en-US" dirty="0" smtClean="0"/>
              <a:t>[2][</a:t>
            </a:r>
            <a:r>
              <a:rPr lang="en-US" dirty="0"/>
              <a:t>0</a:t>
            </a:r>
            <a:r>
              <a:rPr lang="en-US" dirty="0" smtClean="0"/>
              <a:t>]=1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[4][1]=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[4][0]][0]=</a:t>
            </a:r>
            <a:r>
              <a:rPr lang="en-US" dirty="0" err="1" smtClean="0"/>
              <a:t>dp</a:t>
            </a:r>
            <a:r>
              <a:rPr lang="en-US" dirty="0" smtClean="0"/>
              <a:t>[3][0]=2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[5][1]=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[5][0]][0]=</a:t>
            </a:r>
            <a:r>
              <a:rPr lang="en-US" dirty="0" err="1" smtClean="0"/>
              <a:t>dp</a:t>
            </a:r>
            <a:r>
              <a:rPr lang="en-US" dirty="0" smtClean="0"/>
              <a:t>[4][0]=3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695343"/>
            <a:ext cx="41068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r>
              <a:rPr lang="en-US" dirty="0" smtClean="0"/>
              <a:t>[1][2]=1’s 2</a:t>
            </a:r>
            <a:r>
              <a:rPr lang="en-US" baseline="30000" dirty="0" smtClean="0"/>
              <a:t>2</a:t>
            </a:r>
            <a:r>
              <a:rPr lang="en-US" dirty="0" smtClean="0"/>
              <a:t>th ancestor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=1’s 2</a:t>
            </a:r>
            <a:r>
              <a:rPr lang="en-US" baseline="30000" dirty="0" smtClean="0"/>
              <a:t>1</a:t>
            </a:r>
            <a:r>
              <a:rPr lang="en-US" dirty="0" smtClean="0"/>
              <a:t>th ancestor’s 2</a:t>
            </a:r>
            <a:r>
              <a:rPr lang="en-US" baseline="30000" dirty="0" smtClean="0"/>
              <a:t>1</a:t>
            </a:r>
            <a:r>
              <a:rPr lang="en-US" dirty="0" smtClean="0"/>
              <a:t>th ancestor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[1][1]][1]=-1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[2][2]=2’s 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th ancestor</a:t>
            </a:r>
          </a:p>
          <a:p>
            <a:r>
              <a:rPr lang="en-US" dirty="0"/>
              <a:t>               </a:t>
            </a:r>
            <a:r>
              <a:rPr lang="en-US" dirty="0" smtClean="0"/>
              <a:t>=2’s 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th ancestor’s 2</a:t>
            </a:r>
            <a:r>
              <a:rPr lang="en-US" baseline="30000" dirty="0"/>
              <a:t>1</a:t>
            </a:r>
            <a:r>
              <a:rPr lang="en-US" dirty="0"/>
              <a:t>th ancestor</a:t>
            </a:r>
          </a:p>
          <a:p>
            <a:r>
              <a:rPr lang="en-US" dirty="0"/>
              <a:t>               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[2][</a:t>
            </a:r>
            <a:r>
              <a:rPr lang="en-US" dirty="0"/>
              <a:t>1]][1</a:t>
            </a:r>
            <a:r>
              <a:rPr lang="en-US" dirty="0" smtClean="0"/>
              <a:t>]=-1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[3][</a:t>
            </a:r>
            <a:r>
              <a:rPr lang="en-US" dirty="0"/>
              <a:t>2</a:t>
            </a:r>
            <a:r>
              <a:rPr lang="en-US" dirty="0" smtClean="0"/>
              <a:t>]=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[3][1]][1]=</a:t>
            </a:r>
            <a:r>
              <a:rPr lang="en-US" dirty="0" err="1" smtClean="0"/>
              <a:t>dp</a:t>
            </a:r>
            <a:r>
              <a:rPr lang="en-US" dirty="0" smtClean="0"/>
              <a:t>[1][1]=-1</a:t>
            </a:r>
          </a:p>
          <a:p>
            <a:r>
              <a:rPr lang="en-US" dirty="0" err="1" smtClean="0"/>
              <a:t>dp</a:t>
            </a:r>
            <a:r>
              <a:rPr lang="en-US" dirty="0" smtClean="0"/>
              <a:t>[4][2]=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[4][1]][1]=</a:t>
            </a:r>
            <a:r>
              <a:rPr lang="en-US" dirty="0" err="1" smtClean="0"/>
              <a:t>dp</a:t>
            </a:r>
            <a:r>
              <a:rPr lang="en-US" dirty="0" smtClean="0"/>
              <a:t>[2][1]=-1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p</a:t>
            </a:r>
            <a:r>
              <a:rPr lang="en-US" dirty="0" smtClean="0"/>
              <a:t>[5][2]=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[5][1]][1]=</a:t>
            </a:r>
            <a:r>
              <a:rPr lang="en-US" dirty="0" err="1" smtClean="0"/>
              <a:t>dp</a:t>
            </a:r>
            <a:r>
              <a:rPr lang="en-US" dirty="0" smtClean="0"/>
              <a:t>[3][1]=1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52641" y="5715000"/>
            <a:ext cx="385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general: 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][j]=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dp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][j-1]][j-1]</a:t>
            </a:r>
          </a:p>
          <a:p>
            <a:r>
              <a:rPr lang="en-US" dirty="0" smtClean="0"/>
              <a:t>i.e., i’s 2</a:t>
            </a:r>
            <a:r>
              <a:rPr lang="en-US" baseline="30000" dirty="0" smtClean="0"/>
              <a:t>j</a:t>
            </a:r>
            <a:r>
              <a:rPr lang="en-US" dirty="0" smtClean="0"/>
              <a:t>th ancestor is i’s 2</a:t>
            </a:r>
            <a:r>
              <a:rPr lang="en-US" baseline="30000" dirty="0" smtClean="0"/>
              <a:t>j-1</a:t>
            </a:r>
            <a:r>
              <a:rPr lang="en-US" dirty="0" smtClean="0"/>
              <a:t>th ancestor’s 2</a:t>
            </a:r>
            <a:r>
              <a:rPr lang="en-US" baseline="30000" dirty="0" smtClean="0"/>
              <a:t>j-1</a:t>
            </a:r>
            <a:r>
              <a:rPr lang="en-US" dirty="0" smtClean="0"/>
              <a:t>th ancestor. (2</a:t>
            </a:r>
            <a:r>
              <a:rPr lang="en-US" baseline="30000" dirty="0" smtClean="0"/>
              <a:t>j-1</a:t>
            </a:r>
            <a:r>
              <a:rPr lang="en-US" dirty="0" smtClean="0"/>
              <a:t>*2</a:t>
            </a:r>
            <a:r>
              <a:rPr lang="en-US" baseline="30000" dirty="0" smtClean="0"/>
              <a:t>j-1</a:t>
            </a:r>
            <a:r>
              <a:rPr lang="en-US" dirty="0" smtClean="0"/>
              <a:t>=2</a:t>
            </a:r>
            <a:r>
              <a:rPr lang="en-US" baseline="30000" dirty="0" smtClean="0"/>
              <a:t>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2232" y="1882745"/>
            <a:ext cx="2293567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8256" y="1862710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d</a:t>
            </a:r>
            <a:r>
              <a:rPr lang="en-US" sz="1100" dirty="0" err="1" smtClean="0"/>
              <a:t>p</a:t>
            </a:r>
            <a:r>
              <a:rPr lang="en-US" sz="1100" dirty="0" smtClean="0"/>
              <a:t>[5][2]= </a:t>
            </a:r>
            <a:r>
              <a:rPr lang="en-US" sz="1100" dirty="0" err="1" smtClean="0"/>
              <a:t>dp</a:t>
            </a:r>
            <a:r>
              <a:rPr lang="en-US" sz="1100" dirty="0" smtClean="0"/>
              <a:t>[3][1] = </a:t>
            </a:r>
            <a:r>
              <a:rPr lang="en-US" sz="1100" dirty="0" err="1" smtClean="0"/>
              <a:t>dp</a:t>
            </a:r>
            <a:r>
              <a:rPr lang="en-US" sz="1100" dirty="0" smtClean="0"/>
              <a:t>[</a:t>
            </a:r>
            <a:r>
              <a:rPr lang="en-US" sz="1100" dirty="0" err="1" smtClean="0"/>
              <a:t>dp</a:t>
            </a:r>
            <a:r>
              <a:rPr lang="en-US" sz="1100" dirty="0" smtClean="0"/>
              <a:t>[5][1]][1]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39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57250"/>
            <a:ext cx="69494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6" y="1630174"/>
            <a:ext cx="4035633" cy="2549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76" y="1981114"/>
            <a:ext cx="4117512" cy="30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0" y="857250"/>
            <a:ext cx="81171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9" y="857250"/>
            <a:ext cx="63681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24" y="857250"/>
            <a:ext cx="54213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path length between two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Path_length</a:t>
            </a:r>
            <a:r>
              <a:rPr lang="en-US" dirty="0" smtClean="0"/>
              <a:t>(A,B)= depth(A)+depth(B) -2*depth(LCA(A,B))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binary representation of an integer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(155)</a:t>
            </a:r>
            <a:r>
              <a:rPr lang="en-US" baseline="-25000" dirty="0" smtClean="0"/>
              <a:t>10</a:t>
            </a:r>
            <a:r>
              <a:rPr lang="en-US" dirty="0" smtClean="0"/>
              <a:t>= (10011011)</a:t>
            </a:r>
            <a:r>
              <a:rPr lang="en-US" baseline="-25000" dirty="0" smtClean="0"/>
              <a:t>2 </a:t>
            </a:r>
            <a:r>
              <a:rPr lang="en-US" dirty="0" smtClean="0"/>
              <a:t>= 2</a:t>
            </a:r>
            <a:r>
              <a:rPr lang="en-US" baseline="30000" dirty="0" smtClean="0"/>
              <a:t>7</a:t>
            </a:r>
            <a:r>
              <a:rPr lang="en-US" dirty="0" smtClean="0"/>
              <a:t>+ 2</a:t>
            </a:r>
            <a:r>
              <a:rPr lang="en-US" baseline="30000" dirty="0" smtClean="0"/>
              <a:t>4</a:t>
            </a:r>
            <a:r>
              <a:rPr lang="en-US" dirty="0" smtClean="0"/>
              <a:t>+</a:t>
            </a:r>
            <a:r>
              <a:rPr lang="en-US" dirty="0"/>
              <a:t>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+ 2</a:t>
            </a:r>
            <a:r>
              <a:rPr lang="en-US" baseline="30000" dirty="0" smtClean="0"/>
              <a:t>1</a:t>
            </a:r>
            <a:r>
              <a:rPr lang="en-US" dirty="0" smtClean="0"/>
              <a:t>+ 2</a:t>
            </a:r>
            <a:r>
              <a:rPr lang="en-US" baseline="30000" dirty="0" smtClean="0"/>
              <a:t>0</a:t>
            </a:r>
            <a:endParaRPr lang="en-US" dirty="0"/>
          </a:p>
          <a:p>
            <a:r>
              <a:rPr lang="en-US" dirty="0" smtClean="0"/>
              <a:t>Bitmasks</a:t>
            </a:r>
          </a:p>
          <a:p>
            <a:r>
              <a:rPr lang="en-US" dirty="0" smtClean="0"/>
              <a:t>Representing sets</a:t>
            </a:r>
          </a:p>
          <a:p>
            <a:r>
              <a:rPr lang="en-US" dirty="0" smtClean="0"/>
              <a:t>How to compute y=x</a:t>
            </a:r>
            <a:r>
              <a:rPr lang="en-US" baseline="30000" dirty="0" smtClean="0"/>
              <a:t>c</a:t>
            </a:r>
            <a:r>
              <a:rPr lang="en-US" dirty="0" smtClean="0"/>
              <a:t> mod n?  Suppose </a:t>
            </a:r>
            <a:r>
              <a:rPr lang="en-US" dirty="0" err="1" smtClean="0"/>
              <a:t>x,c,n</a:t>
            </a:r>
            <a:r>
              <a:rPr lang="en-US" dirty="0" smtClean="0"/>
              <a:t> are positive integers.  </a:t>
            </a:r>
          </a:p>
          <a:p>
            <a:pPr lvl="1"/>
            <a:r>
              <a:rPr lang="en-US" dirty="0" smtClean="0"/>
              <a:t>Native solution</a:t>
            </a:r>
          </a:p>
          <a:p>
            <a:pPr lvl="1"/>
            <a:r>
              <a:rPr lang="en-US" dirty="0" smtClean="0"/>
              <a:t>Improved</a:t>
            </a:r>
          </a:p>
          <a:p>
            <a:pPr lvl="1"/>
            <a:r>
              <a:rPr lang="en-US" dirty="0" smtClean="0"/>
              <a:t>Efficient one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617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510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Symbol</vt:lpstr>
      <vt:lpstr>Times New Roman</vt:lpstr>
      <vt:lpstr>1_Office Theme</vt:lpstr>
      <vt:lpstr>Office Theme</vt:lpstr>
      <vt:lpstr>Default Design</vt:lpstr>
      <vt:lpstr>Binary Lifting/Doubling technique</vt:lpstr>
      <vt:lpstr>Binary Lifting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path length between two nodes</vt:lpstr>
      <vt:lpstr>The binary representation of an integer</vt:lpstr>
      <vt:lpstr>Modular exponentiation-- xc mod 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xukai zou</cp:lastModifiedBy>
  <cp:revision>331</cp:revision>
  <dcterms:created xsi:type="dcterms:W3CDTF">2020-08-12T19:26:52Z</dcterms:created>
  <dcterms:modified xsi:type="dcterms:W3CDTF">2021-08-14T17:12:13Z</dcterms:modified>
</cp:coreProperties>
</file>