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86" r:id="rId2"/>
    <p:sldMasterId id="2147483690" r:id="rId3"/>
  </p:sldMasterIdLst>
  <p:notesMasterIdLst>
    <p:notesMasterId r:id="rId24"/>
  </p:notesMasterIdLst>
  <p:handoutMasterIdLst>
    <p:handoutMasterId r:id="rId25"/>
  </p:handoutMasterIdLst>
  <p:sldIdLst>
    <p:sldId id="256" r:id="rId4"/>
    <p:sldId id="310" r:id="rId5"/>
    <p:sldId id="325" r:id="rId6"/>
    <p:sldId id="326" r:id="rId7"/>
    <p:sldId id="316" r:id="rId8"/>
    <p:sldId id="317" r:id="rId9"/>
    <p:sldId id="327" r:id="rId10"/>
    <p:sldId id="332" r:id="rId11"/>
    <p:sldId id="333" r:id="rId12"/>
    <p:sldId id="328" r:id="rId13"/>
    <p:sldId id="329" r:id="rId14"/>
    <p:sldId id="330" r:id="rId15"/>
    <p:sldId id="331" r:id="rId16"/>
    <p:sldId id="334" r:id="rId17"/>
    <p:sldId id="322" r:id="rId18"/>
    <p:sldId id="315" r:id="rId19"/>
    <p:sldId id="323" r:id="rId20"/>
    <p:sldId id="318" r:id="rId21"/>
    <p:sldId id="324" r:id="rId22"/>
    <p:sldId id="319" r:id="rId2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61F6"/>
    <a:srgbClr val="0D11BB"/>
    <a:srgbClr val="5674F6"/>
    <a:srgbClr val="6289F8"/>
    <a:srgbClr val="8097F8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9660" autoAdjust="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75" y="-7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1ABB1DF-ED12-5E42-843A-E263E4E852F0}" type="datetime8">
              <a:rPr lang="en-US"/>
              <a:pPr>
                <a:defRPr/>
              </a:pPr>
              <a:t>5/8/2020 4:07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EFAB5508-3369-F344-84DD-A68DBF187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3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CDC5F77-A1B5-FB44-AF01-7ED84044CBA7}" type="datetime8">
              <a:rPr lang="en-US"/>
              <a:pPr>
                <a:defRPr/>
              </a:pPr>
              <a:t>5/8/2020 4:07 PM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9FDBDB3-B060-8645-8990-A5EE355B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54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17F54C8-526F-AE42-B077-5B11EF1ADDF8}" type="datetime8">
              <a:rPr lang="en-US"/>
              <a:pPr>
                <a:defRPr/>
              </a:pPr>
              <a:t>5/8/2020 4:07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E2B13-AA8C-684C-92D8-E5640C5EFAC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792662" cy="3594100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99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965CE9-10C6-F64E-9CF3-552ACC45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DD0868-D886-2B45-A3B0-AB7719533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BD16A5-8DFF-DF42-BC01-750B9D6DB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7B991-3830-AF43-81A8-035556A7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1D96E5-AE84-F84E-B88C-5B72E29F7FDD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Doubly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89445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Doubly Linked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42C76-55C3-2D42-8A0C-81F2A2B75E7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3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Doubly 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864E26-D715-5649-B071-71652409992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59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906615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443947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4109071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59863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AD7A-B800-AC4D-8A41-722672342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8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C8E176-B0B5-A846-BF0F-C4D4FBC6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1A01AD-7268-1644-BFA3-70C71880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22C3-F7B0-894A-8438-6785735A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91D216-4731-9048-ABF5-BCEB2B611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17C7E-BF83-964A-9273-B73E2BE87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57508-2D35-494A-9884-0380BE456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6DE827-6D80-524B-8B77-BE63AFBF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66870BA-0503-A249-98D7-27DF6CF05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</a:t>
            </a:r>
            <a:r>
              <a:rPr lang="en-US" sz="1400" dirty="0" smtClean="0">
                <a:cs typeface="+mn-cs"/>
              </a:rPr>
              <a:t>2014 </a:t>
            </a:r>
            <a:r>
              <a:rPr lang="en-US" sz="1400" dirty="0">
                <a:cs typeface="+mn-cs"/>
              </a:rPr>
              <a:t>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Doubly Linked Lists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ACF34273-6FC6-E34C-8066-EEDF4B4A59B4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3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latin typeface="Tahoma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0458C"/>
                </a:solidFill>
                <a:latin typeface="Tahoma" pitchFamily="34" charset="0"/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0458C"/>
                </a:solidFill>
                <a:latin typeface="Tahoma" pitchFamily="34" charset="0"/>
                <a:cs typeface="+mn-cs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latin typeface="Tahoma" pitchFamily="34" charset="0"/>
                  <a:cs typeface="+mn-cs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>
                <a:solidFill>
                  <a:srgbClr val="40458C"/>
                </a:solidFill>
                <a:cs typeface="+mn-cs"/>
              </a:rPr>
              <a:t>© 2014 Goodrich, Tamassia, Goldwasser</a:t>
            </a:r>
            <a:endParaRPr lang="en-US" dirty="0">
              <a:solidFill>
                <a:srgbClr val="40458C"/>
              </a:solidFill>
              <a:cs typeface="+mn-cs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  <a:cs typeface="+mn-cs"/>
              </a:rPr>
              <a:t>Stacks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300A62-37A5-014F-89BD-2CDD74DA8983}" type="slidenum">
              <a:rPr lang="en-US">
                <a:solidFill>
                  <a:srgbClr val="40458C"/>
                </a:solidFill>
                <a:cs typeface="+mn-cs"/>
              </a:rPr>
              <a:pPr/>
              <a:t>‹#›</a:t>
            </a:fld>
            <a:endParaRPr lang="en-US">
              <a:solidFill>
                <a:srgbClr val="40458C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hyperlink" Target="https://www.geeksforgeeks.org/linked-list-set-1-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ked-list-set-1-introd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464B1-9A36-3A42-BA9A-A4CE366EA0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22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447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Linked Lists</a:t>
            </a: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7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8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9" name="Picture 2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Slides are modified from the lecture slides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1752600"/>
            <a:ext cx="2713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Singly Linked lists</a:t>
            </a:r>
          </a:p>
          <a:p>
            <a:r>
              <a:rPr lang="en-US" dirty="0" smtClean="0"/>
              <a:t>Doubly linked lists</a:t>
            </a:r>
          </a:p>
          <a:p>
            <a:r>
              <a:rPr lang="en-US" dirty="0" smtClean="0"/>
              <a:t>Circular linked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792" y="5562600"/>
            <a:ext cx="57275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Concrete Implementation of a linked list class in Java </a:t>
            </a:r>
            <a:endParaRPr lang="en-US" sz="1600" dirty="0" smtClean="0"/>
          </a:p>
          <a:p>
            <a:r>
              <a:rPr lang="en-US" sz="1600" dirty="0" smtClean="0"/>
              <a:t>Differences between linked lists and Array</a:t>
            </a:r>
          </a:p>
          <a:p>
            <a:r>
              <a:rPr lang="en-US" sz="1600" dirty="0" smtClean="0"/>
              <a:t>Linked list examples in three languages: </a:t>
            </a:r>
          </a:p>
          <a:p>
            <a:r>
              <a:rPr lang="en-US" sz="1600" dirty="0">
                <a:hlinkClick r:id="rId7"/>
              </a:rPr>
              <a:t>https://www.geeksforgeeks.org/linked-list-set-1-introduction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Doubly Linked Lists</a:t>
            </a: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5BC970-4288-3B44-B6CB-E537D340CEAB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Doubly Linked List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doubly linked list </a:t>
            </a:r>
            <a:r>
              <a:rPr lang="en-US" sz="2000" dirty="0" smtClean="0">
                <a:latin typeface="Tahoma" charset="0"/>
              </a:rPr>
              <a:t>can be traversed forward and backward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Nodes </a:t>
            </a:r>
            <a:r>
              <a:rPr lang="en-US" sz="2000" dirty="0" smtClean="0">
                <a:latin typeface="Tahoma" charset="0"/>
              </a:rPr>
              <a:t>store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previous node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next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Special trailer and header nodes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cxnSp>
        <p:nvCxnSpPr>
          <p:cNvPr id="9224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3"/>
          <p:cNvCxnSpPr>
            <a:cxnSpLocks noChangeShapeType="1"/>
            <a:endCxn id="9229" idx="0"/>
          </p:cNvCxnSpPr>
          <p:nvPr/>
        </p:nvCxnSpPr>
        <p:spPr bwMode="auto">
          <a:xfrm rot="16200000" flipH="1">
            <a:off x="6841728" y="2726134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40458C"/>
                </a:solidFill>
              </a:rPr>
              <a:t>prev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40458C"/>
                </a:solidFill>
              </a:rPr>
              <a:t>next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6566796" y="2998788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BE2D00"/>
                </a:solidFill>
              </a:rPr>
              <a:t>element</a:t>
            </a:r>
            <a:endParaRPr lang="en-US" sz="2000" dirty="0">
              <a:solidFill>
                <a:srgbClr val="BE2D00"/>
              </a:solidFill>
            </a:endParaRPr>
          </a:p>
        </p:txBody>
      </p:sp>
      <p:sp>
        <p:nvSpPr>
          <p:cNvPr id="9230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3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4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6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7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8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39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0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1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2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3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4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5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6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7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8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49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50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51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pic>
        <p:nvPicPr>
          <p:cNvPr id="9252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3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4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5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56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57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58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59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60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61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62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40458C"/>
                </a:solidFill>
              </a:rPr>
              <a:t>trailer</a:t>
            </a:r>
          </a:p>
        </p:txBody>
      </p:sp>
      <p:sp>
        <p:nvSpPr>
          <p:cNvPr id="9263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40458C"/>
                </a:solidFill>
              </a:rPr>
              <a:t>header</a:t>
            </a:r>
          </a:p>
        </p:txBody>
      </p:sp>
      <p:sp>
        <p:nvSpPr>
          <p:cNvPr id="9264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40458C"/>
                </a:solidFill>
              </a:rPr>
              <a:t>nodes/positions</a:t>
            </a:r>
          </a:p>
        </p:txBody>
      </p:sp>
      <p:sp>
        <p:nvSpPr>
          <p:cNvPr id="9266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67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BE2D00"/>
                </a:solidFill>
              </a:rPr>
              <a:t>elements</a:t>
            </a:r>
          </a:p>
        </p:txBody>
      </p:sp>
      <p:sp>
        <p:nvSpPr>
          <p:cNvPr id="9268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40458C"/>
                </a:solidFill>
              </a:rPr>
              <a:t>node</a:t>
            </a:r>
          </a:p>
        </p:txBody>
      </p:sp>
      <p:sp>
        <p:nvSpPr>
          <p:cNvPr id="9269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270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Doubly Linked Lists</a:t>
            </a: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A5C6D3-621D-CD44-B8C4-4FB4970A5120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40458C"/>
                </a:solidFill>
              </a:rPr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40458C"/>
                </a:solidFill>
              </a:rPr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40458C"/>
                </a:solidFill>
              </a:rPr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40458C"/>
                </a:solidFill>
              </a:rPr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40458C"/>
                </a:solidFill>
              </a:rPr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Doubly Linked Lists</a:t>
            </a: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5789A4-199A-D34A-9400-4C392C785C61}" type="slidenum">
              <a:rPr lang="en-US" sz="1400">
                <a:solidFill>
                  <a:srgbClr val="40458C"/>
                </a:solidFill>
              </a:rPr>
              <a:pPr eaLnBrk="1" hangingPunct="1"/>
              <a:t>12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Remove a node, p, from a </a:t>
            </a:r>
            <a:r>
              <a:rPr lang="en-US" sz="2000" dirty="0" smtClean="0">
                <a:latin typeface="Tahoma" charset="0"/>
              </a:rPr>
              <a:t>doubly linked </a:t>
            </a:r>
            <a:r>
              <a:rPr lang="en-US" sz="2000" dirty="0">
                <a:latin typeface="Tahoma" charset="0"/>
              </a:rPr>
              <a:t>list.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BE2D00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BE2D00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BE2D00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BE2D00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40458C"/>
                  </a:solidFill>
                </a:rPr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40458C"/>
                </a:solidFill>
              </a:rPr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BE2D00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Circular Linked List</a:t>
            </a:r>
            <a:endParaRPr lang="en-US" dirty="0" smtClean="0">
              <a:cs typeface="Tahoma" charset="0"/>
            </a:endParaRP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52488" y="1485900"/>
            <a:ext cx="41148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A singly linked list is a concrete data structure consisting of a sequence of nodes, starting from a head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Each node stores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link to the next node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242821" y="3438525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tx2"/>
                </a:solidFill>
                <a:cs typeface="+mn-cs"/>
              </a:rPr>
              <a:t>element</a:t>
            </a:r>
            <a:endParaRPr lang="en-US" sz="20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cs typeface="+mn-cs"/>
              </a:rPr>
              <a:t>node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384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77104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8597900" y="4452741"/>
            <a:ext cx="0" cy="555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1790700" y="4467225"/>
            <a:ext cx="6807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828800" y="4443413"/>
            <a:ext cx="0" cy="3016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7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152"/>
            <a:ext cx="7772400" cy="1143000"/>
          </a:xfrm>
        </p:spPr>
        <p:txBody>
          <a:bodyPr/>
          <a:lstStyle/>
          <a:p>
            <a:r>
              <a:rPr lang="en-US" dirty="0" smtClean="0"/>
              <a:t>Applications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Implementation of stack and </a:t>
            </a:r>
            <a:r>
              <a:rPr lang="en-US" dirty="0" err="1" smtClean="0"/>
              <a:t>quene</a:t>
            </a:r>
            <a:endParaRPr lang="en-US" dirty="0" smtClean="0"/>
          </a:p>
          <a:p>
            <a:r>
              <a:rPr lang="en-US" dirty="0" smtClean="0"/>
              <a:t>Representation of tree structure and graph structure</a:t>
            </a:r>
          </a:p>
          <a:p>
            <a:r>
              <a:rPr lang="en-US" dirty="0"/>
              <a:t>Dynamic memory allocation : </a:t>
            </a:r>
            <a:endParaRPr lang="en-US" dirty="0" smtClean="0"/>
          </a:p>
          <a:p>
            <a:pPr lvl="1"/>
            <a:r>
              <a:rPr lang="en-US" dirty="0" smtClean="0"/>
              <a:t>We</a:t>
            </a:r>
            <a:r>
              <a:rPr lang="en-US" dirty="0"/>
              <a:t> </a:t>
            </a:r>
            <a:r>
              <a:rPr lang="en-US" b="1" dirty="0"/>
              <a:t>use linked list</a:t>
            </a:r>
            <a:r>
              <a:rPr lang="en-US" dirty="0"/>
              <a:t> of free blocks</a:t>
            </a:r>
            <a:r>
              <a:rPr lang="en-US" dirty="0" smtClean="0"/>
              <a:t>.</a:t>
            </a:r>
          </a:p>
          <a:p>
            <a:r>
              <a:rPr lang="en-US" dirty="0"/>
              <a:t>Maintaining directory of </a:t>
            </a:r>
            <a:r>
              <a:rPr lang="en-US" dirty="0" smtClean="0"/>
              <a:t>names</a:t>
            </a:r>
          </a:p>
          <a:p>
            <a:r>
              <a:rPr lang="en-US" i="1" dirty="0"/>
              <a:t>Image viewer</a:t>
            </a:r>
            <a:r>
              <a:rPr lang="en-US" dirty="0"/>
              <a:t> – </a:t>
            </a:r>
            <a:endParaRPr lang="en-US" dirty="0" smtClean="0"/>
          </a:p>
          <a:p>
            <a:pPr lvl="1"/>
            <a:r>
              <a:rPr lang="en-US" sz="2000" dirty="0" smtClean="0"/>
              <a:t>Previous </a:t>
            </a:r>
            <a:r>
              <a:rPr lang="en-US" sz="2000" dirty="0"/>
              <a:t>and next images are linked, hence can be accessed by next and previous button.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>
                <a:solidFill>
                  <a:srgbClr val="40458C"/>
                </a:solidFill>
              </a:rPr>
              <a:pPr/>
              <a:t>14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1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Accessor</a:t>
            </a:r>
            <a:r>
              <a:rPr lang="en-US" dirty="0" smtClean="0">
                <a:cs typeface="+mj-cs"/>
              </a:rPr>
              <a:t>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315200" cy="42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 Nested Node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00200"/>
            <a:ext cx="8287879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r>
              <a:rPr lang="en-US" dirty="0" smtClean="0">
                <a:cs typeface="+mj-cs"/>
              </a:rPr>
              <a:t>Java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56771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2568417" y="1524001"/>
            <a:ext cx="6346983" cy="4434558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Removing at the Head</a:t>
            </a: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2133600" cy="4343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Update head to point to next node in the list</a:t>
            </a:r>
          </a:p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Allow garbage collector to reclaim the former first node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3EECF-45F9-C847-AE8D-CA1CB9ED80C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Java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7391400" cy="23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Singly Linked List</a:t>
            </a:r>
            <a:endParaRPr lang="en-US" dirty="0" smtClean="0">
              <a:cs typeface="Tahoma" charset="0"/>
            </a:endParaRP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148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A singly linked list is a concrete data structure consisting of a sequence of nodes, starting from a head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Each node stores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link to the next node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242821" y="3438525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tx2"/>
                </a:solidFill>
                <a:cs typeface="+mn-cs"/>
              </a:rPr>
              <a:t>element</a:t>
            </a:r>
            <a:endParaRPr lang="en-US" sz="20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cs typeface="+mn-cs"/>
              </a:rPr>
              <a:t>node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384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77104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8597900" y="48244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cs typeface="+mn-cs"/>
                <a:sym typeface="Symbol" charset="0"/>
              </a:rPr>
              <a:t></a:t>
            </a:r>
            <a:endParaRPr lang="en-US" sz="2000" b="1" dirty="0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Removing at the Tail 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2209800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Removing at the tail of a singly linked list is not efficient!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There is no constant-time way to update the tail to point to the previous node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D964-6A90-F944-BF58-C277EA93D23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67200"/>
            <a:ext cx="8610600" cy="1321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9783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Recursive structure/class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157288" y="2009835"/>
            <a:ext cx="10668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2897188" y="237496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511505" y="3229035"/>
            <a:ext cx="771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cs typeface="+mn-cs"/>
              </a:rPr>
              <a:t>Node</a:t>
            </a:r>
            <a:endParaRPr lang="en-US" sz="2000" dirty="0">
              <a:cs typeface="+mn-cs"/>
            </a:endParaRP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852488" y="1705035"/>
            <a:ext cx="2767012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2208778" y="200983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2598594" y="231463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384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3200" dirty="0">
                <a:sym typeface="Symbol"/>
              </a:rPr>
              <a:t></a:t>
            </a:r>
            <a:endParaRPr lang="en-US" sz="3200" dirty="0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0899" y="1042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C++: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08380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2502" y="5475585"/>
            <a:ext cx="194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Java: </a:t>
            </a:r>
            <a:r>
              <a:rPr lang="en-US" sz="1800" dirty="0" smtClean="0">
                <a:solidFill>
                  <a:srgbClr val="0D11BB"/>
                </a:solidFill>
              </a:rPr>
              <a:t>null</a:t>
            </a:r>
          </a:p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C++: null / NULL</a:t>
            </a:r>
          </a:p>
          <a:p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Ptython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: none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44" y="1376147"/>
            <a:ext cx="1614163" cy="11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310" y="1376147"/>
            <a:ext cx="1597978" cy="144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4106" y="1006815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Java: 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35" y="3184353"/>
            <a:ext cx="5012839" cy="128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5392" y="2743200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Python: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0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Linked list examples in three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752600"/>
            <a:ext cx="849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https://www.geeksforgeeks.org/linked-list-set-1-introduction/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81" y="2209800"/>
            <a:ext cx="6110923" cy="4196342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8BC69-93EB-FE4E-A66D-5628BCD68BC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6831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25146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Allocate new node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Insert new element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Have new node point to old head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Update head to point to new node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9762" y="102852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Pseudo-Code: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59081"/>
            <a:ext cx="7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33859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newest.next</a:t>
            </a:r>
            <a:r>
              <a:rPr lang="en-US" sz="1400" dirty="0" smtClean="0"/>
              <a:t>=head;</a:t>
            </a:r>
          </a:p>
          <a:p>
            <a:r>
              <a:rPr lang="en-US" sz="1400" dirty="0" smtClean="0"/>
              <a:t>Head=newest;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9593" y="1230868"/>
            <a:ext cx="2574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newest=new Node(LAX)</a:t>
            </a:r>
          </a:p>
          <a:p>
            <a:r>
              <a:rPr lang="en-US" sz="1400" dirty="0" err="1" smtClean="0"/>
              <a:t>newest.next</a:t>
            </a:r>
            <a:r>
              <a:rPr lang="en-US" sz="1400" dirty="0" smtClean="0"/>
              <a:t>=head;</a:t>
            </a:r>
          </a:p>
          <a:p>
            <a:r>
              <a:rPr lang="en-US" sz="1400" dirty="0" smtClean="0"/>
              <a:t>Head=newest;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12" y="2667000"/>
            <a:ext cx="5509323" cy="3470188"/>
          </a:xfrm>
          <a:prstGeom prst="rect">
            <a:avLst/>
          </a:prstGeom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51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Inserting at the 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7234" y="1524000"/>
            <a:ext cx="2901766" cy="4787690"/>
          </a:xfrm>
        </p:spPr>
        <p:txBody>
          <a:bodyPr>
            <a:normAutofit/>
          </a:bodyPr>
          <a:lstStyle/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100" dirty="0"/>
              <a:t>Allocate a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100" dirty="0"/>
              <a:t>Insert new element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100" dirty="0"/>
              <a:t>Have new node point to null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100" dirty="0"/>
              <a:t>Have old last node point to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2100" dirty="0"/>
              <a:t>Update tail to point to new node</a:t>
            </a:r>
          </a:p>
          <a:p>
            <a:pPr marL="164592" indent="-164592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DBD51-81D5-A640-98A5-53A0A04368B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57200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Pseudo-Code: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85685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newest=new Node(MIA)</a:t>
            </a:r>
          </a:p>
          <a:p>
            <a:r>
              <a:rPr lang="en-US" sz="1400" dirty="0" err="1" smtClean="0"/>
              <a:t>tail.next</a:t>
            </a:r>
            <a:r>
              <a:rPr lang="en-US" sz="1400" dirty="0" smtClean="0"/>
              <a:t>=newest;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1497449"/>
            <a:ext cx="2589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newest=new Node(MIA)</a:t>
            </a:r>
          </a:p>
          <a:p>
            <a:r>
              <a:rPr lang="en-US" sz="1400" dirty="0" smtClean="0"/>
              <a:t>Node tail=head;</a:t>
            </a:r>
          </a:p>
          <a:p>
            <a:r>
              <a:rPr lang="en-US" sz="1400" dirty="0" smtClean="0">
                <a:solidFill>
                  <a:srgbClr val="2C61F6"/>
                </a:solidFill>
              </a:rPr>
              <a:t>while</a:t>
            </a:r>
            <a:r>
              <a:rPr lang="en-US" sz="1400" dirty="0" smtClean="0"/>
              <a:t>(</a:t>
            </a:r>
            <a:r>
              <a:rPr lang="en-US" sz="1400" dirty="0" err="1" smtClean="0"/>
              <a:t>tail.next</a:t>
            </a:r>
            <a:r>
              <a:rPr lang="en-US" sz="1400" dirty="0" smtClean="0"/>
              <a:t>!=</a:t>
            </a:r>
            <a:r>
              <a:rPr lang="en-US" sz="1400" dirty="0" smtClean="0">
                <a:solidFill>
                  <a:srgbClr val="2C61F6"/>
                </a:solidFill>
              </a:rPr>
              <a:t>null</a:t>
            </a:r>
            <a:r>
              <a:rPr lang="en-US" sz="1400" dirty="0" smtClean="0"/>
              <a:t>) </a:t>
            </a:r>
          </a:p>
          <a:p>
            <a:r>
              <a:rPr lang="en-US" sz="1400" dirty="0" smtClean="0"/>
              <a:t>    tail=</a:t>
            </a:r>
            <a:r>
              <a:rPr lang="en-US" sz="1400" dirty="0" err="1" smtClean="0"/>
              <a:t>tail.next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tail.next</a:t>
            </a:r>
            <a:r>
              <a:rPr lang="en-US" sz="1400" dirty="0" smtClean="0"/>
              <a:t>=newest;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Implement a Linked List class in Java</a:t>
            </a:r>
            <a:br>
              <a:rPr lang="en-US" sz="2800" dirty="0" smtClean="0">
                <a:cs typeface="+mj-cs"/>
              </a:rPr>
            </a:br>
            <a:r>
              <a:rPr lang="en-US" sz="2800" dirty="0">
                <a:cs typeface="+mj-cs"/>
              </a:rPr>
              <a:t>	</a:t>
            </a:r>
            <a:r>
              <a:rPr lang="en-US" sz="2800" dirty="0" smtClean="0">
                <a:cs typeface="+mj-cs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+mj-cs"/>
              </a:rPr>
              <a:t>Assume integer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7354" y="1597967"/>
            <a:ext cx="260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variable: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6661" y="2040004"/>
            <a:ext cx="76073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2000" dirty="0" smtClean="0">
                <a:solidFill>
                  <a:srgbClr val="2C61F6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insertAtHead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data</a:t>
            </a:r>
            <a:r>
              <a:rPr lang="en-US" sz="2000" dirty="0"/>
              <a:t>)</a:t>
            </a:r>
          </a:p>
          <a:p>
            <a:r>
              <a:rPr lang="en-US" sz="2000" dirty="0"/>
              <a:t>	      </a:t>
            </a:r>
            <a:r>
              <a:rPr lang="en-US" sz="2000" dirty="0" smtClean="0">
                <a:solidFill>
                  <a:srgbClr val="2C61F6"/>
                </a:solidFill>
              </a:rPr>
              <a:t>void</a:t>
            </a:r>
            <a:r>
              <a:rPr lang="en-US" sz="2000" dirty="0" smtClean="0"/>
              <a:t> append(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data</a:t>
            </a:r>
            <a:r>
              <a:rPr lang="en-US" sz="2000" dirty="0"/>
              <a:t>), i.e., </a:t>
            </a:r>
            <a:r>
              <a:rPr lang="en-US" sz="2000" dirty="0" smtClean="0"/>
              <a:t>void </a:t>
            </a:r>
            <a:r>
              <a:rPr lang="en-US" sz="2000" dirty="0" err="1" smtClean="0"/>
              <a:t>insertAtTail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data</a:t>
            </a:r>
            <a:r>
              <a:rPr lang="en-US" sz="2000" dirty="0"/>
              <a:t>) </a:t>
            </a:r>
          </a:p>
          <a:p>
            <a:r>
              <a:rPr lang="en-US" sz="2000" dirty="0"/>
              <a:t>	      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>
                <a:solidFill>
                  <a:srgbClr val="2C61F6"/>
                </a:solidFill>
              </a:rPr>
              <a:t> </a:t>
            </a:r>
            <a:r>
              <a:rPr lang="en-US" sz="2000" dirty="0" err="1" smtClean="0"/>
              <a:t>getFirst</a:t>
            </a:r>
            <a:r>
              <a:rPr lang="en-US" sz="2000" dirty="0"/>
              <a:t>()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>
                <a:solidFill>
                  <a:srgbClr val="2C61F6"/>
                </a:solidFill>
              </a:rPr>
              <a:t> </a:t>
            </a:r>
            <a:r>
              <a:rPr lang="en-US" sz="2000" dirty="0" err="1" smtClean="0"/>
              <a:t>getElement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/>
              <a:t>n)</a:t>
            </a:r>
          </a:p>
          <a:p>
            <a:r>
              <a:rPr lang="en-US" sz="2000" dirty="0" smtClean="0"/>
              <a:t>	</a:t>
            </a:r>
            <a:r>
              <a:rPr lang="en-US" sz="2000" dirty="0"/>
              <a:t>      </a:t>
            </a:r>
            <a:r>
              <a:rPr lang="en-US" sz="2000" dirty="0" err="1">
                <a:solidFill>
                  <a:srgbClr val="2C61F6"/>
                </a:solidFill>
              </a:rPr>
              <a:t>int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 err="1"/>
              <a:t>removeFirst</a:t>
            </a:r>
            <a:r>
              <a:rPr lang="en-US" sz="2000" dirty="0"/>
              <a:t>()</a:t>
            </a:r>
          </a:p>
          <a:p>
            <a:r>
              <a:rPr lang="en-US" sz="2000" dirty="0"/>
              <a:t>	      </a:t>
            </a:r>
            <a:r>
              <a:rPr lang="en-US" sz="2000" dirty="0" err="1">
                <a:solidFill>
                  <a:srgbClr val="2C61F6"/>
                </a:solidFill>
              </a:rPr>
              <a:t>int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 err="1"/>
              <a:t>removeLast</a:t>
            </a:r>
            <a:r>
              <a:rPr lang="en-US" sz="2000" dirty="0"/>
              <a:t>()</a:t>
            </a:r>
          </a:p>
          <a:p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05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1596890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Node head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05963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962400"/>
            <a:ext cx="227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methods?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7060" y="3921501"/>
            <a:ext cx="2237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>
                <a:solidFill>
                  <a:srgbClr val="2C61F6"/>
                </a:solidFill>
              </a:rPr>
              <a:t> </a:t>
            </a:r>
            <a:r>
              <a:rPr lang="en-US" sz="2000" dirty="0" smtClean="0"/>
              <a:t>size()</a:t>
            </a:r>
          </a:p>
          <a:p>
            <a:r>
              <a:rPr lang="en-US" sz="2000" dirty="0" err="1" smtClean="0">
                <a:solidFill>
                  <a:srgbClr val="2C61F6"/>
                </a:solidFill>
              </a:rPr>
              <a:t>boolean</a:t>
            </a:r>
            <a:r>
              <a:rPr lang="en-US" sz="2000" dirty="0" smtClean="0">
                <a:solidFill>
                  <a:srgbClr val="2C61F6"/>
                </a:solidFill>
              </a:rPr>
              <a:t>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5565" y="4638204"/>
            <a:ext cx="29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methods?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4319" y="4638204"/>
            <a:ext cx="324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C61F6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insertAt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>
                <a:solidFill>
                  <a:srgbClr val="2C61F6"/>
                </a:solidFill>
              </a:rPr>
              <a:t> </a:t>
            </a:r>
            <a:r>
              <a:rPr lang="en-US" sz="2000" dirty="0" err="1" smtClean="0"/>
              <a:t>n,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data)</a:t>
            </a:r>
          </a:p>
          <a:p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remove(</a:t>
            </a:r>
            <a:r>
              <a:rPr lang="en-US" sz="2000" dirty="0" err="1" smtClean="0">
                <a:solidFill>
                  <a:srgbClr val="2C61F6"/>
                </a:solidFill>
              </a:rPr>
              <a:t>int</a:t>
            </a:r>
            <a:r>
              <a:rPr lang="en-US" sz="2000" dirty="0" smtClean="0"/>
              <a:t> n)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7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2E0D-BB3B-6B4D-A10D-9B9329B9DFAA}" type="slidenum">
              <a:rPr lang="en-US">
                <a:solidFill>
                  <a:srgbClr val="40458C"/>
                </a:solidFill>
              </a:rPr>
              <a:pPr>
                <a:defRPr/>
              </a:pPr>
              <a:t>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j-cs"/>
              </a:rPr>
              <a:t>Abstract Data Type (ADT) and Dynamic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1905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021" y="1541187"/>
            <a:ext cx="47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 A generic </a:t>
            </a:r>
            <a:r>
              <a:rPr lang="en-US" sz="1800" dirty="0" err="1" smtClean="0">
                <a:solidFill>
                  <a:srgbClr val="FF0000"/>
                </a:solidFill>
              </a:rPr>
              <a:t>LinkedList</a:t>
            </a:r>
            <a:r>
              <a:rPr lang="en-US" sz="1800" dirty="0" smtClean="0">
                <a:solidFill>
                  <a:srgbClr val="FF0000"/>
                </a:solidFill>
              </a:rPr>
              <a:t> for  any type (of data)?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2028111"/>
            <a:ext cx="354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Java provides </a:t>
            </a:r>
            <a:r>
              <a:rPr lang="en-US" sz="1600" dirty="0" err="1" smtClean="0">
                <a:solidFill>
                  <a:srgbClr val="FF0000"/>
                </a:solidFill>
              </a:rPr>
              <a:t>LinkedList</a:t>
            </a:r>
            <a:r>
              <a:rPr lang="en-US" sz="1600" dirty="0" smtClean="0">
                <a:solidFill>
                  <a:srgbClr val="FF0000"/>
                </a:solidFill>
              </a:rPr>
              <a:t>&lt;E&gt; already.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2598" y="24384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Efficiency?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8190" y="4267200"/>
            <a:ext cx="69282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B050"/>
                </a:solidFill>
              </a:rPr>
              <a:t>ArrayList</a:t>
            </a:r>
            <a:r>
              <a:rPr lang="en-US" sz="1600" dirty="0" smtClean="0">
                <a:solidFill>
                  <a:srgbClr val="00B050"/>
                </a:solidFill>
              </a:rPr>
              <a:t>&lt;E&gt;:  </a:t>
            </a:r>
            <a:r>
              <a:rPr lang="en-US" sz="1600" dirty="0" smtClean="0"/>
              <a:t>a</a:t>
            </a:r>
            <a:r>
              <a:rPr lang="en-US" sz="1600" dirty="0" smtClean="0">
                <a:solidFill>
                  <a:srgbClr val="00B050"/>
                </a:solidFill>
              </a:rPr>
              <a:t> dynamic </a:t>
            </a:r>
            <a:r>
              <a:rPr lang="en-US" sz="1600" dirty="0" smtClean="0"/>
              <a:t>array</a:t>
            </a:r>
          </a:p>
          <a:p>
            <a:endParaRPr lang="en-US" sz="1600" dirty="0"/>
          </a:p>
          <a:p>
            <a:r>
              <a:rPr lang="en-US" sz="1600" dirty="0" smtClean="0"/>
              <a:t>1. have the efficiency of an array, i.e., average cost/running time</a:t>
            </a:r>
          </a:p>
          <a:p>
            <a:r>
              <a:rPr lang="en-US" sz="1600" dirty="0" smtClean="0"/>
              <a:t>of a sequence of inserting, removing and getting-value operation </a:t>
            </a:r>
          </a:p>
          <a:p>
            <a:r>
              <a:rPr lang="en-US" sz="1600" dirty="0" smtClean="0"/>
              <a:t>is constant (i.e., O(1)).   Called </a:t>
            </a:r>
            <a:r>
              <a:rPr lang="en-US" sz="1600" b="1" dirty="0" smtClean="0"/>
              <a:t>amortized</a:t>
            </a:r>
            <a:r>
              <a:rPr lang="en-US" sz="1600" dirty="0" smtClean="0"/>
              <a:t> efficiency. </a:t>
            </a:r>
          </a:p>
          <a:p>
            <a:r>
              <a:rPr lang="en-US" sz="1600" dirty="0" smtClean="0"/>
              <a:t>2. have the dynamics of a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, i.e., being able to insertion, removal,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and allowing the size of array to change.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65895" y="241793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Slow!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9818" y="3821361"/>
            <a:ext cx="219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Solution/substitute?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1497437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Called </a:t>
            </a:r>
            <a:r>
              <a:rPr lang="en-US" sz="1800" b="1" dirty="0" smtClean="0"/>
              <a:t>ADT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941739" y="2902003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Comparison with an array: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6404" y="2805698"/>
            <a:ext cx="5470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A[n] to get any n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element is fast in </a:t>
            </a:r>
          </a:p>
          <a:p>
            <a:r>
              <a:rPr lang="en-US" sz="1800" dirty="0" smtClean="0"/>
              <a:t>constant time O(1).  </a:t>
            </a:r>
          </a:p>
          <a:p>
            <a:r>
              <a:rPr lang="en-US" sz="1800" dirty="0"/>
              <a:t>b</a:t>
            </a:r>
            <a:r>
              <a:rPr lang="en-US" sz="1800" dirty="0" smtClean="0"/>
              <a:t>ut no insertion and removal with fixed array size.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Stacks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6723E8-24DF-4244-B43A-08D807611853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 dirty="0">
              <a:solidFill>
                <a:srgbClr val="40458C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Exceptions vs. Returning Null</a:t>
            </a:r>
            <a:endParaRPr lang="en-US" dirty="0">
              <a:latin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148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Attempting the execution of an operation </a:t>
            </a:r>
            <a:r>
              <a:rPr lang="en-US" dirty="0" smtClean="0">
                <a:latin typeface="Tahoma" charset="0"/>
              </a:rPr>
              <a:t>of an </a:t>
            </a:r>
            <a:r>
              <a:rPr lang="en-US" dirty="0">
                <a:latin typeface="Tahoma" charset="0"/>
              </a:rPr>
              <a:t>ADT may sometimes cause an error </a:t>
            </a:r>
            <a:r>
              <a:rPr lang="en-US" dirty="0" smtClean="0">
                <a:latin typeface="Tahoma" charset="0"/>
              </a:rPr>
              <a:t>condition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ahoma" charset="0"/>
              </a:rPr>
              <a:t>Java supports a general abstraction for errors, called exception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ahoma" charset="0"/>
              </a:rPr>
              <a:t>An exception is said </a:t>
            </a:r>
            <a:r>
              <a:rPr lang="en-US" dirty="0">
                <a:latin typeface="Tahoma" charset="0"/>
              </a:rPr>
              <a:t>to be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thrown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by an operation that cannot </a:t>
            </a:r>
            <a:r>
              <a:rPr lang="en-US" dirty="0" smtClean="0">
                <a:latin typeface="Tahoma" charset="0"/>
              </a:rPr>
              <a:t>be properly executed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962400" cy="3962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In </a:t>
            </a:r>
            <a:r>
              <a:rPr lang="en-US" dirty="0" smtClean="0">
                <a:latin typeface="Tahoma" charset="0"/>
              </a:rPr>
              <a:t>our </a:t>
            </a:r>
            <a:r>
              <a:rPr lang="en-US" dirty="0" err="1" smtClean="0">
                <a:latin typeface="Tahoma" charset="0"/>
              </a:rPr>
              <a:t>LinkedList</a:t>
            </a:r>
            <a:r>
              <a:rPr lang="en-US" dirty="0" smtClean="0">
                <a:latin typeface="Tahoma" charset="0"/>
              </a:rPr>
              <a:t> ADT</a:t>
            </a:r>
            <a:r>
              <a:rPr lang="en-US" dirty="0">
                <a:latin typeface="Tahoma" charset="0"/>
              </a:rPr>
              <a:t>, </a:t>
            </a:r>
            <a:r>
              <a:rPr lang="en-US" dirty="0" smtClean="0">
                <a:latin typeface="Tahoma" charset="0"/>
              </a:rPr>
              <a:t>we do not use exceptions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Instead, we allow operations </a:t>
            </a:r>
            <a:r>
              <a:rPr lang="en-US" dirty="0">
                <a:latin typeface="Tahoma" charset="0"/>
              </a:rPr>
              <a:t>pop and top </a:t>
            </a:r>
            <a:r>
              <a:rPr lang="en-US" dirty="0" smtClean="0">
                <a:latin typeface="Tahoma" charset="0"/>
              </a:rPr>
              <a:t>to be performed even </a:t>
            </a:r>
            <a:r>
              <a:rPr lang="en-US" dirty="0">
                <a:latin typeface="Tahoma" charset="0"/>
              </a:rPr>
              <a:t>if the </a:t>
            </a:r>
            <a:r>
              <a:rPr lang="en-US" dirty="0" err="1" smtClean="0">
                <a:latin typeface="Tahoma" charset="0"/>
              </a:rPr>
              <a:t>linkedList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is empty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For an empty </a:t>
            </a:r>
            <a:r>
              <a:rPr lang="en-US" smtClean="0">
                <a:latin typeface="Tahoma" charset="0"/>
              </a:rPr>
              <a:t>LinkedList, </a:t>
            </a:r>
            <a:r>
              <a:rPr lang="en-US" b="1" dirty="0" smtClean="0">
                <a:latin typeface="Tahoma" charset="0"/>
              </a:rPr>
              <a:t>remove</a:t>
            </a:r>
            <a:r>
              <a:rPr lang="en-US" dirty="0" smtClean="0">
                <a:latin typeface="Tahoma" charset="0"/>
              </a:rPr>
              <a:t> and </a:t>
            </a:r>
            <a:r>
              <a:rPr lang="en-US" b="1" dirty="0" smtClean="0">
                <a:latin typeface="Tahoma" charset="0"/>
              </a:rPr>
              <a:t>get</a:t>
            </a:r>
            <a:r>
              <a:rPr lang="en-US" dirty="0" smtClean="0">
                <a:latin typeface="Tahoma" charset="0"/>
              </a:rPr>
              <a:t> simply return </a:t>
            </a:r>
            <a:r>
              <a:rPr lang="en-US" dirty="0" smtClean="0">
                <a:solidFill>
                  <a:srgbClr val="2C61F6"/>
                </a:solidFill>
                <a:latin typeface="Tahoma" charset="0"/>
              </a:rPr>
              <a:t>null</a:t>
            </a:r>
            <a:endParaRPr lang="en-US" dirty="0">
              <a:solidFill>
                <a:srgbClr val="2C61F6"/>
              </a:solidFill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3915</TotalTime>
  <Words>805</Words>
  <Application>Microsoft Office PowerPoint</Application>
  <PresentationFormat>On-screen Show (4:3)</PresentationFormat>
  <Paragraphs>221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Blueprint</vt:lpstr>
      <vt:lpstr>1_Blueprint</vt:lpstr>
      <vt:lpstr>2_Blueprint</vt:lpstr>
      <vt:lpstr>Linked Lists</vt:lpstr>
      <vt:lpstr>Singly Linked List</vt:lpstr>
      <vt:lpstr>Recursive structure/class</vt:lpstr>
      <vt:lpstr>Linked list examples in three languages</vt:lpstr>
      <vt:lpstr>Inserting at the Head</vt:lpstr>
      <vt:lpstr>Inserting at the Tail</vt:lpstr>
      <vt:lpstr>Implement a Linked List class in Java   Assume integer type</vt:lpstr>
      <vt:lpstr>Abstract Data Type (ADT) and Dynamic Array</vt:lpstr>
      <vt:lpstr>Exceptions vs. Returning Null</vt:lpstr>
      <vt:lpstr>Doubly Linked List</vt:lpstr>
      <vt:lpstr>Insertion</vt:lpstr>
      <vt:lpstr>Deletion</vt:lpstr>
      <vt:lpstr>Circular Linked List</vt:lpstr>
      <vt:lpstr>Applications of linked lists</vt:lpstr>
      <vt:lpstr>Accessor Methods</vt:lpstr>
      <vt:lpstr>A Nested Node Class</vt:lpstr>
      <vt:lpstr>  Java Methods</vt:lpstr>
      <vt:lpstr>Removing at the Head</vt:lpstr>
      <vt:lpstr>Java Method</vt:lpstr>
      <vt:lpstr>Removing at the Tail 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Xukai</cp:lastModifiedBy>
  <cp:revision>602</cp:revision>
  <cp:lastPrinted>2014-03-19T01:33:26Z</cp:lastPrinted>
  <dcterms:created xsi:type="dcterms:W3CDTF">2002-01-21T02:22:10Z</dcterms:created>
  <dcterms:modified xsi:type="dcterms:W3CDTF">2020-05-08T20:12:39Z</dcterms:modified>
</cp:coreProperties>
</file>