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306" r:id="rId3"/>
    <p:sldId id="302" r:id="rId4"/>
    <p:sldId id="303" r:id="rId5"/>
    <p:sldId id="304" r:id="rId6"/>
    <p:sldId id="305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61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A6024-66D9-41FC-BC02-4A601C0A275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4BC94-F1CB-4C8A-A0AC-38BE16069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0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Bucket-Sort and Radix-Sort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2E9807-2CE4-7F47-AB07-473A65C1200F}" type="datetime8">
              <a:rPr lang="en-US" sz="1200">
                <a:solidFill>
                  <a:prstClr val="black"/>
                </a:solidFill>
              </a:rPr>
              <a:pPr eaLnBrk="1" hangingPunct="1"/>
              <a:t>6/19/2020 3:33 PM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FBA30E-8969-F049-8EF6-F1394D647128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46DD1-7D99-48FE-99E4-E49C91E2930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5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CF518-57C1-4DE5-96C7-29056E74AC7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236DE-E225-4173-95DB-A5E433A5F92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8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40458C"/>
                </a:solidFill>
              </a:rPr>
              <a:t>© 2014 Goodrich, </a:t>
            </a:r>
            <a:r>
              <a:rPr lang="en-US" sz="1400" dirty="0" err="1" smtClean="0">
                <a:solidFill>
                  <a:srgbClr val="40458C"/>
                </a:solidFill>
              </a:rPr>
              <a:t>Tamassia</a:t>
            </a:r>
            <a:r>
              <a:rPr lang="en-US" sz="1400" dirty="0" smtClean="0">
                <a:solidFill>
                  <a:srgbClr val="40458C"/>
                </a:solidFill>
              </a:rPr>
              <a:t>, </a:t>
            </a:r>
            <a:r>
              <a:rPr lang="en-US" sz="1400" dirty="0" err="1" smtClean="0">
                <a:solidFill>
                  <a:srgbClr val="40458C"/>
                </a:solidFill>
              </a:rPr>
              <a:t>Goldwasser</a:t>
            </a:r>
            <a:endParaRPr lang="en-US" sz="1400" dirty="0" smtClean="0">
              <a:solidFill>
                <a:srgbClr val="40458C"/>
              </a:solidFill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F81CA-57BB-1A42-A439-0A02A7730C20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0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2ACAD5-84E8-F84D-8E67-97B45554449C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1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A24A65-1DF9-3F48-8613-59909E5BF2ED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65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DDE96-507E-334A-AA28-370A5435761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6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B6128-DE27-B042-8775-4BADE3DFC67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40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8624B-6617-0B43-9B7D-3E64699C051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96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A309A7-2A6B-364F-9407-44245CC14F0A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12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213F-61EA-4B40-9E30-58B8DB8FE9C1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9D367-E0FF-49E0-AE52-3FEA1462B0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2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61A63F-6799-AA4D-8234-18BA7C76C7FF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95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9141C-0C0F-4F40-B833-B1D44D94814B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94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564BB-4217-E74A-9133-20786E3559D3}" type="slidenum">
              <a:rPr lang="en-US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19CE-720E-4391-94BA-BF289AAEE39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2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0F170-E6BF-409C-A994-6E5C365115E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3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A366B-DEF1-428F-AF13-4A3A6B1A46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9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E7EC6-7463-45DF-AEC7-4DF78E30DF2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C2734-EB38-4CD1-9DFB-8A3B5D0B21A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BB069-0862-404C-9DF2-595E35784F5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0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3BA31-AA3D-42CF-B22E-ADAAB8D544F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2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613555-EA4F-4D36-9D5B-CEC3B3CF7650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6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  <a:ea typeface="ＭＳ Ｐゴシック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9D666-4CBB-FB44-8B16-45E58B7254E0}" type="slidenum">
              <a:rPr lang="en-US">
                <a:solidFill>
                  <a:srgbClr val="40458C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40458C"/>
                </a:solidFill>
              </a:rPr>
              <a:t>© 2014 Goodrich, </a:t>
            </a:r>
            <a:r>
              <a:rPr lang="en-US" sz="1400" dirty="0" err="1" smtClean="0">
                <a:solidFill>
                  <a:srgbClr val="40458C"/>
                </a:solidFill>
              </a:rPr>
              <a:t>Tamassia</a:t>
            </a:r>
            <a:r>
              <a:rPr lang="en-US" sz="1400" dirty="0" smtClean="0">
                <a:solidFill>
                  <a:srgbClr val="40458C"/>
                </a:solidFill>
              </a:rPr>
              <a:t>, </a:t>
            </a:r>
            <a:r>
              <a:rPr lang="en-US" sz="1400" dirty="0" err="1" smtClean="0">
                <a:solidFill>
                  <a:srgbClr val="40458C"/>
                </a:solidFill>
              </a:rPr>
              <a:t>Goldwasser</a:t>
            </a:r>
            <a:endParaRPr lang="en-US" sz="1400" dirty="0" smtClean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4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Non comparison sort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Comparison sort: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Lower bound: (</a:t>
            </a:r>
            <a:r>
              <a:rPr lang="en-US" altLang="en-US" i="1" dirty="0" err="1">
                <a:sym typeface="Symbol" pitchFamily="18" charset="2"/>
              </a:rPr>
              <a:t>n</a:t>
            </a:r>
            <a:r>
              <a:rPr lang="en-US" altLang="en-US" dirty="0" err="1">
                <a:sym typeface="Symbol" pitchFamily="18" charset="2"/>
              </a:rPr>
              <a:t>lg</a:t>
            </a:r>
            <a:r>
              <a:rPr lang="en-US" altLang="en-US" i="1" dirty="0" err="1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).</a:t>
            </a:r>
          </a:p>
          <a:p>
            <a:r>
              <a:rPr lang="en-US" altLang="en-US" dirty="0"/>
              <a:t>Non comparison sort: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ounting </a:t>
            </a:r>
            <a:r>
              <a:rPr lang="en-US" altLang="en-US" dirty="0"/>
              <a:t>sort, </a:t>
            </a:r>
            <a:r>
              <a:rPr lang="en-US" altLang="en-US" dirty="0" smtClean="0"/>
              <a:t>bucket sort, radix sort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04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F67747-F4C5-4D4E-B91E-0158DD5D78D2}" type="slidenum">
              <a:rPr lang="en-US" sz="1400">
                <a:solidFill>
                  <a:srgbClr val="40458C"/>
                </a:solidFill>
              </a:rPr>
              <a:pPr eaLnBrk="1" hangingPunct="1"/>
              <a:t>10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 Order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i="1" dirty="0">
                <a:latin typeface="Times New Roman" charset="0"/>
              </a:rPr>
              <a:t>d-</a:t>
            </a:r>
            <a:r>
              <a:rPr lang="en-US" sz="2400" dirty="0">
                <a:latin typeface="Tahoma" charset="0"/>
              </a:rPr>
              <a:t>tuple is a sequence of </a:t>
            </a:r>
            <a:r>
              <a:rPr lang="en-US" sz="2400" b="1" i="1" dirty="0">
                <a:latin typeface="Times New Roman" charset="0"/>
              </a:rPr>
              <a:t>d</a:t>
            </a:r>
            <a:r>
              <a:rPr lang="en-US" sz="2400" dirty="0">
                <a:latin typeface="Tahoma" charset="0"/>
              </a:rPr>
              <a:t> keys 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baseline="-25000" dirty="0">
                <a:latin typeface="Times New Roman" charset="0"/>
              </a:rPr>
              <a:t>1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baseline="-25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>
                <a:latin typeface="Times New Roman" charset="0"/>
              </a:rPr>
              <a:t>…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 err="1">
                <a:latin typeface="Times New Roman" charset="0"/>
              </a:rPr>
              <a:t>k</a:t>
            </a:r>
            <a:r>
              <a:rPr lang="en-US" sz="2400" b="1" i="1" baseline="-25000" dirty="0" err="1">
                <a:latin typeface="Times New Roman" charset="0"/>
              </a:rPr>
              <a:t>d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, where key </a:t>
            </a:r>
            <a:r>
              <a:rPr lang="en-US" sz="2400" b="1" i="1" dirty="0" err="1">
                <a:latin typeface="Times New Roman" charset="0"/>
              </a:rPr>
              <a:t>k</a:t>
            </a:r>
            <a:r>
              <a:rPr lang="en-US" sz="2400" b="1" i="1" baseline="-25000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is said to be the </a:t>
            </a:r>
            <a:r>
              <a:rPr lang="en-US" sz="2400" b="1" i="1" dirty="0" err="1">
                <a:latin typeface="Times New Roman" charset="0"/>
              </a:rPr>
              <a:t>i-</a:t>
            </a:r>
            <a:r>
              <a:rPr lang="en-US" sz="2400" dirty="0" err="1">
                <a:latin typeface="Tahoma" charset="0"/>
              </a:rPr>
              <a:t>th</a:t>
            </a:r>
            <a:r>
              <a:rPr lang="en-US" sz="2400" dirty="0">
                <a:latin typeface="Tahoma" charset="0"/>
              </a:rPr>
              <a:t> dimension of the tuple</a:t>
            </a:r>
            <a:endParaRPr lang="en-US" sz="2400" dirty="0">
              <a:latin typeface="Times New Roman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Example: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Cartesian coordinates of a point in space are a 3-tuple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lexicographic order of two </a:t>
            </a:r>
            <a:r>
              <a:rPr lang="en-US" sz="2400" b="1" i="1" dirty="0">
                <a:latin typeface="Times New Roman" charset="0"/>
              </a:rPr>
              <a:t>d-</a:t>
            </a:r>
            <a:r>
              <a:rPr lang="en-US" sz="2400" dirty="0">
                <a:latin typeface="Tahoma" charset="0"/>
              </a:rPr>
              <a:t>tuples is recursively defined as follows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…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 err="1">
                <a:latin typeface="Times New Roman" charset="0"/>
              </a:rPr>
              <a:t>x</a:t>
            </a:r>
            <a:r>
              <a:rPr lang="en-US" sz="2000" b="1" i="1" baseline="-25000" dirty="0" err="1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</a:rPr>
              <a:t> (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…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 err="1">
                <a:latin typeface="Times New Roman" charset="0"/>
              </a:rPr>
              <a:t>y</a:t>
            </a:r>
            <a:r>
              <a:rPr lang="en-US" sz="2000" b="1" i="1" baseline="-25000" dirty="0" err="1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)</a:t>
            </a:r>
            <a:br>
              <a:rPr lang="en-US" sz="2000" dirty="0">
                <a:latin typeface="Times New Roman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</a:b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dirty="0">
                <a:latin typeface="Symbol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1  </a:t>
            </a:r>
            <a:r>
              <a:rPr lang="en-US" sz="2400" dirty="0">
                <a:solidFill>
                  <a:schemeClr val="tx2"/>
                </a:solidFill>
                <a:latin typeface="Tahoma" charset="0"/>
                <a:sym typeface="Symbol" charset="0"/>
              </a:rPr>
              <a:t></a:t>
            </a:r>
            <a:r>
              <a:rPr lang="en-US" sz="2000" dirty="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2000" dirty="0">
                <a:latin typeface="Tahoma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aseline="-25000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400" dirty="0">
                <a:solidFill>
                  <a:schemeClr val="tx2"/>
                </a:solidFill>
                <a:latin typeface="Tahoma" charset="0"/>
                <a:sym typeface="Symbol" charset="0"/>
              </a:rPr>
              <a:t></a:t>
            </a:r>
            <a:r>
              <a:rPr lang="en-US" sz="2000" dirty="0">
                <a:latin typeface="Tahoma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…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 err="1">
                <a:latin typeface="Times New Roman" charset="0"/>
              </a:rPr>
              <a:t>x</a:t>
            </a:r>
            <a:r>
              <a:rPr lang="en-US" sz="2000" b="1" i="1" baseline="-25000" dirty="0" err="1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</a:rPr>
              <a:t> (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…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 err="1">
                <a:latin typeface="Times New Roman" charset="0"/>
              </a:rPr>
              <a:t>y</a:t>
            </a:r>
            <a:r>
              <a:rPr lang="en-US" sz="2000" b="1" i="1" baseline="-25000" dirty="0" err="1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	</a:t>
            </a:r>
            <a:r>
              <a:rPr lang="en-US" sz="2400" dirty="0">
                <a:latin typeface="Tahoma" charset="0"/>
              </a:rPr>
              <a:t>i</a:t>
            </a:r>
            <a:r>
              <a:rPr lang="en-US" sz="2400" dirty="0" smtClean="0">
                <a:latin typeface="Tahoma" charset="0"/>
              </a:rPr>
              <a:t>.e</a:t>
            </a:r>
            <a:r>
              <a:rPr lang="en-US" sz="2400" dirty="0">
                <a:latin typeface="Tahoma" charset="0"/>
              </a:rPr>
              <a:t>., the tuples are compared by the first dimension, then by the second dimension, etc.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7010400" y="223838"/>
          <a:ext cx="17526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lip" r:id="rId3" imgW="3974471" imgH="3468986" progId="MS_ClipArt_Gallery.5">
                  <p:embed/>
                </p:oleObj>
              </mc:Choice>
              <mc:Fallback>
                <p:oleObj name="Clip" r:id="rId3" imgW="3974471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3838"/>
                        <a:ext cx="17526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5744E1-9FA3-8B4F-8C01-11126074893D}" type="slidenum">
              <a:rPr lang="en-US" sz="1400">
                <a:solidFill>
                  <a:srgbClr val="40458C"/>
                </a:solidFill>
              </a:rPr>
              <a:pPr eaLnBrk="1" hangingPunct="1"/>
              <a:t>11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Lexicographic-Sort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>
                <a:latin typeface="Tahoma" charset="0"/>
              </a:rPr>
              <a:t> be the comparator that compares two tuples by their </a:t>
            </a:r>
            <a:r>
              <a:rPr lang="en-US" sz="2000" b="1" i="1">
                <a:latin typeface="Times New Roman" charset="0"/>
              </a:rPr>
              <a:t>i-</a:t>
            </a:r>
            <a:r>
              <a:rPr lang="en-US" sz="2000">
                <a:latin typeface="Tahoma" charset="0"/>
              </a:rPr>
              <a:t>th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C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be a stable sorting algorithm that uses comparator </a:t>
            </a:r>
            <a:r>
              <a:rPr lang="en-US" sz="2000" b="1" i="1">
                <a:latin typeface="Times New Roman" charset="0"/>
              </a:rPr>
              <a:t>C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sorts a sequence of </a:t>
            </a:r>
            <a:r>
              <a:rPr lang="en-US" sz="2000" b="1" i="1">
                <a:latin typeface="Times New Roman" charset="0"/>
              </a:rPr>
              <a:t>d-</a:t>
            </a:r>
            <a:r>
              <a:rPr lang="en-US" sz="2000">
                <a:latin typeface="Tahoma" charset="0"/>
              </a:rPr>
              <a:t>tuples in lexicographic order by executing</a:t>
            </a:r>
            <a:r>
              <a:rPr lang="en-US" sz="2000" b="1" i="1">
                <a:latin typeface="Times New Roman" charset="0"/>
              </a:rPr>
              <a:t> d </a:t>
            </a:r>
            <a:r>
              <a:rPr lang="en-US" sz="2000">
                <a:latin typeface="Tahoma" charset="0"/>
              </a:rPr>
              <a:t>times algorithm </a:t>
            </a:r>
            <a:r>
              <a:rPr lang="en-US" sz="2000" b="1" i="1">
                <a:latin typeface="Times New Roman" charset="0"/>
              </a:rPr>
              <a:t>stableSort</a:t>
            </a:r>
            <a:r>
              <a:rPr lang="en-US" sz="2000">
                <a:latin typeface="Tahoma" charset="0"/>
              </a:rPr>
              <a:t>, one per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Lexicographic-sort runs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dT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))</a:t>
            </a:r>
            <a:r>
              <a:rPr lang="en-US" sz="2000">
                <a:latin typeface="Tahoma" charset="0"/>
              </a:rPr>
              <a:t> time, where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the running time of </a:t>
            </a:r>
            <a:r>
              <a:rPr lang="en-US" sz="2000" b="1" i="1">
                <a:latin typeface="Times New Roman" charset="0"/>
              </a:rPr>
              <a:t>stableSort 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48200" y="1590675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lexicographicSort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BE2D00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-tuples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lexicographic order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endParaRPr lang="en-US" sz="2000">
              <a:solidFill>
                <a:srgbClr val="577052"/>
              </a:solidFill>
              <a:latin typeface="Times New Roman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1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	stableSort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C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648200" y="4029075"/>
            <a:ext cx="411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Example: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latin typeface="Times New Roman" charset="0"/>
              </a:rPr>
              <a:t>(7,4,6) (5,1,5) (2,4,6) (2, 1, 4) (3, 2, 4)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latin typeface="Times New Roman" charset="0"/>
              </a:rPr>
              <a:t>(2, 1,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4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 (3, 2,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4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 (5,1,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5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 (7,4,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6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 (2,4,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6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latin typeface="Times New Roman" charset="0"/>
              </a:rPr>
              <a:t>(2,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 4) (5,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,5) (3,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 4) (7,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4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,6) (2,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4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,6)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40458C"/>
                </a:solidFill>
                <a:latin typeface="Times New Roman" charset="0"/>
              </a:rPr>
              <a:t>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 1, 4) 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,4,6) 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3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 2, 4) 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5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,1,5) (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7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,4,6)</a:t>
            </a:r>
          </a:p>
        </p:txBody>
      </p:sp>
    </p:spTree>
    <p:extLst>
      <p:ext uri="{BB962C8B-B14F-4D97-AF65-F5344CB8AC3E}">
        <p14:creationId xmlns:p14="http://schemas.microsoft.com/office/powerpoint/2010/main" val="16101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1939D9-F276-294B-8FAF-38F185617B5D}" type="slidenum">
              <a:rPr lang="en-US" sz="1400">
                <a:solidFill>
                  <a:srgbClr val="40458C"/>
                </a:solidFill>
              </a:rPr>
              <a:pPr eaLnBrk="1" hangingPunct="1"/>
              <a:t>12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Radix-Sort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2766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Radix-sort is a specialization of lexicographic-sort that uses bucket-sort as the stable sorting algorithm in each dimension</a:t>
            </a:r>
          </a:p>
          <a:p>
            <a:pPr eaLnBrk="1" hangingPunct="1"/>
            <a:r>
              <a:rPr lang="en-US" sz="2000">
                <a:latin typeface="Tahoma" charset="0"/>
              </a:rPr>
              <a:t>Radix-sort is applicable to tuples where the keys in each dimension 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Tahoma" charset="0"/>
              </a:rPr>
              <a:t>are integers in the range </a:t>
            </a:r>
            <a:r>
              <a:rPr lang="en-US" sz="2000">
                <a:latin typeface="Times New Roman" charset="0"/>
              </a:rPr>
              <a:t>[0</a:t>
            </a:r>
            <a:r>
              <a:rPr lang="en-US" sz="2000" b="1" i="1">
                <a:latin typeface="Times New Roman" charset="0"/>
              </a:rPr>
              <a:t>, 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000">
                <a:latin typeface="Tahoma" charset="0"/>
              </a:rPr>
              <a:t>Radix-sort runs in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(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495800" y="3124200"/>
            <a:ext cx="4114800" cy="281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radixSort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S, N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BE2D00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-tuples such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that (0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0) 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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 and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rgbClr val="577052"/>
                </a:solidFill>
                <a:latin typeface="Times New Roman" charset="0"/>
                <a:sym typeface="Symbol" charset="0"/>
              </a:rPr>
              <a:t> 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Symbol" charset="0"/>
              </a:rPr>
              <a:t>-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Symbol" charset="0"/>
              </a:rPr>
              <a:t>-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1)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for each tuple 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rgbClr val="57705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 in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lexicographic order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1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	bucketSort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6199188" y="304800"/>
          <a:ext cx="2411412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" r:id="rId3" imgW="4663440" imgH="4663440" progId="MS_ClipArt_Gallery.5">
                  <p:embed/>
                </p:oleObj>
              </mc:Choice>
              <mc:Fallback>
                <p:oleObj name="Clip" r:id="rId3" imgW="4663440" imgH="466344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304800"/>
                        <a:ext cx="2411412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6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5AC0A9-7C0B-9446-83C2-1EEA59A522AC}" type="slidenum">
              <a:rPr lang="en-US" sz="1400">
                <a:solidFill>
                  <a:srgbClr val="40458C"/>
                </a:solidFill>
              </a:rPr>
              <a:pPr eaLnBrk="1" hangingPunct="1"/>
              <a:t>13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876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Radix-Sort for Binary Numbers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26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Consider a sequence of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</a:rPr>
              <a:t>b</a:t>
            </a:r>
            <a:r>
              <a:rPr lang="en-US" sz="2400">
                <a:latin typeface="Tahoma" charset="0"/>
              </a:rPr>
              <a:t>-bit integers 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	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>
                <a:latin typeface="Symbol" charset="0"/>
              </a:rPr>
              <a:t>=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 b="1" i="1" baseline="-25000">
                <a:latin typeface="Times New Roman" charset="0"/>
              </a:rPr>
              <a:t>b</a:t>
            </a:r>
            <a:r>
              <a:rPr lang="en-US" sz="2400" b="1" i="1" baseline="-25000">
                <a:latin typeface="Symbol" charset="0"/>
              </a:rPr>
              <a:t> </a:t>
            </a:r>
            <a:r>
              <a:rPr lang="en-US" sz="2400" baseline="-25000">
                <a:latin typeface="Symbol" charset="0"/>
              </a:rPr>
              <a:t>- 1</a:t>
            </a:r>
            <a:r>
              <a:rPr lang="en-US" sz="2400" b="1" i="1">
                <a:latin typeface="Times New Roman" charset="0"/>
              </a:rPr>
              <a:t> … x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 baseline="-25000">
                <a:latin typeface="Times New Roman" charset="0"/>
              </a:rPr>
              <a:t>0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represent each element as a </a:t>
            </a:r>
            <a:r>
              <a:rPr lang="en-US" sz="2400" b="1" i="1">
                <a:latin typeface="Times New Roman" charset="0"/>
              </a:rPr>
              <a:t>b</a:t>
            </a:r>
            <a:r>
              <a:rPr lang="en-US" sz="2400">
                <a:latin typeface="Tahoma" charset="0"/>
              </a:rPr>
              <a:t>-tuple of integers in the range </a:t>
            </a:r>
            <a:r>
              <a:rPr lang="en-US" sz="2400">
                <a:latin typeface="Times New Roman" charset="0"/>
              </a:rPr>
              <a:t>[0, 1]</a:t>
            </a:r>
            <a:r>
              <a:rPr lang="en-US" sz="2400">
                <a:latin typeface="Tahoma" charset="0"/>
              </a:rPr>
              <a:t> and apply radix-sort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>
                <a:latin typeface="Symbol" charset="0"/>
              </a:rPr>
              <a:t>=</a:t>
            </a:r>
            <a:r>
              <a:rPr lang="en-US" sz="2400">
                <a:latin typeface="Times New Roman" charset="0"/>
              </a:rPr>
              <a:t> 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This application of the radix-sort algorithm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bn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For example, we can sort a sequence of 32-bit integers in linear time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181600" y="2667000"/>
            <a:ext cx="3581400" cy="3424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binaryRadixSort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BE2D00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of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b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-bit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integers 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solidFill>
                  <a:srgbClr val="40458C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sorted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replace each element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/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of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with the item (0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, x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0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to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b</a:t>
            </a:r>
            <a:r>
              <a:rPr lang="en-US" sz="2000">
                <a:solidFill>
                  <a:srgbClr val="577052"/>
                </a:solidFill>
                <a:latin typeface="Symbol" charset="0"/>
              </a:rPr>
              <a:t> - 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1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replace the key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k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of </a:t>
            </a:r>
            <a:br>
              <a:rPr lang="en-US" sz="2000">
                <a:solidFill>
                  <a:srgbClr val="577052"/>
                </a:solidFill>
                <a:latin typeface="Times New Roman" charset="0"/>
              </a:rPr>
            </a:b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	each item (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k, x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) of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	with bit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r>
              <a:rPr lang="en-US" sz="2000" b="1" i="1" baseline="-25000">
                <a:solidFill>
                  <a:srgbClr val="577052"/>
                </a:solidFill>
                <a:latin typeface="Times New Roman" charset="0"/>
              </a:rPr>
              <a:t>i</a:t>
            </a:r>
            <a:r>
              <a:rPr lang="en-US" sz="2000">
                <a:solidFill>
                  <a:srgbClr val="577052"/>
                </a:solidFill>
                <a:latin typeface="Times New Roman" charset="0"/>
              </a:rPr>
              <a:t> of </a:t>
            </a:r>
            <a:r>
              <a:rPr lang="en-US" sz="2000" b="1" i="1">
                <a:solidFill>
                  <a:srgbClr val="577052"/>
                </a:solidFill>
                <a:latin typeface="Times New Roman" charset="0"/>
              </a:rPr>
              <a:t>x</a:t>
            </a:r>
            <a:endParaRPr lang="en-US" sz="2000">
              <a:solidFill>
                <a:srgbClr val="577052"/>
              </a:solidFill>
              <a:latin typeface="Times New Roman" charset="0"/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577052"/>
                </a:solidFill>
                <a:latin typeface="Times New Roman" charset="0"/>
              </a:rPr>
              <a:t>		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bucketSort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rgbClr val="BE2D00"/>
                </a:solidFill>
                <a:latin typeface="Times New Roman" charset="0"/>
              </a:rPr>
              <a:t>S, </a:t>
            </a:r>
            <a:r>
              <a:rPr lang="en-US" sz="2000">
                <a:solidFill>
                  <a:srgbClr val="BE2D00"/>
                </a:solidFill>
                <a:latin typeface="Times New Roman" charset="0"/>
              </a:rPr>
              <a:t>2)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019800" y="441325"/>
          <a:ext cx="2514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lip" r:id="rId3" imgW="1865621" imgH="1233519" progId="MS_ClipArt_Gallery.5">
                  <p:embed/>
                </p:oleObj>
              </mc:Choice>
              <mc:Fallback>
                <p:oleObj name="Clip" r:id="rId3" imgW="1865621" imgH="1233519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325"/>
                        <a:ext cx="2514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9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628374-6F5D-584D-9F0F-18A4A7118054}" type="slidenum">
              <a:rPr lang="en-US" sz="1400">
                <a:solidFill>
                  <a:srgbClr val="40458C"/>
                </a:solidFill>
              </a:rPr>
              <a:pPr eaLnBrk="1" hangingPunct="1"/>
              <a:t>14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53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Sorting a sequence of 4-bit integers</a:t>
            </a:r>
          </a:p>
        </p:txBody>
      </p:sp>
      <p:grpSp>
        <p:nvGrpSpPr>
          <p:cNvPr id="24581" name="Group 13"/>
          <p:cNvGrpSpPr>
            <a:grpSpLocks/>
          </p:cNvGrpSpPr>
          <p:nvPr/>
        </p:nvGrpSpPr>
        <p:grpSpPr bwMode="auto">
          <a:xfrm>
            <a:off x="1066800" y="2438400"/>
            <a:ext cx="685800" cy="3429000"/>
            <a:chOff x="816" y="1488"/>
            <a:chExt cx="432" cy="2160"/>
          </a:xfrm>
        </p:grpSpPr>
        <p:cxnSp>
          <p:nvCxnSpPr>
            <p:cNvPr id="24615" name="AutoShape 5"/>
            <p:cNvCxnSpPr>
              <a:cxnSpLocks noChangeShapeType="1"/>
              <a:stCxn id="24616" idx="2"/>
              <a:endCxn id="24620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6" name="AutoShape 6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1001</a:t>
              </a:r>
              <a:endPara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17" name="AutoShape 7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0010</a:t>
              </a:r>
              <a:endPara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18" name="AutoShape 8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1101</a:t>
              </a:r>
              <a:endPara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19" name="AutoShape 9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0001</a:t>
              </a:r>
              <a:endPara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20" name="AutoShape 10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1110</a:t>
              </a:r>
              <a:endPara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2743200" y="2438400"/>
            <a:ext cx="685800" cy="3429000"/>
            <a:chOff x="1728" y="1536"/>
            <a:chExt cx="432" cy="2160"/>
          </a:xfrm>
        </p:grpSpPr>
        <p:cxnSp>
          <p:nvCxnSpPr>
            <p:cNvPr id="24609" name="AutoShape 15"/>
            <p:cNvCxnSpPr>
              <a:cxnSpLocks noChangeShapeType="1"/>
              <a:stCxn id="24610" idx="2"/>
              <a:endCxn id="24614" idx="0"/>
            </p:cNvCxnSpPr>
            <p:nvPr/>
          </p:nvCxnSpPr>
          <p:spPr bwMode="auto">
            <a:xfrm>
              <a:off x="1944" y="1830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0" name="AutoShape 16"/>
            <p:cNvSpPr>
              <a:spLocks noChangeArrowheads="1"/>
            </p:cNvSpPr>
            <p:nvPr/>
          </p:nvSpPr>
          <p:spPr bwMode="auto">
            <a:xfrm>
              <a:off x="1728" y="153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001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4611" name="AutoShape 17"/>
            <p:cNvSpPr>
              <a:spLocks noChangeArrowheads="1"/>
            </p:cNvSpPr>
            <p:nvPr/>
          </p:nvSpPr>
          <p:spPr bwMode="auto">
            <a:xfrm>
              <a:off x="1728" y="200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111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4612" name="AutoShape 18"/>
            <p:cNvSpPr>
              <a:spLocks noChangeArrowheads="1"/>
            </p:cNvSpPr>
            <p:nvPr/>
          </p:nvSpPr>
          <p:spPr bwMode="auto">
            <a:xfrm>
              <a:off x="1728" y="247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100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613" name="AutoShape 19"/>
            <p:cNvSpPr>
              <a:spLocks noChangeArrowheads="1"/>
            </p:cNvSpPr>
            <p:nvPr/>
          </p:nvSpPr>
          <p:spPr bwMode="auto">
            <a:xfrm>
              <a:off x="1728" y="294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110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614" name="AutoShape 20"/>
            <p:cNvSpPr>
              <a:spLocks noChangeArrowheads="1"/>
            </p:cNvSpPr>
            <p:nvPr/>
          </p:nvSpPr>
          <p:spPr bwMode="auto">
            <a:xfrm>
              <a:off x="1728" y="340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000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24583" name="Group 21"/>
          <p:cNvGrpSpPr>
            <a:grpSpLocks/>
          </p:cNvGrpSpPr>
          <p:nvPr/>
        </p:nvGrpSpPr>
        <p:grpSpPr bwMode="auto">
          <a:xfrm>
            <a:off x="4419600" y="2438400"/>
            <a:ext cx="685800" cy="3429000"/>
            <a:chOff x="816" y="1488"/>
            <a:chExt cx="432" cy="2160"/>
          </a:xfrm>
        </p:grpSpPr>
        <p:cxnSp>
          <p:nvCxnSpPr>
            <p:cNvPr id="24603" name="AutoShape 22"/>
            <p:cNvCxnSpPr>
              <a:cxnSpLocks noChangeShapeType="1"/>
              <a:stCxn id="24604" idx="2"/>
              <a:endCxn id="24608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4" name="AutoShape 23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10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</a:t>
              </a:r>
              <a:endPara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605" name="AutoShape 24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11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606" name="AutoShape 25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00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607" name="AutoShape 26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00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4608" name="AutoShape 27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11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6096000" y="2438400"/>
            <a:ext cx="685800" cy="3429000"/>
            <a:chOff x="816" y="1488"/>
            <a:chExt cx="432" cy="2160"/>
          </a:xfrm>
        </p:grpSpPr>
        <p:cxnSp>
          <p:nvCxnSpPr>
            <p:cNvPr id="24597" name="AutoShape 29"/>
            <p:cNvCxnSpPr>
              <a:cxnSpLocks noChangeShapeType="1"/>
              <a:stCxn id="24598" idx="2"/>
              <a:endCxn id="24602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8" name="AutoShape 30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01</a:t>
              </a:r>
              <a:endParaRPr lang="en-US" sz="2400" b="1" i="1">
                <a:solidFill>
                  <a:srgbClr val="40458C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599" name="AutoShape 31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01</a:t>
              </a:r>
            </a:p>
          </p:txBody>
        </p:sp>
        <p:sp>
          <p:nvSpPr>
            <p:cNvPr id="24600" name="AutoShape 32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4601" name="AutoShape 33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01</a:t>
              </a:r>
            </a:p>
          </p:txBody>
        </p:sp>
        <p:sp>
          <p:nvSpPr>
            <p:cNvPr id="24602" name="AutoShape 34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10</a:t>
              </a:r>
            </a:p>
          </p:txBody>
        </p:sp>
      </p:grpSp>
      <p:grpSp>
        <p:nvGrpSpPr>
          <p:cNvPr id="24585" name="Group 35"/>
          <p:cNvGrpSpPr>
            <a:grpSpLocks/>
          </p:cNvGrpSpPr>
          <p:nvPr/>
        </p:nvGrpSpPr>
        <p:grpSpPr bwMode="auto">
          <a:xfrm>
            <a:off x="7772400" y="2438400"/>
            <a:ext cx="685800" cy="3429000"/>
            <a:chOff x="816" y="1488"/>
            <a:chExt cx="432" cy="2160"/>
          </a:xfrm>
        </p:grpSpPr>
        <p:cxnSp>
          <p:nvCxnSpPr>
            <p:cNvPr id="24591" name="AutoShape 36"/>
            <p:cNvCxnSpPr>
              <a:cxnSpLocks noChangeShapeType="1"/>
              <a:stCxn id="24592" idx="2"/>
              <a:endCxn id="24596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2" name="AutoShape 37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001</a:t>
              </a:r>
            </a:p>
          </p:txBody>
        </p:sp>
        <p:sp>
          <p:nvSpPr>
            <p:cNvPr id="24593" name="AutoShape 38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0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010</a:t>
              </a:r>
            </a:p>
          </p:txBody>
        </p:sp>
        <p:sp>
          <p:nvSpPr>
            <p:cNvPr id="24594" name="AutoShape 39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001</a:t>
              </a:r>
            </a:p>
          </p:txBody>
        </p:sp>
        <p:sp>
          <p:nvSpPr>
            <p:cNvPr id="24595" name="AutoShape 40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101</a:t>
              </a:r>
            </a:p>
          </p:txBody>
        </p:sp>
        <p:sp>
          <p:nvSpPr>
            <p:cNvPr id="24596" name="AutoShape 41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BE2D00"/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110</a:t>
              </a:r>
            </a:p>
          </p:txBody>
        </p:sp>
      </p:grpSp>
      <p:sp>
        <p:nvSpPr>
          <p:cNvPr id="24586" name="AutoShape 43"/>
          <p:cNvSpPr>
            <a:spLocks noChangeArrowheads="1"/>
          </p:cNvSpPr>
          <p:nvPr/>
        </p:nvSpPr>
        <p:spPr bwMode="auto">
          <a:xfrm rot="-5400000">
            <a:off x="20574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24587" name="AutoShape 44"/>
          <p:cNvSpPr>
            <a:spLocks noChangeArrowheads="1"/>
          </p:cNvSpPr>
          <p:nvPr/>
        </p:nvSpPr>
        <p:spPr bwMode="auto">
          <a:xfrm rot="-5400000">
            <a:off x="37338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24588" name="AutoShape 45"/>
          <p:cNvSpPr>
            <a:spLocks noChangeArrowheads="1"/>
          </p:cNvSpPr>
          <p:nvPr/>
        </p:nvSpPr>
        <p:spPr bwMode="auto">
          <a:xfrm rot="-5400000">
            <a:off x="54102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sp>
        <p:nvSpPr>
          <p:cNvPr id="24589" name="AutoShape 46"/>
          <p:cNvSpPr>
            <a:spLocks noChangeArrowheads="1"/>
          </p:cNvSpPr>
          <p:nvPr/>
        </p:nvSpPr>
        <p:spPr bwMode="auto">
          <a:xfrm rot="-5400000">
            <a:off x="70866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BE2D00"/>
              </a:solidFill>
              <a:ea typeface="ＭＳ Ｐゴシック" charset="0"/>
            </a:endParaRPr>
          </a:p>
        </p:txBody>
      </p:sp>
      <p:graphicFrame>
        <p:nvGraphicFramePr>
          <p:cNvPr id="24590" name="Object 47"/>
          <p:cNvGraphicFramePr>
            <a:graphicFrameLocks noChangeAspect="1"/>
          </p:cNvGraphicFramePr>
          <p:nvPr/>
        </p:nvGraphicFramePr>
        <p:xfrm>
          <a:off x="7010400" y="304800"/>
          <a:ext cx="1752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lip" r:id="rId3" imgW="1865621" imgH="1233519" progId="MS_ClipArt_Gallery.5">
                  <p:embed/>
                </p:oleObj>
              </mc:Choice>
              <mc:Fallback>
                <p:oleObj name="Clip" r:id="rId3" imgW="1865621" imgH="1233519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"/>
                        <a:ext cx="1752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3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altLang="en-US"/>
              <a:t>Bucket Sort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191000"/>
          </a:xfrm>
        </p:spPr>
        <p:txBody>
          <a:bodyPr/>
          <a:lstStyle/>
          <a:p>
            <a:r>
              <a:rPr lang="en-US" altLang="en-US" sz="2800"/>
              <a:t>Assumption: uniform distribution </a:t>
            </a:r>
          </a:p>
          <a:p>
            <a:pPr lvl="1"/>
            <a:r>
              <a:rPr lang="en-US" altLang="en-US" sz="2400"/>
              <a:t>Input numbers are </a:t>
            </a:r>
            <a:r>
              <a:rPr lang="en-US" altLang="en-US" sz="2400">
                <a:solidFill>
                  <a:schemeClr val="accent1"/>
                </a:solidFill>
              </a:rPr>
              <a:t>uniformly distributed</a:t>
            </a:r>
            <a:r>
              <a:rPr lang="en-US" altLang="en-US" sz="2400"/>
              <a:t> in [0,1).</a:t>
            </a:r>
          </a:p>
          <a:p>
            <a:pPr lvl="1"/>
            <a:r>
              <a:rPr lang="en-US" altLang="en-US" sz="2400"/>
              <a:t>Suppose input size is </a:t>
            </a:r>
            <a:r>
              <a:rPr lang="en-US" altLang="en-US" sz="2400" i="1"/>
              <a:t>n</a:t>
            </a:r>
            <a:r>
              <a:rPr lang="en-US" altLang="en-US" sz="2400"/>
              <a:t>.</a:t>
            </a:r>
          </a:p>
          <a:p>
            <a:r>
              <a:rPr lang="en-US" altLang="en-US" sz="2800"/>
              <a:t>Idea:</a:t>
            </a:r>
          </a:p>
          <a:p>
            <a:pPr lvl="1"/>
            <a:r>
              <a:rPr lang="en-US" altLang="en-US" sz="2400"/>
              <a:t>Divide [0,1) into </a:t>
            </a:r>
            <a:r>
              <a:rPr lang="en-US" altLang="en-US" sz="2400" i="1"/>
              <a:t>n</a:t>
            </a:r>
            <a:r>
              <a:rPr lang="en-US" altLang="en-US" sz="2400"/>
              <a:t> equal-sized subintervals (buckets).</a:t>
            </a:r>
          </a:p>
          <a:p>
            <a:pPr lvl="1"/>
            <a:r>
              <a:rPr lang="en-US" altLang="en-US" sz="2400"/>
              <a:t>Distribute </a:t>
            </a:r>
            <a:r>
              <a:rPr lang="en-US" altLang="en-US" sz="2400" i="1"/>
              <a:t>n</a:t>
            </a:r>
            <a:r>
              <a:rPr lang="en-US" altLang="en-US" sz="2400"/>
              <a:t> numbers into buckets</a:t>
            </a:r>
          </a:p>
          <a:p>
            <a:pPr lvl="1"/>
            <a:r>
              <a:rPr lang="en-US" altLang="en-US" sz="2400"/>
              <a:t>Expect that each bucket contains few numbers.</a:t>
            </a:r>
          </a:p>
          <a:p>
            <a:pPr lvl="1"/>
            <a:r>
              <a:rPr lang="en-US" altLang="en-US" sz="2400"/>
              <a:t>Sort numbers in each bucket (insertion sort as default).</a:t>
            </a:r>
          </a:p>
          <a:p>
            <a:pPr lvl="1"/>
            <a:r>
              <a:rPr lang="en-US" altLang="en-US" sz="2400"/>
              <a:t>Then go through buckets in order, listing elements,</a:t>
            </a:r>
          </a:p>
        </p:txBody>
      </p:sp>
    </p:spTree>
    <p:extLst>
      <p:ext uri="{BB962C8B-B14F-4D97-AF65-F5344CB8AC3E}">
        <p14:creationId xmlns:p14="http://schemas.microsoft.com/office/powerpoint/2010/main" val="15440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BUCKET-SORT(A)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i="1"/>
              <a:t>n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length[A]</a:t>
            </a:r>
          </a:p>
          <a:p>
            <a:pPr marL="609600" indent="-609600">
              <a:buFontTx/>
              <a:buAutoNum type="arabicPeriod"/>
            </a:pPr>
            <a:r>
              <a:rPr lang="en-US" altLang="en-US" b="1">
                <a:sym typeface="Symbol" pitchFamily="18" charset="2"/>
              </a:rPr>
              <a:t>for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 i="1">
                <a:sym typeface="Symbol" pitchFamily="18" charset="2"/>
              </a:rPr>
              <a:t>i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1 to </a:t>
            </a:r>
            <a:r>
              <a:rPr lang="en-US" altLang="en-US" i="1">
                <a:sym typeface="Symbol" pitchFamily="18" charset="2"/>
              </a:rPr>
              <a:t>n</a:t>
            </a:r>
          </a:p>
          <a:p>
            <a:pPr marL="609600" indent="-609600">
              <a:buFontTx/>
              <a:buAutoNum type="arabicPeriod"/>
            </a:pPr>
            <a:r>
              <a:rPr lang="en-US" altLang="en-US">
                <a:sym typeface="Symbol" pitchFamily="18" charset="2"/>
              </a:rPr>
              <a:t>   </a:t>
            </a:r>
            <a:r>
              <a:rPr lang="en-US" altLang="en-US" b="1">
                <a:sym typeface="Symbol" pitchFamily="18" charset="2"/>
              </a:rPr>
              <a:t>do</a:t>
            </a:r>
            <a:r>
              <a:rPr lang="en-US" altLang="en-US">
                <a:sym typeface="Symbol" pitchFamily="18" charset="2"/>
              </a:rPr>
              <a:t> insert A[</a:t>
            </a:r>
            <a:r>
              <a:rPr lang="en-US" altLang="en-US" i="1">
                <a:sym typeface="Symbol" pitchFamily="18" charset="2"/>
              </a:rPr>
              <a:t>i</a:t>
            </a:r>
            <a:r>
              <a:rPr lang="en-US" altLang="en-US">
                <a:sym typeface="Symbol" pitchFamily="18" charset="2"/>
              </a:rPr>
              <a:t>] into bucket B[</a:t>
            </a:r>
            <a:r>
              <a:rPr lang="en-US" altLang="en-US" i="1">
                <a:sym typeface="Symbol" pitchFamily="18" charset="2"/>
              </a:rPr>
              <a:t>n</a:t>
            </a:r>
            <a:r>
              <a:rPr lang="en-US" altLang="en-US">
                <a:sym typeface="Symbol" pitchFamily="18" charset="2"/>
              </a:rPr>
              <a:t>A[</a:t>
            </a:r>
            <a:r>
              <a:rPr lang="en-US" altLang="en-US" i="1">
                <a:sym typeface="Symbol" pitchFamily="18" charset="2"/>
              </a:rPr>
              <a:t>i</a:t>
            </a:r>
            <a:r>
              <a:rPr lang="en-US" altLang="en-US">
                <a:sym typeface="Symbol" pitchFamily="18" charset="2"/>
              </a:rPr>
              <a:t>]]</a:t>
            </a:r>
          </a:p>
          <a:p>
            <a:pPr marL="609600" indent="-609600">
              <a:buFontTx/>
              <a:buAutoNum type="arabicPeriod"/>
            </a:pPr>
            <a:r>
              <a:rPr lang="en-US" altLang="en-US" b="1">
                <a:sym typeface="Symbol" pitchFamily="18" charset="2"/>
              </a:rPr>
              <a:t>for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 i="1">
                <a:sym typeface="Symbol" pitchFamily="18" charset="2"/>
              </a:rPr>
              <a:t>i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0 to </a:t>
            </a:r>
            <a:r>
              <a:rPr lang="en-US" altLang="en-US" i="1">
                <a:sym typeface="Symbol" pitchFamily="18" charset="2"/>
              </a:rPr>
              <a:t>n</a:t>
            </a:r>
            <a:r>
              <a:rPr lang="en-US" altLang="en-US">
                <a:sym typeface="Symbol" pitchFamily="18" charset="2"/>
              </a:rPr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>
                <a:sym typeface="Symbol" pitchFamily="18" charset="2"/>
              </a:rPr>
              <a:t>    </a:t>
            </a:r>
            <a:r>
              <a:rPr lang="en-US" altLang="en-US" b="1">
                <a:sym typeface="Symbol" pitchFamily="18" charset="2"/>
              </a:rPr>
              <a:t>do</a:t>
            </a:r>
            <a:r>
              <a:rPr lang="en-US" altLang="en-US">
                <a:sym typeface="Symbol" pitchFamily="18" charset="2"/>
              </a:rPr>
              <a:t> sort bucket B[</a:t>
            </a:r>
            <a:r>
              <a:rPr lang="en-US" altLang="en-US" i="1">
                <a:sym typeface="Symbol" pitchFamily="18" charset="2"/>
              </a:rPr>
              <a:t>i</a:t>
            </a:r>
            <a:r>
              <a:rPr lang="en-US" altLang="en-US">
                <a:sym typeface="Symbol" pitchFamily="18" charset="2"/>
              </a:rPr>
              <a:t>] using insertion sort</a:t>
            </a:r>
          </a:p>
          <a:p>
            <a:pPr marL="609600" indent="-609600">
              <a:buFontTx/>
              <a:buAutoNum type="arabicPeriod"/>
            </a:pPr>
            <a:r>
              <a:rPr lang="en-US" altLang="en-US">
                <a:sym typeface="Symbol" pitchFamily="18" charset="2"/>
              </a:rPr>
              <a:t>Concatenate bucket B[0],B[1],…,B[</a:t>
            </a:r>
            <a:r>
              <a:rPr lang="en-US" altLang="en-US" i="1">
                <a:sym typeface="Symbol" pitchFamily="18" charset="2"/>
              </a:rPr>
              <a:t>n</a:t>
            </a:r>
            <a:r>
              <a:rPr lang="en-US" altLang="en-US">
                <a:sym typeface="Symbol" pitchFamily="18" charset="2"/>
              </a:rPr>
              <a:t>-1]</a:t>
            </a:r>
          </a:p>
          <a:p>
            <a:pPr marL="609600" indent="-609600">
              <a:buFontTx/>
              <a:buAutoNum type="arabicPeriod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5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4000">
                <a:sym typeface="Symbol" pitchFamily="18" charset="2"/>
              </a:rPr>
              <a:t>Example of BUCKET-SORT</a:t>
            </a:r>
          </a:p>
        </p:txBody>
      </p:sp>
      <p:pic>
        <p:nvPicPr>
          <p:cNvPr id="15363" name="Picture 3" descr="fig8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5538"/>
            <a:ext cx="82296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4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Analysis of BUCKET-SORT(A)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length[A]					(1)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 b="1">
                <a:sym typeface="Symbol" pitchFamily="18" charset="2"/>
              </a:rPr>
              <a:t>for</a:t>
            </a:r>
            <a:r>
              <a:rPr lang="en-US" altLang="en-US" sz="2400">
                <a:sym typeface="Symbol" pitchFamily="18" charset="2"/>
              </a:rPr>
              <a:t> 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1 to </a:t>
            </a:r>
            <a:r>
              <a:rPr lang="en-US" altLang="en-US" sz="2400" i="1">
                <a:sym typeface="Symbol" pitchFamily="18" charset="2"/>
              </a:rPr>
              <a:t>n					O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   </a:t>
            </a:r>
            <a:r>
              <a:rPr lang="en-US" altLang="en-US" sz="2400" b="1">
                <a:sym typeface="Symbol" pitchFamily="18" charset="2"/>
              </a:rPr>
              <a:t>do</a:t>
            </a:r>
            <a:r>
              <a:rPr lang="en-US" altLang="en-US" sz="2400">
                <a:sym typeface="Symbol" pitchFamily="18" charset="2"/>
              </a:rPr>
              <a:t> insert A[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] into bucket B[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A[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]]		</a:t>
            </a:r>
            <a:r>
              <a:rPr lang="en-US" altLang="en-US" sz="2000">
                <a:sym typeface="Symbol" pitchFamily="18" charset="2"/>
              </a:rPr>
              <a:t>(1) </a:t>
            </a:r>
            <a:r>
              <a:rPr lang="en-US" altLang="en-US" sz="1800">
                <a:sym typeface="Symbol" pitchFamily="18" charset="2"/>
              </a:rPr>
              <a:t>(i.e. total </a:t>
            </a:r>
            <a:r>
              <a:rPr lang="en-US" altLang="en-US" sz="1800" i="1">
                <a:sym typeface="Symbol" pitchFamily="18" charset="2"/>
              </a:rPr>
              <a:t>O</a:t>
            </a:r>
            <a:r>
              <a:rPr lang="en-US" altLang="en-US" sz="1800">
                <a:sym typeface="Symbol" pitchFamily="18" charset="2"/>
              </a:rPr>
              <a:t>(</a:t>
            </a:r>
            <a:r>
              <a:rPr lang="en-US" altLang="en-US" sz="1800" i="1">
                <a:sym typeface="Symbol" pitchFamily="18" charset="2"/>
              </a:rPr>
              <a:t>n</a:t>
            </a:r>
            <a:r>
              <a:rPr lang="en-US" altLang="en-US" sz="1800">
                <a:sym typeface="Symbol" pitchFamily="18" charset="2"/>
              </a:rPr>
              <a:t>))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 b="1">
                <a:sym typeface="Symbol" pitchFamily="18" charset="2"/>
              </a:rPr>
              <a:t>for</a:t>
            </a:r>
            <a:r>
              <a:rPr lang="en-US" altLang="en-US" sz="2400">
                <a:sym typeface="Symbol" pitchFamily="18" charset="2"/>
              </a:rPr>
              <a:t> 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0 to 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-1					</a:t>
            </a:r>
            <a:r>
              <a:rPr lang="en-US" altLang="en-US" sz="2400" i="1">
                <a:sym typeface="Symbol" pitchFamily="18" charset="2"/>
              </a:rPr>
              <a:t>O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   </a:t>
            </a:r>
            <a:r>
              <a:rPr lang="en-US" altLang="en-US" sz="2400" b="1">
                <a:sym typeface="Symbol" pitchFamily="18" charset="2"/>
              </a:rPr>
              <a:t>do</a:t>
            </a:r>
            <a:r>
              <a:rPr lang="en-US" altLang="en-US" sz="2400">
                <a:sym typeface="Symbol" pitchFamily="18" charset="2"/>
              </a:rPr>
              <a:t> sort bucket B[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] with insertion sort 	</a:t>
            </a:r>
            <a:r>
              <a:rPr lang="en-US" altLang="en-US" sz="2400" i="1">
                <a:sym typeface="Symbol" pitchFamily="18" charset="2"/>
              </a:rPr>
              <a:t>O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 i="1" baseline="-25000">
                <a:sym typeface="Symbol" pitchFamily="18" charset="2"/>
              </a:rPr>
              <a:t>i</a:t>
            </a:r>
            <a:r>
              <a:rPr lang="en-US" altLang="en-US" sz="2400" baseline="30000">
                <a:sym typeface="Symbol" pitchFamily="18" charset="2"/>
              </a:rPr>
              <a:t>2</a:t>
            </a:r>
            <a:r>
              <a:rPr lang="en-US" altLang="en-US" sz="2400">
                <a:sym typeface="Symbol" pitchFamily="18" charset="2"/>
              </a:rPr>
              <a:t>) </a:t>
            </a:r>
            <a:r>
              <a:rPr lang="en-US" altLang="en-US" sz="1400">
                <a:sym typeface="Symbol" pitchFamily="18" charset="2"/>
              </a:rPr>
              <a:t>(</a:t>
            </a:r>
            <a:r>
              <a:rPr lang="en-US" altLang="en-US" sz="1400" i="1" baseline="-25000">
                <a:sym typeface="Symbol" pitchFamily="18" charset="2"/>
              </a:rPr>
              <a:t>i</a:t>
            </a:r>
            <a:r>
              <a:rPr lang="en-US" altLang="en-US" sz="1400" baseline="-25000">
                <a:sym typeface="Symbol" pitchFamily="18" charset="2"/>
              </a:rPr>
              <a:t>=0</a:t>
            </a:r>
            <a:r>
              <a:rPr lang="en-US" altLang="en-US" sz="1400" i="1" baseline="30000">
                <a:sym typeface="Symbol" pitchFamily="18" charset="2"/>
              </a:rPr>
              <a:t>n</a:t>
            </a:r>
            <a:r>
              <a:rPr lang="en-US" altLang="en-US" sz="1400" baseline="30000">
                <a:sym typeface="Symbol" pitchFamily="18" charset="2"/>
              </a:rPr>
              <a:t>-1</a:t>
            </a:r>
            <a:r>
              <a:rPr lang="en-US" altLang="en-US" sz="1400">
                <a:sym typeface="Symbol" pitchFamily="18" charset="2"/>
              </a:rPr>
              <a:t> </a:t>
            </a:r>
            <a:r>
              <a:rPr lang="en-US" altLang="en-US" sz="1400" i="1">
                <a:sym typeface="Symbol" pitchFamily="18" charset="2"/>
              </a:rPr>
              <a:t>O</a:t>
            </a:r>
            <a:r>
              <a:rPr lang="en-US" altLang="en-US" sz="1400">
                <a:sym typeface="Symbol" pitchFamily="18" charset="2"/>
              </a:rPr>
              <a:t>(</a:t>
            </a:r>
            <a:r>
              <a:rPr lang="en-US" altLang="en-US" sz="1400" i="1">
                <a:sym typeface="Symbol" pitchFamily="18" charset="2"/>
              </a:rPr>
              <a:t>n</a:t>
            </a:r>
            <a:r>
              <a:rPr lang="en-US" altLang="en-US" sz="1400" i="1" baseline="-25000">
                <a:sym typeface="Symbol" pitchFamily="18" charset="2"/>
              </a:rPr>
              <a:t>i</a:t>
            </a:r>
            <a:r>
              <a:rPr lang="en-US" altLang="en-US" sz="1400" baseline="30000">
                <a:sym typeface="Symbol" pitchFamily="18" charset="2"/>
              </a:rPr>
              <a:t>2</a:t>
            </a:r>
            <a:r>
              <a:rPr lang="en-US" altLang="en-US" sz="1400">
                <a:sym typeface="Symbol" pitchFamily="18" charset="2"/>
              </a:rPr>
              <a:t>))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Concatenate bucket B[0],B[1],…,B[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-1]	</a:t>
            </a:r>
            <a:r>
              <a:rPr lang="en-US" altLang="en-US" sz="2400" i="1">
                <a:sym typeface="Symbol" pitchFamily="18" charset="2"/>
              </a:rPr>
              <a:t>O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Where 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 i="1" baseline="-25000">
                <a:sym typeface="Symbol" pitchFamily="18" charset="2"/>
              </a:rPr>
              <a:t>i</a:t>
            </a:r>
            <a:r>
              <a:rPr lang="en-US" altLang="en-US" sz="2400"/>
              <a:t> is the size of bucket B[</a:t>
            </a:r>
            <a:r>
              <a:rPr lang="en-US" altLang="en-US" sz="2400" i="1"/>
              <a:t>i</a:t>
            </a:r>
            <a:r>
              <a:rPr lang="en-US" altLang="en-US" sz="2400"/>
              <a:t>].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/>
              <a:t>Thus </a:t>
            </a:r>
            <a:r>
              <a:rPr lang="en-US" altLang="en-US" sz="2400" i="1"/>
              <a:t>T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 = </a:t>
            </a:r>
            <a:r>
              <a:rPr lang="en-US" altLang="en-US" sz="2400">
                <a:sym typeface="Symbol" pitchFamily="18" charset="2"/>
              </a:rPr>
              <a:t>(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) + </a:t>
            </a:r>
            <a:r>
              <a:rPr lang="en-US" altLang="en-US" sz="2400" i="1" baseline="-25000">
                <a:sym typeface="Symbol" pitchFamily="18" charset="2"/>
              </a:rPr>
              <a:t>i</a:t>
            </a:r>
            <a:r>
              <a:rPr lang="en-US" altLang="en-US" sz="2400" baseline="-25000">
                <a:sym typeface="Symbol" pitchFamily="18" charset="2"/>
              </a:rPr>
              <a:t>=0</a:t>
            </a:r>
            <a:r>
              <a:rPr lang="en-US" altLang="en-US" sz="2400" i="1" baseline="30000">
                <a:sym typeface="Symbol" pitchFamily="18" charset="2"/>
              </a:rPr>
              <a:t>n</a:t>
            </a:r>
            <a:r>
              <a:rPr lang="en-US" altLang="en-US" sz="2400" baseline="30000">
                <a:sym typeface="Symbol" pitchFamily="18" charset="2"/>
              </a:rPr>
              <a:t>-1</a:t>
            </a:r>
            <a:r>
              <a:rPr lang="en-US" altLang="en-US" sz="2400">
                <a:sym typeface="Symbol" pitchFamily="18" charset="2"/>
              </a:rPr>
              <a:t> </a:t>
            </a:r>
            <a:r>
              <a:rPr lang="en-US" altLang="en-US" sz="2400" i="1">
                <a:sym typeface="Symbol" pitchFamily="18" charset="2"/>
              </a:rPr>
              <a:t>O</a:t>
            </a:r>
            <a:r>
              <a:rPr lang="en-US" altLang="en-US" sz="2400">
                <a:sym typeface="Symbol" pitchFamily="18" charset="2"/>
              </a:rPr>
              <a:t>(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 i="1" baseline="-25000">
                <a:sym typeface="Symbol" pitchFamily="18" charset="2"/>
              </a:rPr>
              <a:t>i</a:t>
            </a:r>
            <a:r>
              <a:rPr lang="en-US" altLang="en-US" sz="2400" baseline="30000">
                <a:sym typeface="Symbol" pitchFamily="18" charset="2"/>
              </a:rPr>
              <a:t>2</a:t>
            </a:r>
            <a:r>
              <a:rPr lang="en-US" altLang="en-US" sz="2400"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itchFamily="18" charset="2"/>
              </a:rPr>
              <a:t>		     = (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)  + </a:t>
            </a:r>
            <a:r>
              <a:rPr lang="en-US" altLang="en-US" sz="2400" i="1">
                <a:sym typeface="Symbol" pitchFamily="18" charset="2"/>
              </a:rPr>
              <a:t>nO</a:t>
            </a:r>
            <a:r>
              <a:rPr lang="en-US" altLang="en-US" sz="2400">
                <a:sym typeface="Symbol" pitchFamily="18" charset="2"/>
              </a:rPr>
              <a:t>(2-1/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) = (</a:t>
            </a:r>
            <a:r>
              <a:rPr lang="en-US" altLang="en-US" sz="2400" i="1">
                <a:sym typeface="Symbol" pitchFamily="18" charset="2"/>
              </a:rPr>
              <a:t>n</a:t>
            </a:r>
            <a:r>
              <a:rPr lang="en-US" altLang="en-US" sz="2400">
                <a:sym typeface="Symbol" pitchFamily="18" charset="2"/>
              </a:rPr>
              <a:t>). </a:t>
            </a:r>
            <a:r>
              <a:rPr lang="en-US" altLang="en-US" sz="1800" b="1">
                <a:sym typeface="Symbol" pitchFamily="18" charset="2"/>
              </a:rPr>
              <a:t>Beat (</a:t>
            </a:r>
            <a:r>
              <a:rPr lang="en-US" altLang="en-US" sz="1800" b="1" i="1">
                <a:sym typeface="Symbol" pitchFamily="18" charset="2"/>
              </a:rPr>
              <a:t>n</a:t>
            </a:r>
            <a:r>
              <a:rPr lang="en-US" altLang="en-US" sz="1800" b="1">
                <a:sym typeface="Symbol" pitchFamily="18" charset="2"/>
              </a:rPr>
              <a:t>lg </a:t>
            </a:r>
            <a:r>
              <a:rPr lang="en-US" altLang="en-US" sz="1800" b="1" i="1">
                <a:sym typeface="Symbol" pitchFamily="18" charset="2"/>
              </a:rPr>
              <a:t>n</a:t>
            </a:r>
            <a:r>
              <a:rPr lang="en-US" altLang="en-US" sz="1800" b="1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8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en-US" sz="4000"/>
              <a:t>Counting Sort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r>
              <a:rPr lang="en-US" altLang="en-US"/>
              <a:t>Assumption: </a:t>
            </a:r>
            <a:r>
              <a:rPr lang="en-US" altLang="en-US" i="1"/>
              <a:t>n</a:t>
            </a:r>
            <a:r>
              <a:rPr lang="en-US" altLang="en-US"/>
              <a:t> input numbers are integers in  range [0,</a:t>
            </a:r>
            <a:r>
              <a:rPr lang="en-US" altLang="en-US" i="1"/>
              <a:t>k</a:t>
            </a:r>
            <a:r>
              <a:rPr lang="en-US" altLang="en-US"/>
              <a:t>], </a:t>
            </a:r>
            <a:r>
              <a:rPr lang="en-US" altLang="en-US" i="1"/>
              <a:t>k</a:t>
            </a:r>
            <a:r>
              <a:rPr lang="en-US" altLang="en-US"/>
              <a:t>=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). </a:t>
            </a:r>
          </a:p>
          <a:p>
            <a:r>
              <a:rPr lang="en-US" altLang="en-US"/>
              <a:t>Idea: </a:t>
            </a:r>
          </a:p>
          <a:p>
            <a:pPr lvl="1"/>
            <a:r>
              <a:rPr lang="en-US" altLang="en-US"/>
              <a:t>Determine the number of elements less than </a:t>
            </a:r>
            <a:r>
              <a:rPr lang="en-US" altLang="en-US" i="1"/>
              <a:t>x</a:t>
            </a:r>
            <a:r>
              <a:rPr lang="en-US" altLang="en-US"/>
              <a:t>, for each input </a:t>
            </a:r>
            <a:r>
              <a:rPr lang="en-US" altLang="en-US" i="1"/>
              <a:t>x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Place </a:t>
            </a:r>
            <a:r>
              <a:rPr lang="en-US" altLang="en-US" i="1"/>
              <a:t>x</a:t>
            </a:r>
            <a:r>
              <a:rPr lang="en-US" altLang="en-US"/>
              <a:t> directly in its position.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8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/>
              <a:t>COUNTING-SORT(A,B,</a:t>
            </a:r>
            <a:r>
              <a:rPr lang="en-US" altLang="en-US" i="1"/>
              <a:t>k</a:t>
            </a:r>
            <a:r>
              <a:rPr lang="en-US" altLang="en-US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 b="1"/>
              <a:t>for</a:t>
            </a:r>
            <a:r>
              <a:rPr lang="en-US" altLang="en-US" sz="2400"/>
              <a:t> </a:t>
            </a:r>
            <a:r>
              <a:rPr lang="en-US" altLang="en-US" sz="2400" i="1"/>
              <a:t>i</a:t>
            </a:r>
            <a:r>
              <a:rPr lang="en-US" altLang="en-US" sz="2400">
                <a:sym typeface="Symbol" pitchFamily="18" charset="2"/>
              </a:rPr>
              <a:t>0 </a:t>
            </a:r>
            <a:r>
              <a:rPr lang="en-US" altLang="en-US" sz="2400" b="1">
                <a:sym typeface="Symbol" pitchFamily="18" charset="2"/>
              </a:rPr>
              <a:t>to</a:t>
            </a:r>
            <a:r>
              <a:rPr lang="en-US" altLang="en-US" sz="2400">
                <a:sym typeface="Symbol" pitchFamily="18" charset="2"/>
              </a:rPr>
              <a:t> k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     do C[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] 0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 b="1">
                <a:sym typeface="Symbol" pitchFamily="18" charset="2"/>
              </a:rPr>
              <a:t>for</a:t>
            </a:r>
            <a:r>
              <a:rPr lang="en-US" altLang="en-US" sz="2400">
                <a:sym typeface="Symbol" pitchFamily="18" charset="2"/>
              </a:rPr>
              <a:t> 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 1 </a:t>
            </a:r>
            <a:r>
              <a:rPr lang="en-US" altLang="en-US" sz="2400" b="1">
                <a:sym typeface="Symbol" pitchFamily="18" charset="2"/>
              </a:rPr>
              <a:t>to</a:t>
            </a:r>
            <a:r>
              <a:rPr lang="en-US" altLang="en-US" sz="2400">
                <a:sym typeface="Symbol" pitchFamily="18" charset="2"/>
              </a:rPr>
              <a:t> length[A]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     </a:t>
            </a:r>
            <a:r>
              <a:rPr lang="en-US" altLang="en-US" sz="2400" b="1">
                <a:sym typeface="Symbol" pitchFamily="18" charset="2"/>
              </a:rPr>
              <a:t>do</a:t>
            </a:r>
            <a:r>
              <a:rPr lang="en-US" altLang="en-US" sz="2400">
                <a:sym typeface="Symbol" pitchFamily="18" charset="2"/>
              </a:rPr>
              <a:t> C[A[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]] C[A[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]]+1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// C[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] contains number of elements equal to 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 b="1">
                <a:sym typeface="Symbol" pitchFamily="18" charset="2"/>
              </a:rPr>
              <a:t>for</a:t>
            </a:r>
            <a:r>
              <a:rPr lang="en-US" altLang="en-US" sz="2400">
                <a:sym typeface="Symbol" pitchFamily="18" charset="2"/>
              </a:rPr>
              <a:t> 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 1 </a:t>
            </a:r>
            <a:r>
              <a:rPr lang="en-US" altLang="en-US" sz="2400" b="1">
                <a:sym typeface="Symbol" pitchFamily="18" charset="2"/>
              </a:rPr>
              <a:t>to</a:t>
            </a:r>
            <a:r>
              <a:rPr lang="en-US" altLang="en-US" sz="2400">
                <a:sym typeface="Symbol" pitchFamily="18" charset="2"/>
              </a:rPr>
              <a:t> </a:t>
            </a:r>
            <a:r>
              <a:rPr lang="en-US" altLang="en-US" sz="2400" i="1">
                <a:sym typeface="Symbol" pitchFamily="18" charset="2"/>
              </a:rPr>
              <a:t>k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      </a:t>
            </a:r>
            <a:r>
              <a:rPr lang="en-US" altLang="en-US" sz="2400" b="1">
                <a:sym typeface="Symbol" pitchFamily="18" charset="2"/>
              </a:rPr>
              <a:t>do</a:t>
            </a:r>
            <a:r>
              <a:rPr lang="en-US" altLang="en-US" sz="2400">
                <a:sym typeface="Symbol" pitchFamily="18" charset="2"/>
              </a:rPr>
              <a:t> C[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]=C[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]+C[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-1]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// C[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] contains number of elements  </a:t>
            </a:r>
            <a:r>
              <a:rPr lang="en-US" altLang="en-US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 b="1">
                <a:sym typeface="Symbol" pitchFamily="18" charset="2"/>
              </a:rPr>
              <a:t>for</a:t>
            </a:r>
            <a:r>
              <a:rPr lang="en-US" altLang="en-US" sz="2400">
                <a:sym typeface="Symbol" pitchFamily="18" charset="2"/>
              </a:rPr>
              <a:t> 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 length[A] </a:t>
            </a:r>
            <a:r>
              <a:rPr lang="en-US" altLang="en-US" sz="2400" b="1">
                <a:sym typeface="Symbol" pitchFamily="18" charset="2"/>
              </a:rPr>
              <a:t>downto</a:t>
            </a:r>
            <a:r>
              <a:rPr lang="en-US" altLang="en-US" sz="2400">
                <a:sym typeface="Symbol" pitchFamily="18" charset="2"/>
              </a:rPr>
              <a:t> 1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       </a:t>
            </a:r>
            <a:r>
              <a:rPr lang="en-US" altLang="en-US" sz="2400" b="1">
                <a:sym typeface="Symbol" pitchFamily="18" charset="2"/>
              </a:rPr>
              <a:t>do</a:t>
            </a:r>
            <a:r>
              <a:rPr lang="en-US" altLang="en-US" sz="2400">
                <a:sym typeface="Symbol" pitchFamily="18" charset="2"/>
              </a:rPr>
              <a:t> B[C[A[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]]] A[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sym typeface="Symbol" pitchFamily="18" charset="2"/>
              </a:rPr>
              <a:t>            C[A[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]] C[A[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]]-1</a:t>
            </a:r>
          </a:p>
        </p:txBody>
      </p:sp>
    </p:spTree>
    <p:extLst>
      <p:ext uri="{BB962C8B-B14F-4D97-AF65-F5344CB8AC3E}">
        <p14:creationId xmlns:p14="http://schemas.microsoft.com/office/powerpoint/2010/main" val="27568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Example of Counting Sort</a:t>
            </a:r>
          </a:p>
        </p:txBody>
      </p:sp>
      <p:pic>
        <p:nvPicPr>
          <p:cNvPr id="19459" name="Picture 3" descr="fig8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sz="3200"/>
              <a:t>Analysis of COUNTING-SORT(A,B,</a:t>
            </a:r>
            <a:r>
              <a:rPr lang="en-US" altLang="en-US" sz="3200" i="1"/>
              <a:t>k</a:t>
            </a:r>
            <a:r>
              <a:rPr lang="en-US" altLang="en-US" sz="3200"/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 b="1"/>
              <a:t>for</a:t>
            </a:r>
            <a:r>
              <a:rPr lang="en-US" altLang="en-US" sz="2000"/>
              <a:t> </a:t>
            </a:r>
            <a:r>
              <a:rPr lang="en-US" altLang="en-US" sz="2000" i="1"/>
              <a:t>i</a:t>
            </a:r>
            <a:r>
              <a:rPr lang="en-US" altLang="en-US" sz="2000">
                <a:sym typeface="Symbol" pitchFamily="18" charset="2"/>
              </a:rPr>
              <a:t>0 </a:t>
            </a:r>
            <a:r>
              <a:rPr lang="en-US" altLang="en-US" sz="2000" b="1">
                <a:sym typeface="Symbol" pitchFamily="18" charset="2"/>
              </a:rPr>
              <a:t>to</a:t>
            </a:r>
            <a:r>
              <a:rPr lang="en-US" altLang="en-US" sz="2000">
                <a:sym typeface="Symbol" pitchFamily="18" charset="2"/>
              </a:rPr>
              <a:t> </a:t>
            </a:r>
            <a:r>
              <a:rPr lang="en-US" altLang="en-US" sz="2000" i="1">
                <a:sym typeface="Symbol" pitchFamily="18" charset="2"/>
              </a:rPr>
              <a:t>k</a:t>
            </a:r>
            <a:r>
              <a:rPr lang="en-US" altLang="en-US" sz="2000">
                <a:sym typeface="Symbol" pitchFamily="18" charset="2"/>
              </a:rPr>
              <a:t>					(</a:t>
            </a:r>
            <a:r>
              <a:rPr lang="en-US" altLang="en-US" sz="2000" i="1">
                <a:sym typeface="Symbol" pitchFamily="18" charset="2"/>
              </a:rPr>
              <a:t>k</a:t>
            </a:r>
            <a:r>
              <a:rPr lang="en-US" altLang="en-US" sz="2000"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ym typeface="Symbol" pitchFamily="18" charset="2"/>
              </a:rPr>
              <a:t>     </a:t>
            </a:r>
            <a:r>
              <a:rPr lang="en-US" altLang="en-US" sz="2000" b="1">
                <a:sym typeface="Symbol" pitchFamily="18" charset="2"/>
              </a:rPr>
              <a:t>do</a:t>
            </a:r>
            <a:r>
              <a:rPr lang="en-US" altLang="en-US" sz="2000">
                <a:sym typeface="Symbol" pitchFamily="18" charset="2"/>
              </a:rPr>
              <a:t> C[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] 0 					(1)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 b="1">
                <a:sym typeface="Symbol" pitchFamily="18" charset="2"/>
              </a:rPr>
              <a:t>for</a:t>
            </a:r>
            <a:r>
              <a:rPr lang="en-US" altLang="en-US" sz="2000">
                <a:sym typeface="Symbol" pitchFamily="18" charset="2"/>
              </a:rPr>
              <a:t> </a:t>
            </a:r>
            <a:r>
              <a:rPr lang="en-US" altLang="en-US" sz="2000" i="1">
                <a:sym typeface="Symbol" pitchFamily="18" charset="2"/>
              </a:rPr>
              <a:t>j</a:t>
            </a:r>
            <a:r>
              <a:rPr lang="en-US" altLang="en-US" sz="2000">
                <a:sym typeface="Symbol" pitchFamily="18" charset="2"/>
              </a:rPr>
              <a:t> 1 </a:t>
            </a:r>
            <a:r>
              <a:rPr lang="en-US" altLang="en-US" sz="2000" b="1">
                <a:sym typeface="Symbol" pitchFamily="18" charset="2"/>
              </a:rPr>
              <a:t>to</a:t>
            </a:r>
            <a:r>
              <a:rPr lang="en-US" altLang="en-US" sz="2000">
                <a:sym typeface="Symbol" pitchFamily="18" charset="2"/>
              </a:rPr>
              <a:t> length[A]				(</a:t>
            </a:r>
            <a:r>
              <a:rPr lang="en-US" altLang="en-US" sz="2000" i="1">
                <a:sym typeface="Symbol" pitchFamily="18" charset="2"/>
              </a:rPr>
              <a:t>n</a:t>
            </a:r>
            <a:r>
              <a:rPr lang="en-US" altLang="en-US" sz="2000"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ym typeface="Symbol" pitchFamily="18" charset="2"/>
              </a:rPr>
              <a:t>     </a:t>
            </a:r>
            <a:r>
              <a:rPr lang="en-US" altLang="en-US" sz="2000" b="1">
                <a:sym typeface="Symbol" pitchFamily="18" charset="2"/>
              </a:rPr>
              <a:t>do</a:t>
            </a:r>
            <a:r>
              <a:rPr lang="en-US" altLang="en-US" sz="2000">
                <a:sym typeface="Symbol" pitchFamily="18" charset="2"/>
              </a:rPr>
              <a:t> C[A[</a:t>
            </a:r>
            <a:r>
              <a:rPr lang="en-US" altLang="en-US" sz="2000" i="1">
                <a:sym typeface="Symbol" pitchFamily="18" charset="2"/>
              </a:rPr>
              <a:t>j</a:t>
            </a:r>
            <a:r>
              <a:rPr lang="en-US" altLang="en-US" sz="2000">
                <a:sym typeface="Symbol" pitchFamily="18" charset="2"/>
              </a:rPr>
              <a:t>]] C[A[</a:t>
            </a:r>
            <a:r>
              <a:rPr lang="en-US" altLang="en-US" sz="2000" i="1">
                <a:sym typeface="Symbol" pitchFamily="18" charset="2"/>
              </a:rPr>
              <a:t>j</a:t>
            </a:r>
            <a:r>
              <a:rPr lang="en-US" altLang="en-US" sz="2000">
                <a:sym typeface="Symbol" pitchFamily="18" charset="2"/>
              </a:rPr>
              <a:t>]]+1				(1) </a:t>
            </a:r>
            <a:r>
              <a:rPr lang="en-US" altLang="en-US" sz="1600">
                <a:sym typeface="Symbol" pitchFamily="18" charset="2"/>
              </a:rPr>
              <a:t>((1) (</a:t>
            </a:r>
            <a:r>
              <a:rPr lang="en-US" altLang="en-US" sz="1600" i="1">
                <a:sym typeface="Symbol" pitchFamily="18" charset="2"/>
              </a:rPr>
              <a:t>n</a:t>
            </a:r>
            <a:r>
              <a:rPr lang="en-US" altLang="en-US" sz="1600">
                <a:sym typeface="Symbol" pitchFamily="18" charset="2"/>
              </a:rPr>
              <a:t>)= (</a:t>
            </a:r>
            <a:r>
              <a:rPr lang="en-US" altLang="en-US" sz="1600" i="1">
                <a:sym typeface="Symbol" pitchFamily="18" charset="2"/>
              </a:rPr>
              <a:t>n</a:t>
            </a:r>
            <a:r>
              <a:rPr lang="en-US" altLang="en-US" sz="1600">
                <a:sym typeface="Symbol" pitchFamily="18" charset="2"/>
              </a:rPr>
              <a:t>))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ym typeface="Symbol" pitchFamily="18" charset="2"/>
              </a:rPr>
              <a:t>// C[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] contains number of elements equal to 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.		(0)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 b="1">
                <a:sym typeface="Symbol" pitchFamily="18" charset="2"/>
              </a:rPr>
              <a:t>for</a:t>
            </a:r>
            <a:r>
              <a:rPr lang="en-US" altLang="en-US" sz="2000">
                <a:sym typeface="Symbol" pitchFamily="18" charset="2"/>
              </a:rPr>
              <a:t> 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 1 </a:t>
            </a:r>
            <a:r>
              <a:rPr lang="en-US" altLang="en-US" sz="2000" b="1">
                <a:sym typeface="Symbol" pitchFamily="18" charset="2"/>
              </a:rPr>
              <a:t>to</a:t>
            </a:r>
            <a:r>
              <a:rPr lang="en-US" altLang="en-US" sz="2000">
                <a:sym typeface="Symbol" pitchFamily="18" charset="2"/>
              </a:rPr>
              <a:t> </a:t>
            </a:r>
            <a:r>
              <a:rPr lang="en-US" altLang="en-US" sz="2000" i="1">
                <a:sym typeface="Symbol" pitchFamily="18" charset="2"/>
              </a:rPr>
              <a:t>k					</a:t>
            </a:r>
            <a:r>
              <a:rPr lang="en-US" altLang="en-US" sz="2000">
                <a:sym typeface="Symbol" pitchFamily="18" charset="2"/>
              </a:rPr>
              <a:t>(</a:t>
            </a:r>
            <a:r>
              <a:rPr lang="en-US" altLang="en-US" sz="2000" i="1">
                <a:sym typeface="Symbol" pitchFamily="18" charset="2"/>
              </a:rPr>
              <a:t>k</a:t>
            </a:r>
            <a:r>
              <a:rPr lang="en-US" altLang="en-US" sz="2000">
                <a:sym typeface="Symbol" pitchFamily="18" charset="2"/>
              </a:rPr>
              <a:t>)</a:t>
            </a:r>
            <a:endParaRPr lang="en-US" altLang="en-US" sz="2000" i="1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ym typeface="Symbol" pitchFamily="18" charset="2"/>
              </a:rPr>
              <a:t>      </a:t>
            </a:r>
            <a:r>
              <a:rPr lang="en-US" altLang="en-US" sz="2000" b="1">
                <a:sym typeface="Symbol" pitchFamily="18" charset="2"/>
              </a:rPr>
              <a:t>do</a:t>
            </a:r>
            <a:r>
              <a:rPr lang="en-US" altLang="en-US" sz="2000">
                <a:sym typeface="Symbol" pitchFamily="18" charset="2"/>
              </a:rPr>
              <a:t> C[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]=C[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]+C[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-1]				(1) </a:t>
            </a:r>
            <a:r>
              <a:rPr lang="en-US" altLang="en-US" sz="1600">
                <a:sym typeface="Symbol" pitchFamily="18" charset="2"/>
              </a:rPr>
              <a:t>((1) (</a:t>
            </a:r>
            <a:r>
              <a:rPr lang="en-US" altLang="en-US" sz="1600" i="1">
                <a:sym typeface="Symbol" pitchFamily="18" charset="2"/>
              </a:rPr>
              <a:t>n</a:t>
            </a:r>
            <a:r>
              <a:rPr lang="en-US" altLang="en-US" sz="1600">
                <a:sym typeface="Symbol" pitchFamily="18" charset="2"/>
              </a:rPr>
              <a:t>)= (</a:t>
            </a:r>
            <a:r>
              <a:rPr lang="en-US" altLang="en-US" sz="1600" i="1">
                <a:sym typeface="Symbol" pitchFamily="18" charset="2"/>
              </a:rPr>
              <a:t>n</a:t>
            </a:r>
            <a:r>
              <a:rPr lang="en-US" altLang="en-US" sz="1600">
                <a:sym typeface="Symbol" pitchFamily="18" charset="2"/>
              </a:rPr>
              <a:t>))</a:t>
            </a:r>
            <a:endParaRPr lang="en-US" altLang="en-US" sz="20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ym typeface="Symbol" pitchFamily="18" charset="2"/>
              </a:rPr>
              <a:t>// C[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] contains number of elements  </a:t>
            </a:r>
            <a:r>
              <a:rPr lang="en-US" altLang="en-US" sz="2000" i="1">
                <a:sym typeface="Symbol" pitchFamily="18" charset="2"/>
              </a:rPr>
              <a:t>i</a:t>
            </a:r>
            <a:r>
              <a:rPr lang="en-US" altLang="en-US" sz="2000">
                <a:sym typeface="Symbol" pitchFamily="18" charset="2"/>
              </a:rPr>
              <a:t>.		(0)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 b="1">
                <a:sym typeface="Symbol" pitchFamily="18" charset="2"/>
              </a:rPr>
              <a:t>for</a:t>
            </a:r>
            <a:r>
              <a:rPr lang="en-US" altLang="en-US" sz="2000">
                <a:sym typeface="Symbol" pitchFamily="18" charset="2"/>
              </a:rPr>
              <a:t> </a:t>
            </a:r>
            <a:r>
              <a:rPr lang="en-US" altLang="en-US" sz="2000" i="1">
                <a:sym typeface="Symbol" pitchFamily="18" charset="2"/>
              </a:rPr>
              <a:t>j</a:t>
            </a:r>
            <a:r>
              <a:rPr lang="en-US" altLang="en-US" sz="2000">
                <a:sym typeface="Symbol" pitchFamily="18" charset="2"/>
              </a:rPr>
              <a:t> length[A] </a:t>
            </a:r>
            <a:r>
              <a:rPr lang="en-US" altLang="en-US" sz="2000" b="1">
                <a:sym typeface="Symbol" pitchFamily="18" charset="2"/>
              </a:rPr>
              <a:t>downto</a:t>
            </a:r>
            <a:r>
              <a:rPr lang="en-US" altLang="en-US" sz="2000">
                <a:sym typeface="Symbol" pitchFamily="18" charset="2"/>
              </a:rPr>
              <a:t> 1				(</a:t>
            </a:r>
            <a:r>
              <a:rPr lang="en-US" altLang="en-US" sz="2000" i="1">
                <a:sym typeface="Symbol" pitchFamily="18" charset="2"/>
              </a:rPr>
              <a:t>n</a:t>
            </a:r>
            <a:r>
              <a:rPr lang="en-US" altLang="en-US" sz="2000">
                <a:sym typeface="Symbol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ym typeface="Symbol" pitchFamily="18" charset="2"/>
              </a:rPr>
              <a:t>       </a:t>
            </a:r>
            <a:r>
              <a:rPr lang="en-US" altLang="en-US" sz="2000" b="1">
                <a:sym typeface="Symbol" pitchFamily="18" charset="2"/>
              </a:rPr>
              <a:t>do</a:t>
            </a:r>
            <a:r>
              <a:rPr lang="en-US" altLang="en-US" sz="2000">
                <a:sym typeface="Symbol" pitchFamily="18" charset="2"/>
              </a:rPr>
              <a:t> B[C[A[</a:t>
            </a:r>
            <a:r>
              <a:rPr lang="en-US" altLang="en-US" sz="2000" i="1">
                <a:sym typeface="Symbol" pitchFamily="18" charset="2"/>
              </a:rPr>
              <a:t>j</a:t>
            </a:r>
            <a:r>
              <a:rPr lang="en-US" altLang="en-US" sz="2000">
                <a:sym typeface="Symbol" pitchFamily="18" charset="2"/>
              </a:rPr>
              <a:t>]]] A[</a:t>
            </a:r>
            <a:r>
              <a:rPr lang="en-US" altLang="en-US" sz="2000" i="1">
                <a:sym typeface="Symbol" pitchFamily="18" charset="2"/>
              </a:rPr>
              <a:t>j</a:t>
            </a:r>
            <a:r>
              <a:rPr lang="en-US" altLang="en-US" sz="2000">
                <a:sym typeface="Symbol" pitchFamily="18" charset="2"/>
              </a:rPr>
              <a:t>]				(1) </a:t>
            </a:r>
            <a:r>
              <a:rPr lang="en-US" altLang="en-US" sz="1600">
                <a:sym typeface="Symbol" pitchFamily="18" charset="2"/>
              </a:rPr>
              <a:t>((1) (</a:t>
            </a:r>
            <a:r>
              <a:rPr lang="en-US" altLang="en-US" sz="1600" i="1">
                <a:sym typeface="Symbol" pitchFamily="18" charset="2"/>
              </a:rPr>
              <a:t>n</a:t>
            </a:r>
            <a:r>
              <a:rPr lang="en-US" altLang="en-US" sz="1600">
                <a:sym typeface="Symbol" pitchFamily="18" charset="2"/>
              </a:rPr>
              <a:t>)= (</a:t>
            </a:r>
            <a:r>
              <a:rPr lang="en-US" altLang="en-US" sz="1600" i="1">
                <a:sym typeface="Symbol" pitchFamily="18" charset="2"/>
              </a:rPr>
              <a:t>n</a:t>
            </a:r>
            <a:r>
              <a:rPr lang="en-US" altLang="en-US" sz="1600">
                <a:sym typeface="Symbol" pitchFamily="18" charset="2"/>
              </a:rPr>
              <a:t>))</a:t>
            </a:r>
            <a:endParaRPr lang="en-US" altLang="en-US" sz="20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000">
                <a:sym typeface="Symbol" pitchFamily="18" charset="2"/>
              </a:rPr>
              <a:t>            C[A[</a:t>
            </a:r>
            <a:r>
              <a:rPr lang="en-US" altLang="en-US" sz="2000" i="1">
                <a:sym typeface="Symbol" pitchFamily="18" charset="2"/>
              </a:rPr>
              <a:t>j</a:t>
            </a:r>
            <a:r>
              <a:rPr lang="en-US" altLang="en-US" sz="2000">
                <a:sym typeface="Symbol" pitchFamily="18" charset="2"/>
              </a:rPr>
              <a:t>]] C[A[</a:t>
            </a:r>
            <a:r>
              <a:rPr lang="en-US" altLang="en-US" sz="2000" i="1">
                <a:sym typeface="Symbol" pitchFamily="18" charset="2"/>
              </a:rPr>
              <a:t>j</a:t>
            </a:r>
            <a:r>
              <a:rPr lang="en-US" altLang="en-US" sz="2000">
                <a:sym typeface="Symbol" pitchFamily="18" charset="2"/>
              </a:rPr>
              <a:t>]]-1				(1) </a:t>
            </a:r>
            <a:r>
              <a:rPr lang="en-US" altLang="en-US" sz="1600">
                <a:sym typeface="Symbol" pitchFamily="18" charset="2"/>
              </a:rPr>
              <a:t>((1) (</a:t>
            </a:r>
            <a:r>
              <a:rPr lang="en-US" altLang="en-US" sz="1600" i="1">
                <a:sym typeface="Symbol" pitchFamily="18" charset="2"/>
              </a:rPr>
              <a:t>n</a:t>
            </a:r>
            <a:r>
              <a:rPr lang="en-US" altLang="en-US" sz="1600">
                <a:sym typeface="Symbol" pitchFamily="18" charset="2"/>
              </a:rPr>
              <a:t>)= (</a:t>
            </a:r>
            <a:r>
              <a:rPr lang="en-US" altLang="en-US" sz="1600" i="1">
                <a:sym typeface="Symbol" pitchFamily="18" charset="2"/>
              </a:rPr>
              <a:t>n</a:t>
            </a:r>
            <a:r>
              <a:rPr lang="en-US" altLang="en-US" sz="1600">
                <a:sym typeface="Symbol" pitchFamily="18" charset="2"/>
              </a:rPr>
              <a:t>))</a:t>
            </a:r>
            <a:endParaRPr lang="en-US" altLang="en-US" sz="20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00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000">
                <a:sym typeface="Symbol" pitchFamily="18" charset="2"/>
              </a:rPr>
              <a:t>Total cost is (</a:t>
            </a:r>
            <a:r>
              <a:rPr lang="en-US" altLang="en-US" sz="2000" i="1">
                <a:sym typeface="Symbol" pitchFamily="18" charset="2"/>
              </a:rPr>
              <a:t>k+n</a:t>
            </a:r>
            <a:r>
              <a:rPr lang="en-US" altLang="en-US" sz="2000">
                <a:sym typeface="Symbol" pitchFamily="18" charset="2"/>
              </a:rPr>
              <a:t>), suppose </a:t>
            </a:r>
            <a:r>
              <a:rPr lang="en-US" altLang="en-US" sz="2000" i="1">
                <a:sym typeface="Symbol" pitchFamily="18" charset="2"/>
              </a:rPr>
              <a:t>k</a:t>
            </a:r>
            <a:r>
              <a:rPr lang="en-US" altLang="en-US" sz="2000">
                <a:sym typeface="Symbol" pitchFamily="18" charset="2"/>
              </a:rPr>
              <a:t>=</a:t>
            </a:r>
            <a:r>
              <a:rPr lang="en-US" altLang="en-US" sz="2000" i="1">
                <a:sym typeface="Symbol" pitchFamily="18" charset="2"/>
              </a:rPr>
              <a:t>O</a:t>
            </a:r>
            <a:r>
              <a:rPr lang="en-US" altLang="en-US" sz="2000">
                <a:sym typeface="Symbol" pitchFamily="18" charset="2"/>
              </a:rPr>
              <a:t>(</a:t>
            </a:r>
            <a:r>
              <a:rPr lang="en-US" altLang="en-US" sz="2000" i="1">
                <a:sym typeface="Symbol" pitchFamily="18" charset="2"/>
              </a:rPr>
              <a:t>n</a:t>
            </a:r>
            <a:r>
              <a:rPr lang="en-US" altLang="en-US" sz="2000">
                <a:sym typeface="Symbol" pitchFamily="18" charset="2"/>
              </a:rPr>
              <a:t>), then total cost is (</a:t>
            </a:r>
            <a:r>
              <a:rPr lang="en-US" altLang="en-US" sz="2000" i="1">
                <a:sym typeface="Symbol" pitchFamily="18" charset="2"/>
              </a:rPr>
              <a:t>n</a:t>
            </a:r>
            <a:r>
              <a:rPr lang="en-US" altLang="en-US" sz="2000">
                <a:sym typeface="Symbol" pitchFamily="18" charset="2"/>
              </a:rPr>
              <a:t>). </a:t>
            </a:r>
            <a:r>
              <a:rPr lang="en-US" altLang="en-US" sz="2000" b="1">
                <a:sym typeface="Symbol" pitchFamily="18" charset="2"/>
              </a:rPr>
              <a:t>Beat (</a:t>
            </a:r>
            <a:r>
              <a:rPr lang="en-US" altLang="en-US" sz="2000" b="1" i="1">
                <a:sym typeface="Symbol" pitchFamily="18" charset="2"/>
              </a:rPr>
              <a:t>n</a:t>
            </a:r>
            <a:r>
              <a:rPr lang="en-US" altLang="en-US" sz="2000" b="1">
                <a:sym typeface="Symbol" pitchFamily="18" charset="2"/>
              </a:rPr>
              <a:t>lg </a:t>
            </a:r>
            <a:r>
              <a:rPr lang="en-US" altLang="en-US" sz="2000" b="1" i="1">
                <a:sym typeface="Symbol" pitchFamily="18" charset="2"/>
              </a:rPr>
              <a:t>n</a:t>
            </a:r>
            <a:r>
              <a:rPr lang="en-US" altLang="en-US" sz="2000" b="1">
                <a:sym typeface="Symbol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078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4F7B82-FA96-0949-A51D-9F13DFA09416}" type="slidenum">
              <a:rPr lang="en-US" sz="1400">
                <a:solidFill>
                  <a:srgbClr val="40458C"/>
                </a:solidFill>
              </a:rPr>
              <a:pPr eaLnBrk="1" hangingPunct="1"/>
              <a:t>6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 and Radix-Sort</a:t>
            </a:r>
          </a:p>
        </p:txBody>
      </p:sp>
      <p:cxnSp>
        <p:nvCxnSpPr>
          <p:cNvPr id="15364" name="AutoShape 412"/>
          <p:cNvCxnSpPr>
            <a:cxnSpLocks noChangeShapeType="1"/>
            <a:stCxn id="15377" idx="3"/>
            <a:endCxn id="15381" idx="1"/>
          </p:cNvCxnSpPr>
          <p:nvPr/>
        </p:nvCxnSpPr>
        <p:spPr bwMode="auto">
          <a:xfrm>
            <a:off x="6613525" y="4105275"/>
            <a:ext cx="8778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413"/>
          <p:cNvSpPr>
            <a:spLocks noChangeArrowheads="1"/>
          </p:cNvSpPr>
          <p:nvPr/>
        </p:nvSpPr>
        <p:spPr bwMode="auto">
          <a:xfrm>
            <a:off x="2732088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15366" name="Rectangle 414"/>
          <p:cNvSpPr>
            <a:spLocks noChangeArrowheads="1"/>
          </p:cNvSpPr>
          <p:nvPr/>
        </p:nvSpPr>
        <p:spPr bwMode="auto">
          <a:xfrm>
            <a:off x="30670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5367" name="Rectangle 415"/>
          <p:cNvSpPr>
            <a:spLocks noChangeArrowheads="1"/>
          </p:cNvSpPr>
          <p:nvPr/>
        </p:nvSpPr>
        <p:spPr bwMode="auto">
          <a:xfrm>
            <a:off x="3402013" y="4516438"/>
            <a:ext cx="333375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15368" name="Rectangle 416"/>
          <p:cNvSpPr>
            <a:spLocks noChangeArrowheads="1"/>
          </p:cNvSpPr>
          <p:nvPr/>
        </p:nvSpPr>
        <p:spPr bwMode="auto">
          <a:xfrm>
            <a:off x="3735388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15369" name="Rectangle 417"/>
          <p:cNvSpPr>
            <a:spLocks noChangeArrowheads="1"/>
          </p:cNvSpPr>
          <p:nvPr/>
        </p:nvSpPr>
        <p:spPr bwMode="auto">
          <a:xfrm>
            <a:off x="40703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15370" name="Rectangle 418"/>
          <p:cNvSpPr>
            <a:spLocks noChangeArrowheads="1"/>
          </p:cNvSpPr>
          <p:nvPr/>
        </p:nvSpPr>
        <p:spPr bwMode="auto">
          <a:xfrm>
            <a:off x="4405313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15371" name="Rectangle 419"/>
          <p:cNvSpPr>
            <a:spLocks noChangeArrowheads="1"/>
          </p:cNvSpPr>
          <p:nvPr/>
        </p:nvSpPr>
        <p:spPr bwMode="auto">
          <a:xfrm>
            <a:off x="4740275" y="4516438"/>
            <a:ext cx="333375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15372" name="Rectangle 420"/>
          <p:cNvSpPr>
            <a:spLocks noChangeArrowheads="1"/>
          </p:cNvSpPr>
          <p:nvPr/>
        </p:nvSpPr>
        <p:spPr bwMode="auto">
          <a:xfrm>
            <a:off x="50736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15373" name="Rectangle 421"/>
          <p:cNvSpPr>
            <a:spLocks noChangeArrowheads="1"/>
          </p:cNvSpPr>
          <p:nvPr/>
        </p:nvSpPr>
        <p:spPr bwMode="auto">
          <a:xfrm>
            <a:off x="5408613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15374" name="Rectangle 422"/>
          <p:cNvSpPr>
            <a:spLocks noChangeArrowheads="1"/>
          </p:cNvSpPr>
          <p:nvPr/>
        </p:nvSpPr>
        <p:spPr bwMode="auto">
          <a:xfrm>
            <a:off x="5743575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15375" name="Text Box 423"/>
          <p:cNvSpPr txBox="1">
            <a:spLocks noChangeArrowheads="1"/>
          </p:cNvSpPr>
          <p:nvPr/>
        </p:nvSpPr>
        <p:spPr bwMode="auto">
          <a:xfrm>
            <a:off x="2343150" y="45815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i="1">
                <a:solidFill>
                  <a:srgbClr val="40458C"/>
                </a:solidFill>
                <a:latin typeface="Times New Roman" charset="0"/>
              </a:rPr>
              <a:t>B</a:t>
            </a:r>
          </a:p>
        </p:txBody>
      </p:sp>
      <p:sp>
        <p:nvSpPr>
          <p:cNvPr id="15376" name="AutoShape 424"/>
          <p:cNvSpPr>
            <a:spLocks noChangeArrowheads="1"/>
          </p:cNvSpPr>
          <p:nvPr/>
        </p:nvSpPr>
        <p:spPr bwMode="auto">
          <a:xfrm>
            <a:off x="2759075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1, </a:t>
            </a:r>
            <a:r>
              <a:rPr lang="en-US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c</a:t>
            </a:r>
          </a:p>
        </p:txBody>
      </p:sp>
      <p:sp>
        <p:nvSpPr>
          <p:cNvPr id="15377" name="AutoShape 425"/>
          <p:cNvSpPr>
            <a:spLocks noChangeArrowheads="1"/>
          </p:cNvSpPr>
          <p:nvPr/>
        </p:nvSpPr>
        <p:spPr bwMode="auto">
          <a:xfrm>
            <a:off x="6105525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7, </a:t>
            </a:r>
            <a:r>
              <a:rPr lang="en-US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15378" name="AutoShape 426"/>
          <p:cNvSpPr>
            <a:spLocks noChangeArrowheads="1"/>
          </p:cNvSpPr>
          <p:nvPr/>
        </p:nvSpPr>
        <p:spPr bwMode="auto">
          <a:xfrm>
            <a:off x="6802438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7, </a:t>
            </a:r>
            <a:r>
              <a:rPr lang="en-US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g</a:t>
            </a:r>
          </a:p>
        </p:txBody>
      </p:sp>
      <p:sp>
        <p:nvSpPr>
          <p:cNvPr id="15379" name="AutoShape 427"/>
          <p:cNvSpPr>
            <a:spLocks noChangeArrowheads="1"/>
          </p:cNvSpPr>
          <p:nvPr/>
        </p:nvSpPr>
        <p:spPr bwMode="auto">
          <a:xfrm>
            <a:off x="4878388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3, </a:t>
            </a:r>
            <a:r>
              <a:rPr lang="en-US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15380" name="AutoShape 428"/>
          <p:cNvSpPr>
            <a:spLocks noChangeArrowheads="1"/>
          </p:cNvSpPr>
          <p:nvPr/>
        </p:nvSpPr>
        <p:spPr bwMode="auto">
          <a:xfrm>
            <a:off x="4152900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3, </a:t>
            </a:r>
            <a:r>
              <a:rPr lang="en-US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15381" name="AutoShape 429"/>
          <p:cNvSpPr>
            <a:spLocks noChangeArrowheads="1"/>
          </p:cNvSpPr>
          <p:nvPr/>
        </p:nvSpPr>
        <p:spPr bwMode="auto">
          <a:xfrm>
            <a:off x="7499350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7, </a:t>
            </a:r>
            <a:r>
              <a:rPr lang="en-US" b="1" i="1">
                <a:solidFill>
                  <a:srgbClr val="40458C"/>
                </a:solidFill>
                <a:latin typeface="Times New Roman" charset="0"/>
                <a:ea typeface="ＭＳ Ｐゴシック" charset="0"/>
              </a:rPr>
              <a:t>e</a:t>
            </a:r>
          </a:p>
        </p:txBody>
      </p:sp>
      <p:cxnSp>
        <p:nvCxnSpPr>
          <p:cNvPr id="15382" name="AutoShape 430"/>
          <p:cNvCxnSpPr>
            <a:cxnSpLocks noChangeShapeType="1"/>
            <a:stCxn id="15380" idx="3"/>
            <a:endCxn id="15379" idx="1"/>
          </p:cNvCxnSpPr>
          <p:nvPr/>
        </p:nvCxnSpPr>
        <p:spPr bwMode="auto">
          <a:xfrm>
            <a:off x="4662488" y="4105275"/>
            <a:ext cx="2079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Text Box 431"/>
          <p:cNvSpPr txBox="1">
            <a:spLocks noChangeArrowheads="1"/>
          </p:cNvSpPr>
          <p:nvPr/>
        </p:nvSpPr>
        <p:spPr bwMode="auto">
          <a:xfrm>
            <a:off x="2703513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  <a:latin typeface="Times New Roman" charset="0"/>
                <a:sym typeface="Symbol" charset="0"/>
              </a:rPr>
              <a:t></a:t>
            </a:r>
            <a:endParaRPr lang="en-US" sz="1800">
              <a:solidFill>
                <a:srgbClr val="40458C"/>
              </a:solidFill>
              <a:latin typeface="Times New Roman" charset="0"/>
            </a:endParaRPr>
          </a:p>
        </p:txBody>
      </p:sp>
      <p:sp>
        <p:nvSpPr>
          <p:cNvPr id="15384" name="Text Box 432"/>
          <p:cNvSpPr txBox="1">
            <a:spLocks noChangeArrowheads="1"/>
          </p:cNvSpPr>
          <p:nvPr/>
        </p:nvSpPr>
        <p:spPr bwMode="auto">
          <a:xfrm>
            <a:off x="3375025" y="448468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  <a:latin typeface="Times New Roman" charset="0"/>
                <a:sym typeface="Symbol" charset="0"/>
              </a:rPr>
              <a:t></a:t>
            </a:r>
            <a:endParaRPr lang="en-US" sz="1800">
              <a:solidFill>
                <a:srgbClr val="40458C"/>
              </a:solidFill>
              <a:latin typeface="Times New Roman" charset="0"/>
            </a:endParaRPr>
          </a:p>
        </p:txBody>
      </p:sp>
      <p:sp>
        <p:nvSpPr>
          <p:cNvPr id="15385" name="Text Box 433"/>
          <p:cNvSpPr txBox="1">
            <a:spLocks noChangeArrowheads="1"/>
          </p:cNvSpPr>
          <p:nvPr/>
        </p:nvSpPr>
        <p:spPr bwMode="auto">
          <a:xfrm>
            <a:off x="4048125" y="448468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  <a:latin typeface="Times New Roman" charset="0"/>
                <a:sym typeface="Symbol" charset="0"/>
              </a:rPr>
              <a:t></a:t>
            </a:r>
            <a:endParaRPr lang="en-US" sz="1800">
              <a:solidFill>
                <a:srgbClr val="40458C"/>
              </a:solidFill>
              <a:latin typeface="Times New Roman" charset="0"/>
            </a:endParaRPr>
          </a:p>
        </p:txBody>
      </p:sp>
      <p:sp>
        <p:nvSpPr>
          <p:cNvPr id="15386" name="Text Box 434"/>
          <p:cNvSpPr txBox="1">
            <a:spLocks noChangeArrowheads="1"/>
          </p:cNvSpPr>
          <p:nvPr/>
        </p:nvSpPr>
        <p:spPr bwMode="auto">
          <a:xfrm>
            <a:off x="4383088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  <a:latin typeface="Times New Roman" charset="0"/>
                <a:sym typeface="Symbol" charset="0"/>
              </a:rPr>
              <a:t></a:t>
            </a:r>
            <a:endParaRPr lang="en-US" sz="1800">
              <a:solidFill>
                <a:srgbClr val="40458C"/>
              </a:solidFill>
              <a:latin typeface="Times New Roman" charset="0"/>
            </a:endParaRPr>
          </a:p>
        </p:txBody>
      </p:sp>
      <p:sp>
        <p:nvSpPr>
          <p:cNvPr id="15387" name="Text Box 435"/>
          <p:cNvSpPr txBox="1">
            <a:spLocks noChangeArrowheads="1"/>
          </p:cNvSpPr>
          <p:nvPr/>
        </p:nvSpPr>
        <p:spPr bwMode="auto">
          <a:xfrm>
            <a:off x="4719638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  <a:latin typeface="Times New Roman" charset="0"/>
                <a:sym typeface="Symbol" charset="0"/>
              </a:rPr>
              <a:t></a:t>
            </a:r>
            <a:endParaRPr lang="en-US" sz="1800">
              <a:solidFill>
                <a:srgbClr val="40458C"/>
              </a:solidFill>
              <a:latin typeface="Times New Roman" charset="0"/>
            </a:endParaRPr>
          </a:p>
        </p:txBody>
      </p:sp>
      <p:sp>
        <p:nvSpPr>
          <p:cNvPr id="15388" name="Text Box 436"/>
          <p:cNvSpPr txBox="1">
            <a:spLocks noChangeArrowheads="1"/>
          </p:cNvSpPr>
          <p:nvPr/>
        </p:nvSpPr>
        <p:spPr bwMode="auto">
          <a:xfrm>
            <a:off x="5392738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  <a:latin typeface="Times New Roman" charset="0"/>
                <a:sym typeface="Symbol" charset="0"/>
              </a:rPr>
              <a:t></a:t>
            </a:r>
            <a:endParaRPr lang="en-US" sz="1800">
              <a:solidFill>
                <a:srgbClr val="40458C"/>
              </a:solidFill>
              <a:latin typeface="Times New Roman" charset="0"/>
            </a:endParaRPr>
          </a:p>
        </p:txBody>
      </p:sp>
      <p:sp>
        <p:nvSpPr>
          <p:cNvPr id="15389" name="Text Box 437"/>
          <p:cNvSpPr txBox="1">
            <a:spLocks noChangeArrowheads="1"/>
          </p:cNvSpPr>
          <p:nvPr/>
        </p:nvSpPr>
        <p:spPr bwMode="auto">
          <a:xfrm>
            <a:off x="5729288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40458C"/>
                </a:solidFill>
                <a:latin typeface="Times New Roman" charset="0"/>
                <a:sym typeface="Symbol" charset="0"/>
              </a:rPr>
              <a:t></a:t>
            </a:r>
            <a:endParaRPr lang="en-US" sz="1800">
              <a:solidFill>
                <a:srgbClr val="40458C"/>
              </a:solidFill>
              <a:latin typeface="Times New Roman" charset="0"/>
            </a:endParaRPr>
          </a:p>
        </p:txBody>
      </p:sp>
      <p:sp>
        <p:nvSpPr>
          <p:cNvPr id="15390" name="Freeform 438"/>
          <p:cNvSpPr>
            <a:spLocks/>
          </p:cNvSpPr>
          <p:nvPr/>
        </p:nvSpPr>
        <p:spPr bwMode="auto">
          <a:xfrm>
            <a:off x="2286000" y="4070350"/>
            <a:ext cx="946150" cy="606425"/>
          </a:xfrm>
          <a:custGeom>
            <a:avLst/>
            <a:gdLst>
              <a:gd name="T0" fmla="*/ 946150 w 815"/>
              <a:gd name="T1" fmla="*/ 606425 h 522"/>
              <a:gd name="T2" fmla="*/ 758081 w 815"/>
              <a:gd name="T3" fmla="*/ 334579 h 522"/>
              <a:gd name="T4" fmla="*/ 47598 w 815"/>
              <a:gd name="T5" fmla="*/ 167290 h 522"/>
              <a:gd name="T6" fmla="*/ 472495 w 815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815"/>
              <a:gd name="T13" fmla="*/ 0 h 522"/>
              <a:gd name="T14" fmla="*/ 815 w 815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" h="522">
                <a:moveTo>
                  <a:pt x="815" y="522"/>
                </a:moveTo>
                <a:cubicBezTo>
                  <a:pt x="788" y="484"/>
                  <a:pt x="782" y="351"/>
                  <a:pt x="653" y="288"/>
                </a:cubicBezTo>
                <a:cubicBezTo>
                  <a:pt x="524" y="225"/>
                  <a:pt x="82" y="192"/>
                  <a:pt x="41" y="144"/>
                </a:cubicBezTo>
                <a:cubicBezTo>
                  <a:pt x="0" y="96"/>
                  <a:pt x="331" y="30"/>
                  <a:pt x="40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5391" name="Freeform 439"/>
          <p:cNvSpPr>
            <a:spLocks/>
          </p:cNvSpPr>
          <p:nvPr/>
        </p:nvSpPr>
        <p:spPr bwMode="auto">
          <a:xfrm>
            <a:off x="3798888" y="4092575"/>
            <a:ext cx="347662" cy="577850"/>
          </a:xfrm>
          <a:custGeom>
            <a:avLst/>
            <a:gdLst>
              <a:gd name="T0" fmla="*/ 103485 w 299"/>
              <a:gd name="T1" fmla="*/ 577850 h 498"/>
              <a:gd name="T2" fmla="*/ 40696 w 299"/>
              <a:gd name="T3" fmla="*/ 125317 h 498"/>
              <a:gd name="T4" fmla="*/ 347662 w 299"/>
              <a:gd name="T5" fmla="*/ 0 h 498"/>
              <a:gd name="T6" fmla="*/ 0 60000 65536"/>
              <a:gd name="T7" fmla="*/ 0 60000 65536"/>
              <a:gd name="T8" fmla="*/ 0 60000 65536"/>
              <a:gd name="T9" fmla="*/ 0 w 299"/>
              <a:gd name="T10" fmla="*/ 0 h 498"/>
              <a:gd name="T11" fmla="*/ 299 w 299"/>
              <a:gd name="T12" fmla="*/ 498 h 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9" h="498">
                <a:moveTo>
                  <a:pt x="89" y="498"/>
                </a:moveTo>
                <a:cubicBezTo>
                  <a:pt x="80" y="433"/>
                  <a:pt x="0" y="191"/>
                  <a:pt x="35" y="108"/>
                </a:cubicBezTo>
                <a:cubicBezTo>
                  <a:pt x="70" y="25"/>
                  <a:pt x="244" y="22"/>
                  <a:pt x="299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15392" name="Freeform 440"/>
          <p:cNvSpPr>
            <a:spLocks/>
          </p:cNvSpPr>
          <p:nvPr/>
        </p:nvSpPr>
        <p:spPr bwMode="auto">
          <a:xfrm>
            <a:off x="5248275" y="4113213"/>
            <a:ext cx="849313" cy="563562"/>
          </a:xfrm>
          <a:custGeom>
            <a:avLst/>
            <a:gdLst>
              <a:gd name="T0" fmla="*/ 0 w 732"/>
              <a:gd name="T1" fmla="*/ 563562 h 486"/>
              <a:gd name="T2" fmla="*/ 90501 w 732"/>
              <a:gd name="T3" fmla="*/ 306132 h 486"/>
              <a:gd name="T4" fmla="*/ 403772 w 732"/>
              <a:gd name="T5" fmla="*/ 111321 h 486"/>
              <a:gd name="T6" fmla="*/ 849313 w 732"/>
              <a:gd name="T7" fmla="*/ 0 h 486"/>
              <a:gd name="T8" fmla="*/ 0 60000 65536"/>
              <a:gd name="T9" fmla="*/ 0 60000 65536"/>
              <a:gd name="T10" fmla="*/ 0 60000 65536"/>
              <a:gd name="T11" fmla="*/ 0 60000 65536"/>
              <a:gd name="T12" fmla="*/ 0 w 732"/>
              <a:gd name="T13" fmla="*/ 0 h 486"/>
              <a:gd name="T14" fmla="*/ 732 w 732"/>
              <a:gd name="T15" fmla="*/ 486 h 4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2" h="486">
                <a:moveTo>
                  <a:pt x="0" y="486"/>
                </a:moveTo>
                <a:cubicBezTo>
                  <a:pt x="12" y="449"/>
                  <a:pt x="20" y="329"/>
                  <a:pt x="78" y="264"/>
                </a:cubicBezTo>
                <a:cubicBezTo>
                  <a:pt x="136" y="199"/>
                  <a:pt x="239" y="140"/>
                  <a:pt x="348" y="96"/>
                </a:cubicBezTo>
                <a:cubicBezTo>
                  <a:pt x="457" y="52"/>
                  <a:pt x="652" y="20"/>
                  <a:pt x="7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ea typeface="ＭＳ Ｐゴシック" charset="0"/>
            </a:endParaRPr>
          </a:p>
        </p:txBody>
      </p:sp>
      <p:sp>
        <p:nvSpPr>
          <p:cNvPr id="3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84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0BEB3-21CC-AD4F-87BE-4EFDB6F5836B}" type="slidenum">
              <a:rPr lang="en-US" sz="1400">
                <a:solidFill>
                  <a:srgbClr val="40458C"/>
                </a:solidFill>
              </a:rPr>
              <a:pPr eaLnBrk="1" hangingPunct="1"/>
              <a:t>7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be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be a sequence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(key, element) items with keys in the range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Bucket-sort uses the keys as indices into an auxiliary array </a:t>
            </a:r>
            <a:r>
              <a:rPr lang="en-US" sz="2000" b="1" i="1" dirty="0">
                <a:latin typeface="Times New Roman" charset="0"/>
              </a:rPr>
              <a:t>B</a:t>
            </a:r>
            <a:r>
              <a:rPr lang="en-US" sz="2000" dirty="0">
                <a:latin typeface="Tahoma" charset="0"/>
              </a:rPr>
              <a:t> of sequences (buckets)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Phase 1</a:t>
            </a:r>
            <a:r>
              <a:rPr lang="en-US" sz="1800" dirty="0">
                <a:latin typeface="Tahoma" charset="0"/>
              </a:rPr>
              <a:t>: Empty sequence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ahoma" charset="0"/>
              </a:rPr>
              <a:t> by moving each entry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into its bucket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Phase 2</a:t>
            </a:r>
            <a:r>
              <a:rPr lang="en-US" sz="1800" dirty="0">
                <a:latin typeface="Tahoma" charset="0"/>
              </a:rPr>
              <a:t>: For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  <a:sym typeface="Symbol" charset="0"/>
              </a:rPr>
              <a:t>=</a:t>
            </a:r>
            <a:r>
              <a:rPr lang="en-US" sz="1800" dirty="0">
                <a:latin typeface="Times New Roman" charset="0"/>
              </a:rPr>
              <a:t> 0, </a:t>
            </a:r>
            <a:r>
              <a:rPr lang="en-US" sz="1800" b="1" dirty="0">
                <a:latin typeface="Times New Roman" charset="0"/>
              </a:rPr>
              <a:t>…</a:t>
            </a:r>
            <a:r>
              <a:rPr lang="en-US" sz="1800" i="1" dirty="0">
                <a:latin typeface="Times New Roman" charset="0"/>
              </a:rPr>
              <a:t>,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latin typeface="Times New Roman" charset="0"/>
              </a:rPr>
              <a:t>N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1</a:t>
            </a:r>
            <a:r>
              <a:rPr lang="en-US" sz="1800" dirty="0">
                <a:latin typeface="Tahoma" charset="0"/>
              </a:rPr>
              <a:t>, move the entries of bucket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r>
              <a:rPr lang="en-US" sz="1800" dirty="0">
                <a:latin typeface="Tahoma" charset="0"/>
              </a:rPr>
              <a:t>to the end of  sequence </a:t>
            </a:r>
            <a:r>
              <a:rPr lang="en-US" sz="1800" b="1" i="1" dirty="0">
                <a:latin typeface="Times New Roman" charset="0"/>
              </a:rPr>
              <a:t>S</a:t>
            </a: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Phase 1 takes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Phase 2 takes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Bucket-sort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800600" y="1676400"/>
            <a:ext cx="4114800" cy="4687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b="1" baseline="30000">
              <a:solidFill>
                <a:srgbClr val="40458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30000">
                <a:solidFill>
                  <a:srgbClr val="40458C"/>
                </a:solidFill>
              </a:rPr>
              <a:t>Algorithm </a:t>
            </a:r>
            <a:r>
              <a:rPr lang="en-US" sz="2800" baseline="30000">
                <a:solidFill>
                  <a:srgbClr val="40458C"/>
                </a:solidFill>
              </a:rPr>
              <a:t>bucketSort(S):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baseline="30000">
                <a:solidFill>
                  <a:srgbClr val="40458C"/>
                </a:solidFill>
              </a:rPr>
              <a:t>Input: </a:t>
            </a:r>
            <a:r>
              <a:rPr lang="en-US" sz="2800" baseline="30000">
                <a:solidFill>
                  <a:srgbClr val="40458C"/>
                </a:solidFill>
              </a:rPr>
              <a:t>Sequence S of entries with integer keys in the range [0, N − 1] </a:t>
            </a:r>
            <a:r>
              <a:rPr lang="en-US" sz="2800" b="1" i="1" baseline="30000">
                <a:solidFill>
                  <a:srgbClr val="40458C"/>
                </a:solidFill>
              </a:rPr>
              <a:t>Output: </a:t>
            </a:r>
            <a:r>
              <a:rPr lang="en-US" sz="2800" baseline="30000">
                <a:solidFill>
                  <a:srgbClr val="40458C"/>
                </a:solidFill>
              </a:rPr>
              <a:t>Sequence S sorted in nondecreasing order of the keys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let B be an array of N sequences, each of which is initially empty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30000">
                <a:solidFill>
                  <a:srgbClr val="40458C"/>
                </a:solidFill>
              </a:rPr>
              <a:t>for </a:t>
            </a:r>
            <a:r>
              <a:rPr lang="en-US" sz="2800" baseline="30000">
                <a:solidFill>
                  <a:srgbClr val="40458C"/>
                </a:solidFill>
              </a:rPr>
              <a:t>each entry e in S </a:t>
            </a:r>
            <a:r>
              <a:rPr lang="en-US" sz="2800" b="1" baseline="30000">
                <a:solidFill>
                  <a:srgbClr val="40458C"/>
                </a:solidFill>
              </a:rPr>
              <a:t>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k = the key of 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remove e from 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insert e at the end of bucket B[k]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30000">
                <a:solidFill>
                  <a:srgbClr val="40458C"/>
                </a:solidFill>
              </a:rPr>
              <a:t>for </a:t>
            </a:r>
            <a:r>
              <a:rPr lang="en-US" sz="2800" baseline="30000">
                <a:solidFill>
                  <a:srgbClr val="40458C"/>
                </a:solidFill>
              </a:rPr>
              <a:t>i = 0 to N−1 </a:t>
            </a:r>
            <a:r>
              <a:rPr lang="en-US" sz="2800" b="1" baseline="30000">
                <a:solidFill>
                  <a:srgbClr val="40458C"/>
                </a:solidFill>
              </a:rPr>
              <a:t>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30000">
                <a:solidFill>
                  <a:srgbClr val="40458C"/>
                </a:solidFill>
              </a:rPr>
              <a:t>  for </a:t>
            </a:r>
            <a:r>
              <a:rPr lang="en-US" sz="2800" baseline="30000">
                <a:solidFill>
                  <a:srgbClr val="40458C"/>
                </a:solidFill>
              </a:rPr>
              <a:t>each entry e in B[i] </a:t>
            </a:r>
            <a:r>
              <a:rPr lang="en-US" sz="2800" b="1" baseline="30000">
                <a:solidFill>
                  <a:srgbClr val="40458C"/>
                </a:solidFill>
              </a:rPr>
              <a:t>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    remove e from B[i]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aseline="30000">
                <a:solidFill>
                  <a:srgbClr val="40458C"/>
                </a:solidFill>
              </a:rPr>
              <a:t>      insert e at the end of S</a:t>
            </a:r>
            <a:endParaRPr lang="en-US" sz="2800">
              <a:solidFill>
                <a:srgbClr val="577052"/>
              </a:solidFill>
              <a:latin typeface="Times New Roman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086600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3" imgW="4036337" imgH="3468986" progId="MS_ClipArt_Gallery.5">
                  <p:embed/>
                </p:oleObj>
              </mc:Choice>
              <mc:Fallback>
                <p:oleObj name="Clip" r:id="rId3" imgW="4036337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9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7DDEA9-157B-5440-ACBC-D7FA7203BFAF}" type="slidenum">
              <a:rPr lang="en-US" sz="1400">
                <a:solidFill>
                  <a:srgbClr val="40458C"/>
                </a:solidFill>
              </a:rPr>
              <a:pPr eaLnBrk="1" hangingPunct="1"/>
              <a:t>8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 range </a:t>
            </a:r>
            <a:r>
              <a:rPr lang="en-US" sz="2400">
                <a:latin typeface="Times New Roman" charset="0"/>
              </a:rPr>
              <a:t>[0, 9]</a:t>
            </a:r>
            <a:endParaRPr lang="en-US" sz="2400">
              <a:latin typeface="Symbol" charset="0"/>
            </a:endParaRPr>
          </a:p>
        </p:txBody>
      </p:sp>
      <p:grpSp>
        <p:nvGrpSpPr>
          <p:cNvPr id="18437" name="Group 61"/>
          <p:cNvGrpSpPr>
            <a:grpSpLocks/>
          </p:cNvGrpSpPr>
          <p:nvPr/>
        </p:nvGrpSpPr>
        <p:grpSpPr bwMode="auto">
          <a:xfrm>
            <a:off x="1163638" y="2209800"/>
            <a:ext cx="6781800" cy="457200"/>
            <a:chOff x="744" y="1392"/>
            <a:chExt cx="4272" cy="288"/>
          </a:xfrm>
        </p:grpSpPr>
        <p:cxnSp>
          <p:nvCxnSpPr>
            <p:cNvPr id="18479" name="AutoShape 11"/>
            <p:cNvCxnSpPr>
              <a:cxnSpLocks noChangeShapeType="1"/>
              <a:stCxn id="18480" idx="3"/>
              <a:endCxn id="18485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0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8481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8482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8483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8484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8485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</p:grpSp>
      <p:grpSp>
        <p:nvGrpSpPr>
          <p:cNvPr id="18438" name="Group 63"/>
          <p:cNvGrpSpPr>
            <a:grpSpLocks/>
          </p:cNvGrpSpPr>
          <p:nvPr/>
        </p:nvGrpSpPr>
        <p:grpSpPr bwMode="auto">
          <a:xfrm>
            <a:off x="1163638" y="5715000"/>
            <a:ext cx="6781800" cy="457200"/>
            <a:chOff x="744" y="3600"/>
            <a:chExt cx="4272" cy="288"/>
          </a:xfrm>
        </p:grpSpPr>
        <p:cxnSp>
          <p:nvCxnSpPr>
            <p:cNvPr id="18472" name="AutoShape 48"/>
            <p:cNvCxnSpPr>
              <a:cxnSpLocks noChangeShapeType="1"/>
              <a:stCxn id="18473" idx="3"/>
              <a:endCxn id="18478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3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8474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8475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8476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8477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8478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</p:grpSp>
      <p:sp>
        <p:nvSpPr>
          <p:cNvPr id="18439" name="AutoShape 55"/>
          <p:cNvSpPr>
            <a:spLocks noChangeArrowheads="1"/>
          </p:cNvSpPr>
          <p:nvPr/>
        </p:nvSpPr>
        <p:spPr bwMode="auto">
          <a:xfrm>
            <a:off x="4364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Phase 1</a:t>
            </a:r>
          </a:p>
        </p:txBody>
      </p:sp>
      <p:sp>
        <p:nvSpPr>
          <p:cNvPr id="18440" name="AutoShape 56"/>
          <p:cNvSpPr>
            <a:spLocks noChangeArrowheads="1"/>
          </p:cNvSpPr>
          <p:nvPr/>
        </p:nvSpPr>
        <p:spPr bwMode="auto">
          <a:xfrm>
            <a:off x="4364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BE2D00"/>
                </a:solidFill>
                <a:ea typeface="ＭＳ Ｐゴシック" charset="0"/>
              </a:rPr>
              <a:t>Phase 2</a:t>
            </a:r>
          </a:p>
        </p:txBody>
      </p:sp>
      <p:grpSp>
        <p:nvGrpSpPr>
          <p:cNvPr id="18441" name="Group 64"/>
          <p:cNvGrpSpPr>
            <a:grpSpLocks/>
          </p:cNvGrpSpPr>
          <p:nvPr/>
        </p:nvGrpSpPr>
        <p:grpSpPr bwMode="auto">
          <a:xfrm>
            <a:off x="649288" y="3476625"/>
            <a:ext cx="7808912" cy="1247775"/>
            <a:chOff x="409" y="2190"/>
            <a:chExt cx="4919" cy="786"/>
          </a:xfrm>
        </p:grpSpPr>
        <p:cxnSp>
          <p:nvCxnSpPr>
            <p:cNvPr id="18443" name="AutoShape 35"/>
            <p:cNvCxnSpPr>
              <a:cxnSpLocks noChangeShapeType="1"/>
              <a:stCxn id="18456" idx="3"/>
              <a:endCxn id="18460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18445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18448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18449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18450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18453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8454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1" i="1">
                  <a:solidFill>
                    <a:srgbClr val="40458C"/>
                  </a:solidFill>
                  <a:latin typeface="Times New Roman" charset="0"/>
                </a:rPr>
                <a:t>B</a:t>
              </a:r>
            </a:p>
          </p:txBody>
        </p:sp>
        <p:sp>
          <p:nvSpPr>
            <p:cNvPr id="18455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1,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c</a:t>
              </a:r>
            </a:p>
          </p:txBody>
        </p:sp>
        <p:sp>
          <p:nvSpPr>
            <p:cNvPr id="18456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d</a:t>
              </a:r>
            </a:p>
          </p:txBody>
        </p:sp>
        <p:sp>
          <p:nvSpPr>
            <p:cNvPr id="18457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g</a:t>
              </a:r>
            </a:p>
          </p:txBody>
        </p:sp>
        <p:sp>
          <p:nvSpPr>
            <p:cNvPr id="18458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b</a:t>
              </a:r>
            </a:p>
          </p:txBody>
        </p:sp>
        <p:sp>
          <p:nvSpPr>
            <p:cNvPr id="18459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3,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8460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7, </a:t>
              </a:r>
              <a:r>
                <a:rPr lang="en-US" sz="2400" b="1" i="1">
                  <a:solidFill>
                    <a:srgbClr val="40458C"/>
                  </a:solidFill>
                  <a:latin typeface="Times New Roman" charset="0"/>
                  <a:ea typeface="ＭＳ Ｐゴシック" charset="0"/>
                </a:rPr>
                <a:t>e</a:t>
              </a:r>
            </a:p>
          </p:txBody>
        </p:sp>
        <p:cxnSp>
          <p:nvCxnSpPr>
            <p:cNvPr id="18461" name="AutoShape 36"/>
            <p:cNvCxnSpPr>
              <a:cxnSpLocks noChangeShapeType="1"/>
              <a:stCxn id="18459" idx="3"/>
              <a:endCxn id="18458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3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4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5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6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7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8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40458C"/>
                  </a:solidFill>
                  <a:latin typeface="Times New Roman" charset="0"/>
                  <a:sym typeface="Symbol" charset="0"/>
                </a:rPr>
                <a:t></a:t>
              </a:r>
              <a:endParaRPr lang="en-US" sz="1800">
                <a:solidFill>
                  <a:srgbClr val="40458C"/>
                </a:solidFill>
                <a:latin typeface="Times New Roman" charset="0"/>
              </a:endParaRPr>
            </a:p>
          </p:txBody>
        </p:sp>
        <p:sp>
          <p:nvSpPr>
            <p:cNvPr id="18469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5"/>
                <a:gd name="T13" fmla="*/ 0 h 522"/>
                <a:gd name="T14" fmla="*/ 815 w 815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8470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  <a:gd name="T6" fmla="*/ 0 60000 65536"/>
                <a:gd name="T7" fmla="*/ 0 60000 65536"/>
                <a:gd name="T8" fmla="*/ 0 60000 65536"/>
                <a:gd name="T9" fmla="*/ 0 w 299"/>
                <a:gd name="T10" fmla="*/ 0 h 498"/>
                <a:gd name="T11" fmla="*/ 299 w 299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  <p:sp>
          <p:nvSpPr>
            <p:cNvPr id="18471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2"/>
                <a:gd name="T13" fmla="*/ 0 h 486"/>
                <a:gd name="T14" fmla="*/ 732 w 732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  <a:ea typeface="ＭＳ Ｐゴシック" charset="0"/>
              </a:endParaRPr>
            </a:p>
          </p:txBody>
        </p:sp>
      </p:grpSp>
      <p:graphicFrame>
        <p:nvGraphicFramePr>
          <p:cNvPr id="18442" name="Object 65"/>
          <p:cNvGraphicFramePr>
            <a:graphicFrameLocks noChangeAspect="1"/>
          </p:cNvGraphicFramePr>
          <p:nvPr/>
        </p:nvGraphicFramePr>
        <p:xfrm>
          <a:off x="6577013" y="130175"/>
          <a:ext cx="21097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3" imgW="4679385" imgH="3937452" progId="MS_ClipArt_Gallery.2">
                  <p:embed/>
                </p:oleObj>
              </mc:Choice>
              <mc:Fallback>
                <p:oleObj name="Clip" r:id="rId3" imgW="4679385" imgH="393745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130175"/>
                        <a:ext cx="210978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6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40458C"/>
                </a:solidFill>
              </a:rPr>
              <a:t>Bucket-Sort and Radix-Sort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B6BD53-69DE-9A4D-A8D0-ABA793A711EC}" type="slidenum">
              <a:rPr lang="en-US" sz="1400">
                <a:solidFill>
                  <a:srgbClr val="40458C"/>
                </a:solidFill>
              </a:rPr>
              <a:pPr eaLnBrk="1" hangingPunct="1"/>
              <a:t>9</a:t>
            </a:fld>
            <a:endParaRPr lang="en-US" sz="1400">
              <a:solidFill>
                <a:srgbClr val="40458C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and Extensions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5814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Key-type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keys are used as indices into an array and cannot be arbitrary objects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No external comparator</a:t>
            </a:r>
          </a:p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Stable</a:t>
            </a:r>
            <a:r>
              <a:rPr lang="en-US" sz="2400">
                <a:latin typeface="Tahoma" charset="0"/>
              </a:rPr>
              <a:t> Sort Property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relative order of any two items with the same key is preserved after the execution of the algorithm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1946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76400"/>
            <a:ext cx="441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Integer keys in the range 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b</a:t>
            </a:r>
            <a:r>
              <a:rPr lang="en-US" sz="2000" dirty="0">
                <a:latin typeface="Times New Roman" charset="0"/>
              </a:rPr>
              <a:t>]</a:t>
            </a:r>
            <a:endParaRPr lang="en-US" sz="2000" dirty="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Put entry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into bucket</a:t>
            </a:r>
            <a:br>
              <a:rPr lang="en-US" sz="1800" dirty="0">
                <a:latin typeface="Tahoma" charset="0"/>
              </a:rPr>
            </a:b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>
                <a:latin typeface="Times New Roman" charset="0"/>
              </a:rPr>
              <a:t>k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a</a:t>
            </a:r>
            <a:r>
              <a:rPr lang="en-US" sz="1800" dirty="0">
                <a:latin typeface="Times New Roman" charset="0"/>
              </a:rPr>
              <a:t>]</a:t>
            </a:r>
            <a:r>
              <a:rPr lang="en-US" sz="1800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String keys from a set </a:t>
            </a:r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ahoma" charset="0"/>
              </a:rPr>
              <a:t> of possible strings, where </a:t>
            </a:r>
            <a:r>
              <a:rPr lang="en-US" sz="2000" b="1" i="1" dirty="0">
                <a:latin typeface="Times New Roman" charset="0"/>
              </a:rPr>
              <a:t>D</a:t>
            </a:r>
            <a:r>
              <a:rPr lang="en-US" sz="2000" dirty="0">
                <a:latin typeface="Tahoma" charset="0"/>
              </a:rPr>
              <a:t> has constant size (e.g., names of the 50 U.S. states)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Sort </a:t>
            </a:r>
            <a:r>
              <a:rPr lang="en-US" sz="1800" b="1" i="1" dirty="0">
                <a:latin typeface="Times New Roman" charset="0"/>
              </a:rPr>
              <a:t>D</a:t>
            </a:r>
            <a:r>
              <a:rPr lang="en-US" sz="1800" dirty="0">
                <a:latin typeface="Tahoma" charset="0"/>
              </a:rPr>
              <a:t> and compute the rank </a:t>
            </a:r>
            <a:r>
              <a:rPr lang="en-US" sz="1800" b="1" i="1" dirty="0">
                <a:latin typeface="Times New Roman" charset="0"/>
              </a:rPr>
              <a:t>r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of each string 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D</a:t>
            </a:r>
            <a:r>
              <a:rPr lang="en-US" sz="1800" dirty="0">
                <a:latin typeface="Tahoma" charset="0"/>
              </a:rPr>
              <a:t> in the sorted sequence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Put entry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into bucket </a:t>
            </a:r>
            <a:br>
              <a:rPr lang="en-US" sz="1800" dirty="0">
                <a:latin typeface="Tahoma" charset="0"/>
              </a:rPr>
            </a:b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>
                <a:latin typeface="Times New Roman" charset="0"/>
              </a:rPr>
              <a:t>r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)]</a:t>
            </a:r>
            <a:endParaRPr lang="en-US" sz="1800" dirty="0">
              <a:latin typeface="Tahoma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7608888" y="152400"/>
          <a:ext cx="12303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lip" r:id="rId3" imgW="1614535" imgH="2331267" progId="MS_ClipArt_Gallery.5">
                  <p:embed/>
                </p:oleObj>
              </mc:Choice>
              <mc:Fallback>
                <p:oleObj name="Clip" r:id="rId3" imgW="1614535" imgH="2331267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52400"/>
                        <a:ext cx="1230312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92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1105</Words>
  <Application>Microsoft Office PowerPoint</Application>
  <PresentationFormat>On-screen Show (4:3)</PresentationFormat>
  <Paragraphs>255</Paragraphs>
  <Slides>18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Default Design</vt:lpstr>
      <vt:lpstr>Blueprint</vt:lpstr>
      <vt:lpstr>Clip</vt:lpstr>
      <vt:lpstr>Non comparison sort</vt:lpstr>
      <vt:lpstr>Counting Sort</vt:lpstr>
      <vt:lpstr>COUNTING-SORT(A,B,k)</vt:lpstr>
      <vt:lpstr>Example of Counting Sort</vt:lpstr>
      <vt:lpstr>Analysis of COUNTING-SORT(A,B,k)</vt:lpstr>
      <vt:lpstr>Bucket-Sort and Radix-Sort</vt:lpstr>
      <vt:lpstr>Bucket-Sort</vt:lpstr>
      <vt:lpstr>Example</vt:lpstr>
      <vt:lpstr>Properties and Extensions</vt:lpstr>
      <vt:lpstr>Lexicographic Order</vt:lpstr>
      <vt:lpstr>Lexicographic-Sort</vt:lpstr>
      <vt:lpstr>Radix-Sort</vt:lpstr>
      <vt:lpstr>Radix-Sort for Binary Numbers</vt:lpstr>
      <vt:lpstr>Example</vt:lpstr>
      <vt:lpstr>Bucket Sort</vt:lpstr>
      <vt:lpstr>BUCKET-SORT(A)</vt:lpstr>
      <vt:lpstr>Example of BUCKET-SORT</vt:lpstr>
      <vt:lpstr>Analysis of BUCKET-SORT(A)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Xukai</dc:creator>
  <cp:lastModifiedBy>Xukai</cp:lastModifiedBy>
  <cp:revision>956</cp:revision>
  <dcterms:created xsi:type="dcterms:W3CDTF">2020-03-08T20:15:07Z</dcterms:created>
  <dcterms:modified xsi:type="dcterms:W3CDTF">2020-06-19T20:00:13Z</dcterms:modified>
</cp:coreProperties>
</file>