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09" r:id="rId2"/>
    <p:sldId id="310" r:id="rId3"/>
    <p:sldId id="318" r:id="rId4"/>
    <p:sldId id="319" r:id="rId5"/>
    <p:sldId id="320" r:id="rId6"/>
    <p:sldId id="321" r:id="rId7"/>
    <p:sldId id="322" r:id="rId8"/>
    <p:sldId id="323" r:id="rId9"/>
    <p:sldId id="324" r:id="rId10"/>
    <p:sldId id="325" r:id="rId11"/>
    <p:sldId id="311" r:id="rId12"/>
    <p:sldId id="312" r:id="rId13"/>
    <p:sldId id="313" r:id="rId14"/>
    <p:sldId id="315" r:id="rId15"/>
    <p:sldId id="314" r:id="rId16"/>
    <p:sldId id="316" r:id="rId17"/>
    <p:sldId id="317" r:id="rId18"/>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101" d="100"/>
          <a:sy n="101" d="100"/>
        </p:scale>
        <p:origin x="80" y="1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296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819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97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297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1A943A6-DD35-4B65-8113-6FA55A73656C}" type="slidenum">
              <a:rPr lang="en-US" altLang="en-US"/>
              <a:pPr/>
              <a:t>‹#›</a:t>
            </a:fld>
            <a:endParaRPr lang="en-US" altLang="en-US"/>
          </a:p>
        </p:txBody>
      </p:sp>
    </p:spTree>
    <p:extLst>
      <p:ext uri="{BB962C8B-B14F-4D97-AF65-F5344CB8AC3E}">
        <p14:creationId xmlns:p14="http://schemas.microsoft.com/office/powerpoint/2010/main" val="37715257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A43397C8-DBF1-44C9-B52D-71AB4C51057E}" type="slidenum">
              <a:rPr lang="en-US" altLang="en-US"/>
              <a:pPr/>
              <a:t>‹#›</a:t>
            </a:fld>
            <a:endParaRPr lang="en-US" altLang="en-US"/>
          </a:p>
        </p:txBody>
      </p:sp>
    </p:spTree>
    <p:extLst>
      <p:ext uri="{BB962C8B-B14F-4D97-AF65-F5344CB8AC3E}">
        <p14:creationId xmlns:p14="http://schemas.microsoft.com/office/powerpoint/2010/main" val="120358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11463A7D-FACE-43C3-8139-602F708E8BAD}" type="slidenum">
              <a:rPr lang="en-US" altLang="en-US"/>
              <a:pPr/>
              <a:t>‹#›</a:t>
            </a:fld>
            <a:endParaRPr lang="en-US" altLang="en-US"/>
          </a:p>
        </p:txBody>
      </p:sp>
    </p:spTree>
    <p:extLst>
      <p:ext uri="{BB962C8B-B14F-4D97-AF65-F5344CB8AC3E}">
        <p14:creationId xmlns:p14="http://schemas.microsoft.com/office/powerpoint/2010/main" val="2760019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F40BDA97-5BB2-4834-9EF4-0CAE7FE89CFE}" type="slidenum">
              <a:rPr lang="en-US" altLang="en-US"/>
              <a:pPr/>
              <a:t>‹#›</a:t>
            </a:fld>
            <a:endParaRPr lang="en-US" altLang="en-US"/>
          </a:p>
        </p:txBody>
      </p:sp>
    </p:spTree>
    <p:extLst>
      <p:ext uri="{BB962C8B-B14F-4D97-AF65-F5344CB8AC3E}">
        <p14:creationId xmlns:p14="http://schemas.microsoft.com/office/powerpoint/2010/main" val="2835566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DF9A1866-2B24-4332-9F26-1DC0CA868DE2}" type="slidenum">
              <a:rPr lang="en-US" altLang="en-US"/>
              <a:pPr/>
              <a:t>‹#›</a:t>
            </a:fld>
            <a:endParaRPr lang="en-US" altLang="en-US"/>
          </a:p>
        </p:txBody>
      </p:sp>
    </p:spTree>
    <p:extLst>
      <p:ext uri="{BB962C8B-B14F-4D97-AF65-F5344CB8AC3E}">
        <p14:creationId xmlns:p14="http://schemas.microsoft.com/office/powerpoint/2010/main" val="3963859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8CCB848D-8EFE-45D5-A593-F40CA20D4830}" type="slidenum">
              <a:rPr lang="en-US" altLang="en-US"/>
              <a:pPr/>
              <a:t>‹#›</a:t>
            </a:fld>
            <a:endParaRPr lang="en-US" altLang="en-US"/>
          </a:p>
        </p:txBody>
      </p:sp>
    </p:spTree>
    <p:extLst>
      <p:ext uri="{BB962C8B-B14F-4D97-AF65-F5344CB8AC3E}">
        <p14:creationId xmlns:p14="http://schemas.microsoft.com/office/powerpoint/2010/main" val="4196119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2F3CCDEA-709F-41E3-A575-7B4B4FF0CB7C}" type="slidenum">
              <a:rPr lang="en-US" altLang="en-US"/>
              <a:pPr/>
              <a:t>‹#›</a:t>
            </a:fld>
            <a:endParaRPr lang="en-US" altLang="en-US"/>
          </a:p>
        </p:txBody>
      </p:sp>
    </p:spTree>
    <p:extLst>
      <p:ext uri="{BB962C8B-B14F-4D97-AF65-F5344CB8AC3E}">
        <p14:creationId xmlns:p14="http://schemas.microsoft.com/office/powerpoint/2010/main" val="1105489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36BBED6F-E2EB-4854-BE23-6970003BD5B4}" type="slidenum">
              <a:rPr lang="en-US" altLang="en-US"/>
              <a:pPr/>
              <a:t>‹#›</a:t>
            </a:fld>
            <a:endParaRPr lang="en-US" altLang="en-US"/>
          </a:p>
        </p:txBody>
      </p:sp>
    </p:spTree>
    <p:extLst>
      <p:ext uri="{BB962C8B-B14F-4D97-AF65-F5344CB8AC3E}">
        <p14:creationId xmlns:p14="http://schemas.microsoft.com/office/powerpoint/2010/main" val="102674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ltLang="en-US"/>
          </a:p>
        </p:txBody>
      </p:sp>
      <p:sp>
        <p:nvSpPr>
          <p:cNvPr id="8" name="Rectangle 5"/>
          <p:cNvSpPr>
            <a:spLocks noGrp="1" noChangeArrowheads="1"/>
          </p:cNvSpPr>
          <p:nvPr>
            <p:ph type="ftr" sz="quarter" idx="11"/>
          </p:nvPr>
        </p:nvSpPr>
        <p:spPr>
          <a:ln/>
        </p:spPr>
        <p:txBody>
          <a:bodyPr/>
          <a:lstStyle>
            <a:lvl1pPr>
              <a:defRPr/>
            </a:lvl1pPr>
          </a:lstStyle>
          <a:p>
            <a:endParaRPr lang="en-US" altLang="en-US"/>
          </a:p>
        </p:txBody>
      </p:sp>
      <p:sp>
        <p:nvSpPr>
          <p:cNvPr id="9" name="Rectangle 6"/>
          <p:cNvSpPr>
            <a:spLocks noGrp="1" noChangeArrowheads="1"/>
          </p:cNvSpPr>
          <p:nvPr>
            <p:ph type="sldNum" sz="quarter" idx="12"/>
          </p:nvPr>
        </p:nvSpPr>
        <p:spPr>
          <a:ln/>
        </p:spPr>
        <p:txBody>
          <a:bodyPr/>
          <a:lstStyle>
            <a:lvl1pPr>
              <a:defRPr/>
            </a:lvl1pPr>
          </a:lstStyle>
          <a:p>
            <a:fld id="{40594393-6CE2-4D51-8548-9C739542AE78}" type="slidenum">
              <a:rPr lang="en-US" altLang="en-US"/>
              <a:pPr/>
              <a:t>‹#›</a:t>
            </a:fld>
            <a:endParaRPr lang="en-US" altLang="en-US"/>
          </a:p>
        </p:txBody>
      </p:sp>
    </p:spTree>
    <p:extLst>
      <p:ext uri="{BB962C8B-B14F-4D97-AF65-F5344CB8AC3E}">
        <p14:creationId xmlns:p14="http://schemas.microsoft.com/office/powerpoint/2010/main" val="2269736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ltLang="en-US"/>
          </a:p>
        </p:txBody>
      </p:sp>
      <p:sp>
        <p:nvSpPr>
          <p:cNvPr id="4" name="Rectangle 5"/>
          <p:cNvSpPr>
            <a:spLocks noGrp="1" noChangeArrowheads="1"/>
          </p:cNvSpPr>
          <p:nvPr>
            <p:ph type="ftr" sz="quarter" idx="11"/>
          </p:nvPr>
        </p:nvSpPr>
        <p:spPr>
          <a:ln/>
        </p:spPr>
        <p:txBody>
          <a:bodyPr/>
          <a:lstStyle>
            <a:lvl1pPr>
              <a:defRPr/>
            </a:lvl1pPr>
          </a:lstStyle>
          <a:p>
            <a:endParaRPr lang="en-US" altLang="en-US"/>
          </a:p>
        </p:txBody>
      </p:sp>
      <p:sp>
        <p:nvSpPr>
          <p:cNvPr id="5" name="Rectangle 6"/>
          <p:cNvSpPr>
            <a:spLocks noGrp="1" noChangeArrowheads="1"/>
          </p:cNvSpPr>
          <p:nvPr>
            <p:ph type="sldNum" sz="quarter" idx="12"/>
          </p:nvPr>
        </p:nvSpPr>
        <p:spPr>
          <a:ln/>
        </p:spPr>
        <p:txBody>
          <a:bodyPr/>
          <a:lstStyle>
            <a:lvl1pPr>
              <a:defRPr/>
            </a:lvl1pPr>
          </a:lstStyle>
          <a:p>
            <a:fld id="{3202BB7A-A60A-4D2B-84D3-6262FA85041E}" type="slidenum">
              <a:rPr lang="en-US" altLang="en-US"/>
              <a:pPr/>
              <a:t>‹#›</a:t>
            </a:fld>
            <a:endParaRPr lang="en-US" altLang="en-US"/>
          </a:p>
        </p:txBody>
      </p:sp>
    </p:spTree>
    <p:extLst>
      <p:ext uri="{BB962C8B-B14F-4D97-AF65-F5344CB8AC3E}">
        <p14:creationId xmlns:p14="http://schemas.microsoft.com/office/powerpoint/2010/main" val="2816672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ltLang="en-US"/>
          </a:p>
        </p:txBody>
      </p:sp>
      <p:sp>
        <p:nvSpPr>
          <p:cNvPr id="3" name="Rectangle 5"/>
          <p:cNvSpPr>
            <a:spLocks noGrp="1" noChangeArrowheads="1"/>
          </p:cNvSpPr>
          <p:nvPr>
            <p:ph type="ftr" sz="quarter" idx="11"/>
          </p:nvPr>
        </p:nvSpPr>
        <p:spPr>
          <a:ln/>
        </p:spPr>
        <p:txBody>
          <a:bodyPr/>
          <a:lstStyle>
            <a:lvl1pPr>
              <a:defRPr/>
            </a:lvl1pPr>
          </a:lstStyle>
          <a:p>
            <a:endParaRPr lang="en-US" altLang="en-US"/>
          </a:p>
        </p:txBody>
      </p:sp>
      <p:sp>
        <p:nvSpPr>
          <p:cNvPr id="4" name="Rectangle 6"/>
          <p:cNvSpPr>
            <a:spLocks noGrp="1" noChangeArrowheads="1"/>
          </p:cNvSpPr>
          <p:nvPr>
            <p:ph type="sldNum" sz="quarter" idx="12"/>
          </p:nvPr>
        </p:nvSpPr>
        <p:spPr>
          <a:ln/>
        </p:spPr>
        <p:txBody>
          <a:bodyPr/>
          <a:lstStyle>
            <a:lvl1pPr>
              <a:defRPr/>
            </a:lvl1pPr>
          </a:lstStyle>
          <a:p>
            <a:fld id="{FD241130-50F1-4FDE-83B8-482CDAF7F96A}" type="slidenum">
              <a:rPr lang="en-US" altLang="en-US"/>
              <a:pPr/>
              <a:t>‹#›</a:t>
            </a:fld>
            <a:endParaRPr lang="en-US" altLang="en-US"/>
          </a:p>
        </p:txBody>
      </p:sp>
    </p:spTree>
    <p:extLst>
      <p:ext uri="{BB962C8B-B14F-4D97-AF65-F5344CB8AC3E}">
        <p14:creationId xmlns:p14="http://schemas.microsoft.com/office/powerpoint/2010/main" val="3852868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E04F8BFC-3498-4864-AD60-9EECAC01B4EF}" type="slidenum">
              <a:rPr lang="en-US" altLang="en-US"/>
              <a:pPr/>
              <a:t>‹#›</a:t>
            </a:fld>
            <a:endParaRPr lang="en-US" altLang="en-US"/>
          </a:p>
        </p:txBody>
      </p:sp>
    </p:spTree>
    <p:extLst>
      <p:ext uri="{BB962C8B-B14F-4D97-AF65-F5344CB8AC3E}">
        <p14:creationId xmlns:p14="http://schemas.microsoft.com/office/powerpoint/2010/main" val="3470492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91B2939C-3BA3-4093-9499-04BEDF973D5B}" type="slidenum">
              <a:rPr lang="en-US" altLang="en-US"/>
              <a:pPr/>
              <a:t>‹#›</a:t>
            </a:fld>
            <a:endParaRPr lang="en-US" altLang="en-US"/>
          </a:p>
        </p:txBody>
      </p:sp>
    </p:spTree>
    <p:extLst>
      <p:ext uri="{BB962C8B-B14F-4D97-AF65-F5344CB8AC3E}">
        <p14:creationId xmlns:p14="http://schemas.microsoft.com/office/powerpoint/2010/main" val="3107120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3CBC833-8EAB-4B9E-B474-58B4174759D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ltLang="en-US" smtClean="0"/>
              <a:t>Maximum attendance</a:t>
            </a:r>
          </a:p>
        </p:txBody>
      </p:sp>
      <p:sp>
        <p:nvSpPr>
          <p:cNvPr id="64515" name="Content Placeholder 2"/>
          <p:cNvSpPr>
            <a:spLocks noGrp="1"/>
          </p:cNvSpPr>
          <p:nvPr>
            <p:ph idx="1"/>
          </p:nvPr>
        </p:nvSpPr>
        <p:spPr>
          <a:xfrm>
            <a:off x="381000" y="1828800"/>
            <a:ext cx="8077200" cy="4267200"/>
          </a:xfrm>
        </p:spPr>
        <p:txBody>
          <a:bodyPr/>
          <a:lstStyle/>
          <a:p>
            <a:r>
              <a:rPr lang="en-US" altLang="en-US" sz="2400" dirty="0" smtClean="0"/>
              <a:t>A little bit change to the previous activity selection.  For each activity </a:t>
            </a:r>
            <a:r>
              <a:rPr lang="en-US" altLang="en-US" sz="2400" dirty="0" err="1" smtClean="0"/>
              <a:t>a</a:t>
            </a:r>
            <a:r>
              <a:rPr lang="en-US" altLang="en-US" sz="2400" baseline="-25000" dirty="0" err="1" smtClean="0"/>
              <a:t>i</a:t>
            </a:r>
            <a:r>
              <a:rPr lang="en-US" altLang="en-US" sz="2400" baseline="-25000" dirty="0" smtClean="0"/>
              <a:t> </a:t>
            </a:r>
            <a:r>
              <a:rPr lang="en-US" altLang="en-US" sz="2400" dirty="0" smtClean="0"/>
              <a:t>such as a talk, there is an associated attendance </a:t>
            </a:r>
            <a:r>
              <a:rPr lang="en-US" altLang="en-US" sz="2400" dirty="0" err="1" smtClean="0"/>
              <a:t>att</a:t>
            </a:r>
            <a:r>
              <a:rPr lang="en-US" altLang="en-US" sz="2400" baseline="-25000" dirty="0" err="1" smtClean="0"/>
              <a:t>i</a:t>
            </a:r>
            <a:r>
              <a:rPr lang="en-US" altLang="en-US" dirty="0" smtClean="0"/>
              <a:t>.</a:t>
            </a:r>
          </a:p>
          <a:p>
            <a:pPr lvl="1"/>
            <a:r>
              <a:rPr lang="en-US" altLang="en-US" dirty="0" smtClean="0"/>
              <a:t>i.e., given </a:t>
            </a:r>
            <a:r>
              <a:rPr lang="en-US" altLang="en-US" sz="2400" dirty="0" smtClean="0"/>
              <a:t>{a</a:t>
            </a:r>
            <a:r>
              <a:rPr lang="en-US" altLang="en-US" sz="2400" baseline="-25000" dirty="0" smtClean="0"/>
              <a:t>1</a:t>
            </a:r>
            <a:r>
              <a:rPr lang="en-US" altLang="en-US" sz="2400" dirty="0" smtClean="0"/>
              <a:t>,a</a:t>
            </a:r>
            <a:r>
              <a:rPr lang="en-US" altLang="en-US" sz="2400" baseline="-25000" dirty="0" smtClean="0"/>
              <a:t>2</a:t>
            </a:r>
            <a:r>
              <a:rPr lang="en-US" altLang="en-US" sz="2400" dirty="0" smtClean="0"/>
              <a:t>,…,a</a:t>
            </a:r>
            <a:r>
              <a:rPr lang="en-US" altLang="en-US" sz="2400" baseline="-25000" dirty="0" smtClean="0"/>
              <a:t>n</a:t>
            </a:r>
            <a:r>
              <a:rPr lang="en-US" altLang="en-US" sz="2400" dirty="0" smtClean="0"/>
              <a:t>}={(s</a:t>
            </a:r>
            <a:r>
              <a:rPr lang="en-US" altLang="en-US" sz="2400" baseline="-25000" dirty="0" smtClean="0"/>
              <a:t>1</a:t>
            </a:r>
            <a:r>
              <a:rPr lang="en-US" altLang="en-US" sz="2400" dirty="0" smtClean="0"/>
              <a:t>,f</a:t>
            </a:r>
            <a:r>
              <a:rPr lang="en-US" altLang="en-US" sz="2400" baseline="-25000" dirty="0" smtClean="0"/>
              <a:t>1</a:t>
            </a:r>
            <a:r>
              <a:rPr lang="en-US" altLang="en-US" sz="2400" dirty="0" smtClean="0"/>
              <a:t>,att</a:t>
            </a:r>
            <a:r>
              <a:rPr lang="en-US" altLang="en-US" sz="2400" baseline="-25000" dirty="0" smtClean="0"/>
              <a:t>1</a:t>
            </a:r>
            <a:r>
              <a:rPr lang="en-US" altLang="en-US" sz="2400" dirty="0" smtClean="0"/>
              <a:t>),(s</a:t>
            </a:r>
            <a:r>
              <a:rPr lang="en-US" altLang="en-US" sz="2400" baseline="-25000" dirty="0" smtClean="0"/>
              <a:t>2</a:t>
            </a:r>
            <a:r>
              <a:rPr lang="en-US" altLang="en-US" sz="2400" dirty="0" smtClean="0"/>
              <a:t>,f</a:t>
            </a:r>
            <a:r>
              <a:rPr lang="en-US" altLang="en-US" sz="2400" baseline="-25000" dirty="0" smtClean="0"/>
              <a:t>2</a:t>
            </a:r>
            <a:r>
              <a:rPr lang="en-US" altLang="en-US" sz="2400" dirty="0" smtClean="0"/>
              <a:t>,att</a:t>
            </a:r>
            <a:r>
              <a:rPr lang="en-US" altLang="en-US" sz="2400" baseline="-25000" dirty="0" smtClean="0"/>
              <a:t>2</a:t>
            </a:r>
            <a:r>
              <a:rPr lang="en-US" altLang="en-US" sz="2400" dirty="0" smtClean="0"/>
              <a:t>),…(</a:t>
            </a:r>
            <a:r>
              <a:rPr lang="en-US" altLang="en-US" sz="2400" dirty="0" err="1" smtClean="0"/>
              <a:t>s</a:t>
            </a:r>
            <a:r>
              <a:rPr lang="en-US" altLang="en-US" sz="2400" baseline="-25000" dirty="0" err="1" smtClean="0"/>
              <a:t>n</a:t>
            </a:r>
            <a:r>
              <a:rPr lang="en-US" altLang="en-US" sz="2400" dirty="0" err="1" smtClean="0"/>
              <a:t>,f</a:t>
            </a:r>
            <a:r>
              <a:rPr lang="en-US" altLang="en-US" sz="2400" baseline="-25000" dirty="0" err="1" smtClean="0"/>
              <a:t>n</a:t>
            </a:r>
            <a:r>
              <a:rPr lang="en-US" altLang="en-US" sz="2400" dirty="0" err="1" smtClean="0"/>
              <a:t>,att</a:t>
            </a:r>
            <a:r>
              <a:rPr lang="en-US" altLang="en-US" sz="2400" baseline="-25000" dirty="0" err="1" smtClean="0"/>
              <a:t>n</a:t>
            </a:r>
            <a:r>
              <a:rPr lang="en-US" altLang="en-US" sz="2400" dirty="0" smtClean="0"/>
              <a:t>), compute its maximum attendance of compatible activities.</a:t>
            </a:r>
          </a:p>
          <a:p>
            <a:r>
              <a:rPr lang="en-US" altLang="en-US" sz="2400" dirty="0" smtClean="0"/>
              <a:t>Use the one similar to the previous activity-selection:</a:t>
            </a:r>
          </a:p>
          <a:p>
            <a:pPr eaLnBrk="1" hangingPunct="1"/>
            <a:r>
              <a:rPr lang="en-US" altLang="en-US" sz="2000" dirty="0" smtClean="0"/>
              <a:t>C[</a:t>
            </a:r>
            <a:r>
              <a:rPr lang="en-US" altLang="en-US" sz="2000" dirty="0" err="1" smtClean="0"/>
              <a:t>i,j</a:t>
            </a:r>
            <a:r>
              <a:rPr lang="en-US" altLang="en-US" sz="2000" dirty="0" smtClean="0"/>
              <a:t>]=   0   		              if </a:t>
            </a:r>
            <a:r>
              <a:rPr lang="en-US" altLang="en-US" sz="2000" dirty="0" err="1" smtClean="0"/>
              <a:t>S</a:t>
            </a:r>
            <a:r>
              <a:rPr lang="en-US" altLang="en-US" sz="2000" baseline="-25000" dirty="0" err="1" smtClean="0"/>
              <a:t>ij</a:t>
            </a:r>
            <a:r>
              <a:rPr lang="en-US" altLang="en-US" sz="2000" dirty="0" smtClean="0"/>
              <a:t>=</a:t>
            </a:r>
            <a:r>
              <a:rPr lang="en-US" altLang="en-US" sz="2000" dirty="0" smtClean="0">
                <a:sym typeface="Symbol" pitchFamily="18" charset="2"/>
              </a:rPr>
              <a:t>                                                                	    max{c[</a:t>
            </a:r>
            <a:r>
              <a:rPr lang="en-US" altLang="en-US" sz="2000" dirty="0" err="1" smtClean="0">
                <a:sym typeface="Symbol" pitchFamily="18" charset="2"/>
              </a:rPr>
              <a:t>i,k</a:t>
            </a:r>
            <a:r>
              <a:rPr lang="en-US" altLang="en-US" sz="2000" dirty="0" smtClean="0">
                <a:sym typeface="Symbol" pitchFamily="18" charset="2"/>
              </a:rPr>
              <a:t>]+c[</a:t>
            </a:r>
            <a:r>
              <a:rPr lang="en-US" altLang="en-US" sz="2000" dirty="0" err="1" smtClean="0">
                <a:sym typeface="Symbol" pitchFamily="18" charset="2"/>
              </a:rPr>
              <a:t>k,j</a:t>
            </a:r>
            <a:r>
              <a:rPr lang="en-US" altLang="en-US" sz="2000" dirty="0" smtClean="0">
                <a:sym typeface="Symbol" pitchFamily="18" charset="2"/>
              </a:rPr>
              <a:t>]+</a:t>
            </a:r>
            <a:r>
              <a:rPr lang="en-US" altLang="en-US" sz="2000" dirty="0" err="1" smtClean="0">
                <a:sym typeface="Symbol" pitchFamily="18" charset="2"/>
              </a:rPr>
              <a:t>att</a:t>
            </a:r>
            <a:r>
              <a:rPr lang="en-US" altLang="en-US" sz="2000" baseline="-25000" dirty="0" err="1" smtClean="0">
                <a:sym typeface="Symbol" pitchFamily="18" charset="2"/>
              </a:rPr>
              <a:t>k</a:t>
            </a:r>
            <a:r>
              <a:rPr lang="en-US" altLang="en-US" sz="2000" dirty="0" smtClean="0">
                <a:sym typeface="Symbol" pitchFamily="18" charset="2"/>
              </a:rPr>
              <a:t>} </a:t>
            </a:r>
            <a:r>
              <a:rPr lang="en-US" altLang="en-US" sz="2000" dirty="0" smtClean="0"/>
              <a:t>if </a:t>
            </a:r>
            <a:r>
              <a:rPr lang="en-US" altLang="en-US" sz="2000" dirty="0" err="1" smtClean="0"/>
              <a:t>S</a:t>
            </a:r>
            <a:r>
              <a:rPr lang="en-US" altLang="en-US" sz="2000" baseline="-25000" dirty="0" err="1" smtClean="0"/>
              <a:t>ij</a:t>
            </a:r>
            <a:r>
              <a:rPr lang="en-US" altLang="en-US" sz="2000" dirty="0" smtClean="0">
                <a:sym typeface="Symbol" pitchFamily="18" charset="2"/>
              </a:rPr>
              <a:t></a:t>
            </a:r>
          </a:p>
          <a:p>
            <a:pPr lvl="3" eaLnBrk="1" hangingPunct="1">
              <a:buFontTx/>
              <a:buNone/>
            </a:pPr>
            <a:r>
              <a:rPr lang="en-US" altLang="en-US" dirty="0" err="1" smtClean="0">
                <a:sym typeface="Symbol" pitchFamily="18" charset="2"/>
              </a:rPr>
              <a:t>i</a:t>
            </a:r>
            <a:r>
              <a:rPr lang="en-US" altLang="en-US" dirty="0" smtClean="0">
                <a:sym typeface="Symbol" pitchFamily="18" charset="2"/>
              </a:rPr>
              <a:t>&lt;k&lt;j and </a:t>
            </a:r>
            <a:r>
              <a:rPr lang="en-US" altLang="en-US" dirty="0" err="1" smtClean="0">
                <a:sym typeface="Symbol" pitchFamily="18" charset="2"/>
              </a:rPr>
              <a:t>a</a:t>
            </a:r>
            <a:r>
              <a:rPr lang="en-US" altLang="en-US" baseline="-25000" dirty="0" err="1" smtClean="0">
                <a:sym typeface="Symbol" pitchFamily="18" charset="2"/>
              </a:rPr>
              <a:t>k</a:t>
            </a:r>
            <a:r>
              <a:rPr lang="en-US" altLang="en-US" dirty="0" err="1" smtClean="0">
                <a:sym typeface="Symbol" pitchFamily="18" charset="2"/>
              </a:rPr>
              <a:t>S</a:t>
            </a:r>
            <a:r>
              <a:rPr lang="en-US" altLang="en-US" baseline="-25000" dirty="0" err="1" smtClean="0">
                <a:sym typeface="Symbol" pitchFamily="18" charset="2"/>
              </a:rPr>
              <a:t>ij</a:t>
            </a:r>
            <a:endParaRPr lang="en-US" altLang="en-US" dirty="0" smtClean="0"/>
          </a:p>
        </p:txBody>
      </p:sp>
      <p:sp>
        <p:nvSpPr>
          <p:cNvPr id="4" name="Left Brace 3"/>
          <p:cNvSpPr/>
          <p:nvPr/>
        </p:nvSpPr>
        <p:spPr>
          <a:xfrm>
            <a:off x="1524000" y="4572000"/>
            <a:ext cx="46038" cy="8382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US" altLang="en-US" smtClean="0"/>
              <a:t>Conversion of knapsack</a:t>
            </a:r>
          </a:p>
        </p:txBody>
      </p:sp>
      <p:sp>
        <p:nvSpPr>
          <p:cNvPr id="80899" name="Content Placeholder 2"/>
          <p:cNvSpPr>
            <a:spLocks noGrp="1"/>
          </p:cNvSpPr>
          <p:nvPr>
            <p:ph idx="1"/>
          </p:nvPr>
        </p:nvSpPr>
        <p:spPr/>
        <p:txBody>
          <a:bodyPr/>
          <a:lstStyle/>
          <a:p>
            <a:r>
              <a:rPr lang="en-US" altLang="en-US" sz="2400" smtClean="0"/>
              <a:t>Bounded to 0/1 knapsack:</a:t>
            </a:r>
          </a:p>
          <a:p>
            <a:pPr lvl="1"/>
            <a:r>
              <a:rPr lang="en-US" altLang="en-US" sz="1800" smtClean="0"/>
              <a:t>Convert the bounded one into a 0/1 knapsack</a:t>
            </a:r>
          </a:p>
          <a:p>
            <a:pPr lvl="2"/>
            <a:r>
              <a:rPr lang="en-US" altLang="en-US" sz="1600" smtClean="0"/>
              <a:t>Suppose the bound is bi for item Ii, create the following items:</a:t>
            </a:r>
          </a:p>
          <a:p>
            <a:pPr lvl="3"/>
            <a:r>
              <a:rPr lang="en-US" altLang="en-US" sz="1400" smtClean="0"/>
              <a:t>Ii1: (vi,wi);  Ii2: (2vi,2wi);  Ii3: (4vi, 4wi), …, and the last one Iim: (xvi,xwi)</a:t>
            </a:r>
          </a:p>
          <a:p>
            <a:pPr lvl="3"/>
            <a:r>
              <a:rPr lang="en-US" altLang="en-US" sz="1400" smtClean="0"/>
              <a:t>such that 1+2+4+…+x=bi. </a:t>
            </a:r>
          </a:p>
          <a:p>
            <a:pPr lvl="2"/>
            <a:r>
              <a:rPr lang="en-US" altLang="en-US" sz="1600" smtClean="0"/>
              <a:t>E.g., if bi=2; then two items: (vi,wi) and (vi,wi)</a:t>
            </a:r>
          </a:p>
          <a:p>
            <a:pPr lvl="2"/>
            <a:r>
              <a:rPr lang="en-US" altLang="en-US" sz="1600" smtClean="0"/>
              <a:t>If bi=3: (vi,wi) and (2vi,2wi),   If bi=4, (vi,wi), (2vi,2wi), (vi,wi)</a:t>
            </a:r>
          </a:p>
          <a:p>
            <a:pPr lvl="2"/>
            <a:r>
              <a:rPr lang="en-US" altLang="en-US" sz="1600" smtClean="0"/>
              <a:t>If bi=5: (vi,wi),(2vi,2wi), (2vi,2wi) and if bi=6: (vi,wi),(2vi,2wi), (3vi,3wi)</a:t>
            </a:r>
          </a:p>
          <a:p>
            <a:pPr lvl="2"/>
            <a:r>
              <a:rPr lang="en-US" altLang="en-US" sz="1600" smtClean="0"/>
              <a:t>If bi=7: (vi,wi),(2vi,2wi), (4vi,4wi)</a:t>
            </a:r>
          </a:p>
          <a:p>
            <a:r>
              <a:rPr lang="en-US" altLang="en-US" sz="2400" smtClean="0"/>
              <a:t>Unbounded to bounded</a:t>
            </a:r>
          </a:p>
          <a:p>
            <a:pPr lvl="1"/>
            <a:r>
              <a:rPr lang="en-US" altLang="en-US" sz="2000" smtClean="0"/>
              <a:t>For each item i, set its bound bi=</a:t>
            </a:r>
            <a:r>
              <a:rPr lang="en-US" altLang="en-US" sz="2000" smtClean="0">
                <a:sym typeface="Symbol" pitchFamily="18" charset="2"/>
              </a:rPr>
              <a:t></a:t>
            </a:r>
            <a:r>
              <a:rPr lang="en-US" altLang="en-US" sz="2000" smtClean="0"/>
              <a:t>W/wi</a:t>
            </a:r>
            <a:r>
              <a:rPr lang="en-US" altLang="en-US" sz="2000" smtClean="0">
                <a:sym typeface="Symbol" pitchFamily="18" charset="2"/>
              </a:rPr>
              <a:t>.</a:t>
            </a:r>
            <a:endParaRPr lang="en-US" altLang="en-US" sz="2000" smtClean="0"/>
          </a:p>
        </p:txBody>
      </p:sp>
      <p:sp>
        <p:nvSpPr>
          <p:cNvPr id="8090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736B5E1E-9799-48AF-A3F8-92DA136E65CA}" type="slidenum">
              <a:rPr lang="en-US" altLang="en-US" sz="1400">
                <a:solidFill>
                  <a:srgbClr val="000000"/>
                </a:solidFill>
              </a:rPr>
              <a:pPr eaLnBrk="1" hangingPunct="1">
                <a:spcBef>
                  <a:spcPct val="0"/>
                </a:spcBef>
                <a:buFontTx/>
                <a:buNone/>
              </a:pPr>
              <a:t>10</a:t>
            </a:fld>
            <a:endParaRPr lang="en-US" altLang="en-US" sz="1400">
              <a:solidFill>
                <a:srgbClr val="000000"/>
              </a:solidFill>
            </a:endParaRPr>
          </a:p>
        </p:txBody>
      </p:sp>
    </p:spTree>
    <p:extLst>
      <p:ext uri="{BB962C8B-B14F-4D97-AF65-F5344CB8AC3E}">
        <p14:creationId xmlns:p14="http://schemas.microsoft.com/office/powerpoint/2010/main" val="35945691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089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089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089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089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089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0899">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381000" y="76200"/>
            <a:ext cx="7772400" cy="1143000"/>
          </a:xfrm>
        </p:spPr>
        <p:txBody>
          <a:bodyPr/>
          <a:lstStyle/>
          <a:p>
            <a:r>
              <a:rPr lang="en-US" altLang="en-US" smtClean="0"/>
              <a:t>Subset sum</a:t>
            </a:r>
          </a:p>
        </p:txBody>
      </p:sp>
      <p:sp>
        <p:nvSpPr>
          <p:cNvPr id="3" name="Content Placeholder 2"/>
          <p:cNvSpPr>
            <a:spLocks noGrp="1"/>
          </p:cNvSpPr>
          <p:nvPr>
            <p:ph idx="1"/>
          </p:nvPr>
        </p:nvSpPr>
        <p:spPr>
          <a:xfrm>
            <a:off x="762000" y="1066800"/>
            <a:ext cx="8077200" cy="5029200"/>
          </a:xfrm>
        </p:spPr>
        <p:txBody>
          <a:bodyPr/>
          <a:lstStyle/>
          <a:p>
            <a:pPr>
              <a:defRPr/>
            </a:pPr>
            <a:r>
              <a:rPr lang="en-US" sz="2400" dirty="0" smtClean="0"/>
              <a:t>Given a set of n integers s1,s2,…,</a:t>
            </a:r>
            <a:r>
              <a:rPr lang="en-US" sz="2400" dirty="0" err="1" smtClean="0"/>
              <a:t>sn</a:t>
            </a:r>
            <a:r>
              <a:rPr lang="en-US" sz="2400" dirty="0" smtClean="0"/>
              <a:t> and an integer s, determine whether there is a subset which sums to s.</a:t>
            </a:r>
          </a:p>
          <a:p>
            <a:pPr>
              <a:defRPr/>
            </a:pPr>
            <a:r>
              <a:rPr lang="en-US" sz="2400" dirty="0" smtClean="0"/>
              <a:t>Consider a </a:t>
            </a:r>
            <a:r>
              <a:rPr lang="en-US" sz="2400" dirty="0" err="1" smtClean="0"/>
              <a:t>subproblem</a:t>
            </a:r>
            <a:r>
              <a:rPr lang="en-US" sz="2400" dirty="0" smtClean="0"/>
              <a:t> s1,s2,…,</a:t>
            </a:r>
            <a:r>
              <a:rPr lang="en-US" sz="2400" dirty="0" err="1" smtClean="0"/>
              <a:t>si</a:t>
            </a:r>
            <a:r>
              <a:rPr lang="en-US" sz="2400" dirty="0" smtClean="0"/>
              <a:t>, and any integer s’&lt;=s,</a:t>
            </a:r>
          </a:p>
          <a:p>
            <a:pPr lvl="1">
              <a:defRPr/>
            </a:pPr>
            <a:r>
              <a:rPr lang="en-US" sz="2000" dirty="0" smtClean="0"/>
              <a:t> if there is a subset A of set {s1,…,</a:t>
            </a:r>
            <a:r>
              <a:rPr lang="en-US" sz="2000" dirty="0" err="1" smtClean="0"/>
              <a:t>si</a:t>
            </a:r>
            <a:r>
              <a:rPr lang="en-US" sz="2000" dirty="0" smtClean="0"/>
              <a:t>} which sums to s’,  there is a subset of set {s1,…,s</a:t>
            </a:r>
            <a:r>
              <a:rPr lang="en-US" sz="2000" baseline="-25000" dirty="0" smtClean="0"/>
              <a:t>i-1</a:t>
            </a:r>
            <a:r>
              <a:rPr lang="en-US" sz="2000" dirty="0" smtClean="0"/>
              <a:t>} which sums to s’ (A itself) or s’-</a:t>
            </a:r>
            <a:r>
              <a:rPr lang="en-US" sz="2000" dirty="0" err="1" smtClean="0"/>
              <a:t>si</a:t>
            </a:r>
            <a:r>
              <a:rPr lang="en-US" sz="2000" dirty="0" smtClean="0"/>
              <a:t> (or A-{</a:t>
            </a:r>
            <a:r>
              <a:rPr lang="en-US" sz="2000" dirty="0" err="1" smtClean="0"/>
              <a:t>si</a:t>
            </a:r>
            <a:r>
              <a:rPr lang="en-US" sz="2000" dirty="0" smtClean="0"/>
              <a:t>}).</a:t>
            </a:r>
          </a:p>
          <a:p>
            <a:pPr>
              <a:defRPr/>
            </a:pPr>
            <a:r>
              <a:rPr lang="en-US" sz="2400" dirty="0" smtClean="0"/>
              <a:t>Define </a:t>
            </a:r>
            <a:r>
              <a:rPr lang="en-US" sz="2400" dirty="0" err="1" smtClean="0"/>
              <a:t>boolean</a:t>
            </a:r>
            <a:r>
              <a:rPr lang="en-US" sz="2400" dirty="0" smtClean="0"/>
              <a:t> </a:t>
            </a:r>
            <a:r>
              <a:rPr lang="en-US" sz="2400" dirty="0" err="1" smtClean="0"/>
              <a:t>sss</a:t>
            </a:r>
            <a:r>
              <a:rPr lang="en-US" sz="2400" dirty="0" smtClean="0"/>
              <a:t>[n+1,s+1] : </a:t>
            </a:r>
            <a:r>
              <a:rPr lang="en-US" sz="2400" dirty="0" err="1" smtClean="0"/>
              <a:t>sss</a:t>
            </a:r>
            <a:r>
              <a:rPr lang="en-US" sz="2400" dirty="0" smtClean="0"/>
              <a:t>[n+1]s+1] is the answer.</a:t>
            </a:r>
          </a:p>
          <a:p>
            <a:pPr lvl="1">
              <a:defRPr/>
            </a:pPr>
            <a:r>
              <a:rPr lang="en-US" sz="2000" dirty="0" err="1" smtClean="0"/>
              <a:t>sss</a:t>
            </a:r>
            <a:r>
              <a:rPr lang="en-US" sz="2000" dirty="0" smtClean="0"/>
              <a:t>[</a:t>
            </a:r>
            <a:r>
              <a:rPr lang="en-US" sz="2000" dirty="0" err="1" smtClean="0"/>
              <a:t>i,j</a:t>
            </a:r>
            <a:r>
              <a:rPr lang="en-US" sz="2000" dirty="0" smtClean="0"/>
              <a:t>]=true if there is a subset in {s1,…,</a:t>
            </a:r>
            <a:r>
              <a:rPr lang="en-US" sz="2000" dirty="0" err="1" smtClean="0"/>
              <a:t>si</a:t>
            </a:r>
            <a:r>
              <a:rPr lang="en-US" sz="2000" dirty="0" smtClean="0"/>
              <a:t>} which sums to j</a:t>
            </a:r>
          </a:p>
          <a:p>
            <a:pPr lvl="1">
              <a:defRPr/>
            </a:pPr>
            <a:r>
              <a:rPr lang="en-US" sz="2000" dirty="0" err="1" smtClean="0"/>
              <a:t>sss</a:t>
            </a:r>
            <a:r>
              <a:rPr lang="en-US" sz="2000" dirty="0" smtClean="0"/>
              <a:t>[</a:t>
            </a:r>
            <a:r>
              <a:rPr lang="en-US" sz="2000" dirty="0" err="1" smtClean="0"/>
              <a:t>I,j</a:t>
            </a:r>
            <a:r>
              <a:rPr lang="en-US" sz="2000" dirty="0" smtClean="0"/>
              <a:t>]=false, otherwise.</a:t>
            </a:r>
          </a:p>
          <a:p>
            <a:pPr>
              <a:defRPr/>
            </a:pPr>
            <a:r>
              <a:rPr lang="en-US" sz="2400" dirty="0" smtClean="0"/>
              <a:t>Recursive formula:</a:t>
            </a:r>
          </a:p>
          <a:p>
            <a:pPr lvl="1">
              <a:defRPr/>
            </a:pPr>
            <a:r>
              <a:rPr lang="en-US" sz="2000" dirty="0" err="1" smtClean="0"/>
              <a:t>sss</a:t>
            </a:r>
            <a:r>
              <a:rPr lang="en-US" sz="2000" dirty="0" smtClean="0"/>
              <a:t>[</a:t>
            </a:r>
            <a:r>
              <a:rPr lang="en-US" sz="2000" dirty="0" err="1" smtClean="0"/>
              <a:t>i,j</a:t>
            </a:r>
            <a:r>
              <a:rPr lang="en-US" sz="2000" dirty="0" smtClean="0"/>
              <a:t>]=	true, for all </a:t>
            </a:r>
            <a:r>
              <a:rPr lang="en-US" sz="2000" dirty="0" err="1" smtClean="0"/>
              <a:t>i</a:t>
            </a:r>
            <a:r>
              <a:rPr lang="en-US" sz="2000" dirty="0" smtClean="0"/>
              <a:t> if j=0  (just initializing </a:t>
            </a:r>
            <a:r>
              <a:rPr lang="en-US" sz="2000" dirty="0" err="1" smtClean="0"/>
              <a:t>sss</a:t>
            </a:r>
            <a:r>
              <a:rPr lang="en-US" sz="2000" dirty="0" smtClean="0"/>
              <a:t>[0][0]=true is fine)</a:t>
            </a:r>
          </a:p>
          <a:p>
            <a:pPr marL="1828800" lvl="4" indent="0">
              <a:buFontTx/>
              <a:buNone/>
              <a:defRPr/>
            </a:pPr>
            <a:r>
              <a:rPr lang="en-US" sz="1200" dirty="0" smtClean="0"/>
              <a:t>True,   if </a:t>
            </a:r>
            <a:r>
              <a:rPr lang="en-US" sz="1200" dirty="0" err="1" smtClean="0"/>
              <a:t>sss</a:t>
            </a:r>
            <a:r>
              <a:rPr lang="en-US" sz="1200" dirty="0" smtClean="0"/>
              <a:t>[i-1,j] =true or </a:t>
            </a:r>
            <a:r>
              <a:rPr lang="en-US" sz="1200" dirty="0" err="1" smtClean="0"/>
              <a:t>sss</a:t>
            </a:r>
            <a:r>
              <a:rPr lang="en-US" sz="1200" dirty="0" smtClean="0"/>
              <a:t>[i-1,j-si]=true (</a:t>
            </a:r>
            <a:r>
              <a:rPr lang="en-US" sz="1200" dirty="0" err="1" smtClean="0"/>
              <a:t>si</a:t>
            </a:r>
            <a:r>
              <a:rPr lang="en-US" sz="1200" dirty="0" smtClean="0"/>
              <a:t>&lt;=j),  (not include </a:t>
            </a:r>
            <a:r>
              <a:rPr lang="en-US" sz="1200" dirty="0" err="1" smtClean="0"/>
              <a:t>si</a:t>
            </a:r>
            <a:r>
              <a:rPr lang="en-US" sz="1200" dirty="0" smtClean="0"/>
              <a:t> or include </a:t>
            </a:r>
            <a:r>
              <a:rPr lang="en-US" sz="1200" dirty="0" err="1" smtClean="0"/>
              <a:t>si</a:t>
            </a:r>
            <a:r>
              <a:rPr lang="en-US" sz="1200" dirty="0"/>
              <a:t>)</a:t>
            </a:r>
            <a:endParaRPr lang="en-US" sz="1200" dirty="0" smtClean="0"/>
          </a:p>
          <a:p>
            <a:pPr marL="114300" indent="0">
              <a:buFontTx/>
              <a:buNone/>
              <a:defRPr/>
            </a:pPr>
            <a:r>
              <a:rPr lang="en-US" sz="2400" dirty="0" smtClean="0"/>
              <a:t>This solution is to compute the current based on the previous (called look backward)</a:t>
            </a:r>
            <a:endParaRPr lang="en-US" sz="2400" dirty="0"/>
          </a:p>
        </p:txBody>
      </p:sp>
      <p:sp>
        <p:nvSpPr>
          <p:cNvPr id="6656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113477B1-E346-4188-90AF-03383B6C8DE5}" type="slidenum">
              <a:rPr lang="en-US" altLang="en-US" sz="1400"/>
              <a:pPr eaLnBrk="1" hangingPunct="1">
                <a:spcBef>
                  <a:spcPct val="0"/>
                </a:spcBef>
                <a:buFontTx/>
                <a:buNone/>
              </a:pPr>
              <a:t>11</a:t>
            </a:fld>
            <a:endParaRPr lang="en-US" altLang="en-US"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altLang="en-US" smtClean="0"/>
              <a:t>Subset sum (Cont.)</a:t>
            </a:r>
          </a:p>
        </p:txBody>
      </p:sp>
      <p:sp>
        <p:nvSpPr>
          <p:cNvPr id="67587" name="Content Placeholder 2"/>
          <p:cNvSpPr>
            <a:spLocks noGrp="1"/>
          </p:cNvSpPr>
          <p:nvPr>
            <p:ph idx="1"/>
          </p:nvPr>
        </p:nvSpPr>
        <p:spPr/>
        <p:txBody>
          <a:bodyPr/>
          <a:lstStyle/>
          <a:p>
            <a:r>
              <a:rPr lang="en-US" altLang="en-US" smtClean="0"/>
              <a:t>Another recursive solution</a:t>
            </a:r>
          </a:p>
          <a:p>
            <a:r>
              <a:rPr lang="en-US" altLang="en-US" smtClean="0"/>
              <a:t>sss[i,j]: </a:t>
            </a:r>
          </a:p>
          <a:p>
            <a:pPr lvl="1"/>
            <a:r>
              <a:rPr lang="en-US" altLang="en-US" smtClean="0"/>
              <a:t>sss[i,0]=true for all i, just sss[0][0]=true is fine</a:t>
            </a:r>
          </a:p>
          <a:p>
            <a:pPr lvl="1"/>
            <a:r>
              <a:rPr lang="en-US" altLang="en-US" smtClean="0"/>
              <a:t>If sss[i-1,j]=true,  then both</a:t>
            </a:r>
          </a:p>
          <a:p>
            <a:pPr lvl="2"/>
            <a:r>
              <a:rPr lang="en-US" altLang="en-US" smtClean="0"/>
              <a:t>sss[i,j]=true	(not include si with same j)</a:t>
            </a:r>
          </a:p>
          <a:p>
            <a:pPr lvl="2"/>
            <a:r>
              <a:rPr lang="en-US" altLang="en-US" smtClean="0"/>
              <a:t> sss[i,j+si]=true  (include si with new j+si)</a:t>
            </a:r>
          </a:p>
          <a:p>
            <a:r>
              <a:rPr lang="en-US" altLang="en-US" smtClean="0"/>
              <a:t>This method is called look forward.</a:t>
            </a:r>
          </a:p>
          <a:p>
            <a:endParaRPr lang="en-US" altLang="en-US" smtClean="0"/>
          </a:p>
        </p:txBody>
      </p:sp>
      <p:sp>
        <p:nvSpPr>
          <p:cNvPr id="6758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06289345-1652-4472-976B-C7E958A5F656}" type="slidenum">
              <a:rPr lang="en-US" altLang="en-US" sz="1400"/>
              <a:pPr eaLnBrk="1" hangingPunct="1">
                <a:spcBef>
                  <a:spcPct val="0"/>
                </a:spcBef>
                <a:buFontTx/>
                <a:buNone/>
              </a:pPr>
              <a:t>12</a:t>
            </a:fld>
            <a:endParaRPr lang="en-US" altLang="en-US"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685800" y="0"/>
            <a:ext cx="7772400" cy="1143000"/>
          </a:xfrm>
        </p:spPr>
        <p:txBody>
          <a:bodyPr/>
          <a:lstStyle/>
          <a:p>
            <a:r>
              <a:rPr lang="en-US" altLang="en-US" sz="3200" smtClean="0"/>
              <a:t>Set partition (into 2)</a:t>
            </a:r>
          </a:p>
        </p:txBody>
      </p:sp>
      <p:sp>
        <p:nvSpPr>
          <p:cNvPr id="68611" name="Content Placeholder 2"/>
          <p:cNvSpPr>
            <a:spLocks noGrp="1"/>
          </p:cNvSpPr>
          <p:nvPr>
            <p:ph idx="1"/>
          </p:nvPr>
        </p:nvSpPr>
        <p:spPr>
          <a:xfrm>
            <a:off x="609600" y="762000"/>
            <a:ext cx="7772400" cy="4114800"/>
          </a:xfrm>
        </p:spPr>
        <p:txBody>
          <a:bodyPr/>
          <a:lstStyle/>
          <a:p>
            <a:r>
              <a:rPr lang="en-US" altLang="en-US" sz="1800" smtClean="0"/>
              <a:t>Given a set of integers s1,…,sn, partition it into two subsets such that the difference of the sums of two subsets is minimum.</a:t>
            </a:r>
          </a:p>
          <a:p>
            <a:r>
              <a:rPr lang="en-US" altLang="en-US" sz="1800" smtClean="0"/>
              <a:t>Two normal ways (compute half=(s1+…sn+1)/2):</a:t>
            </a:r>
          </a:p>
          <a:p>
            <a:pPr lvl="1"/>
            <a:r>
              <a:rPr lang="en-US" altLang="en-US" sz="1200" smtClean="0"/>
              <a:t>1.</a:t>
            </a:r>
            <a:r>
              <a:rPr lang="en-US" altLang="en-US" smtClean="0"/>
              <a:t> </a:t>
            </a:r>
            <a:r>
              <a:rPr lang="en-US" altLang="en-US" sz="1200" smtClean="0"/>
              <a:t>call subset sum (with s1,…,sn and half).</a:t>
            </a:r>
          </a:p>
          <a:p>
            <a:pPr lvl="2"/>
            <a:r>
              <a:rPr lang="en-US" altLang="en-US" sz="1400" smtClean="0"/>
              <a:t>If sss[n,half]=true, the set is divided as half and total-half.</a:t>
            </a:r>
          </a:p>
          <a:p>
            <a:pPr lvl="2"/>
            <a:r>
              <a:rPr lang="en-US" altLang="en-US" sz="1400" smtClean="0"/>
              <a:t>If sss[n,half]=false, find the largest t&lt;half, such that sss[n,t] is true. Then the set is divided as t and total-t.</a:t>
            </a:r>
          </a:p>
          <a:p>
            <a:pPr lvl="1"/>
            <a:r>
              <a:rPr lang="en-US" altLang="en-US" sz="1600" smtClean="0"/>
              <a:t>2. call knapsack with half as total weight.</a:t>
            </a:r>
          </a:p>
          <a:p>
            <a:pPr lvl="2"/>
            <a:r>
              <a:rPr lang="en-US" altLang="en-US" sz="1400" smtClean="0"/>
              <a:t>sss[n+1][half+1]: sss[i,j] indicates the maximum sum of a subset of items s1 to si which is closest to j.   sss[n,V] will be the answer</a:t>
            </a:r>
          </a:p>
          <a:p>
            <a:pPr lvl="2"/>
            <a:r>
              <a:rPr lang="en-US" altLang="en-US" sz="1400" smtClean="0"/>
              <a:t> ssss[i][0]=0, for all i</a:t>
            </a:r>
          </a:p>
          <a:p>
            <a:pPr lvl="2"/>
            <a:r>
              <a:rPr lang="en-US" altLang="en-US" sz="1400" smtClean="0"/>
              <a:t> sss[i][j] = sss[i-1][j] if si&gt;j, otherwise, max{sss[i-1][j], sss[i-1][j-si]+si}.</a:t>
            </a:r>
          </a:p>
          <a:p>
            <a:r>
              <a:rPr lang="en-US" altLang="en-US" sz="1800" smtClean="0"/>
              <a:t>A new method:  define boolean GoodP[n][half]</a:t>
            </a:r>
          </a:p>
          <a:p>
            <a:pPr lvl="1"/>
            <a:r>
              <a:rPr lang="en-US" altLang="en-US" sz="1400" smtClean="0"/>
              <a:t>GoodP[n][p2] is true if there is a possible partition for the second subset having p2 from s1 to sn, of course the first subset will be p1=total –p2</a:t>
            </a:r>
          </a:p>
          <a:p>
            <a:pPr lvl="1"/>
            <a:r>
              <a:rPr lang="en-US" altLang="en-US" sz="1400" smtClean="0"/>
              <a:t>the solution will be a true entry among all true entries which has a smallest of max(p1,p2);</a:t>
            </a:r>
          </a:p>
          <a:p>
            <a:pPr lvl="1"/>
            <a:r>
              <a:rPr lang="en-US" altLang="en-US" sz="1400" smtClean="0"/>
              <a:t> Recursive solution:  GoodP[0][0]=true;</a:t>
            </a:r>
          </a:p>
          <a:p>
            <a:pPr lvl="2"/>
            <a:r>
              <a:rPr lang="en-US" altLang="en-US" sz="1400" smtClean="0"/>
              <a:t>GoodP[i][j]:   if GoodP[i-1][j]=true, then GoodP[i][j] is set to true (with si) and also GoodP[i][j+si] (if j+si&lt;=half) is set to be true (with si).</a:t>
            </a:r>
          </a:p>
        </p:txBody>
      </p:sp>
      <p:sp>
        <p:nvSpPr>
          <p:cNvPr id="6861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0A533F44-8954-40E0-8D0A-451E1F7A6EEC}" type="slidenum">
              <a:rPr lang="en-US" altLang="en-US" sz="1400"/>
              <a:pPr eaLnBrk="1" hangingPunct="1">
                <a:spcBef>
                  <a:spcPct val="0"/>
                </a:spcBef>
                <a:buFontTx/>
                <a:buNone/>
              </a:pPr>
              <a:t>13</a:t>
            </a:fld>
            <a:endParaRPr lang="en-US" altLang="en-US"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609600" y="228600"/>
            <a:ext cx="7772400" cy="1143000"/>
          </a:xfrm>
        </p:spPr>
        <p:txBody>
          <a:bodyPr/>
          <a:lstStyle/>
          <a:p>
            <a:r>
              <a:rPr lang="en-US" altLang="en-US" smtClean="0"/>
              <a:t>Set partition (into 3)</a:t>
            </a:r>
          </a:p>
        </p:txBody>
      </p:sp>
      <p:sp>
        <p:nvSpPr>
          <p:cNvPr id="69635" name="Content Placeholder 2"/>
          <p:cNvSpPr>
            <a:spLocks noGrp="1"/>
          </p:cNvSpPr>
          <p:nvPr>
            <p:ph idx="1"/>
          </p:nvPr>
        </p:nvSpPr>
        <p:spPr>
          <a:xfrm>
            <a:off x="685800" y="1143000"/>
            <a:ext cx="7772400" cy="4114800"/>
          </a:xfrm>
        </p:spPr>
        <p:txBody>
          <a:bodyPr/>
          <a:lstStyle/>
          <a:p>
            <a:r>
              <a:rPr lang="en-US" altLang="en-US" sz="2400" smtClean="0"/>
              <a:t>Given a set of integers s1,…,sn, partition it into three subsets such that the maximum of the sums of three subsets is minimum.</a:t>
            </a:r>
          </a:p>
          <a:p>
            <a:r>
              <a:rPr lang="en-US" altLang="en-US" sz="2400" smtClean="0"/>
              <a:t>Similar as partition into 2:</a:t>
            </a:r>
          </a:p>
          <a:p>
            <a:pPr lvl="1"/>
            <a:r>
              <a:rPr lang="en-US" altLang="en-US" sz="1800" smtClean="0"/>
              <a:t>GoodP[n][oneThird+..][oneThird+]</a:t>
            </a:r>
          </a:p>
          <a:p>
            <a:pPr lvl="1"/>
            <a:r>
              <a:rPr lang="en-US" altLang="en-US" sz="1800" smtClean="0"/>
              <a:t>If GoodP[n][p2][p3] is true than the first subset is p1=total-p2-p3.</a:t>
            </a:r>
          </a:p>
          <a:p>
            <a:pPr lvl="1"/>
            <a:r>
              <a:rPr lang="en-US" altLang="en-US" sz="1800" smtClean="0"/>
              <a:t>So, the solution will be a true entry among all true entries whose max(p1,p2,p3) is the minimum.</a:t>
            </a:r>
          </a:p>
          <a:p>
            <a:pPr lvl="1"/>
            <a:r>
              <a:rPr lang="en-US" altLang="en-US" sz="1800" smtClean="0"/>
              <a:t>Recursive solution:  GoodP[0,0,0]=true</a:t>
            </a:r>
          </a:p>
          <a:p>
            <a:pPr lvl="1"/>
            <a:r>
              <a:rPr lang="en-US" altLang="en-US" sz="1800" smtClean="0"/>
              <a:t>GoodP[i][j][k]: if GoodP[i-1][j][k]=true</a:t>
            </a:r>
          </a:p>
          <a:p>
            <a:pPr lvl="2"/>
            <a:r>
              <a:rPr lang="en-US" altLang="en-US" sz="1800" smtClean="0"/>
              <a:t>GoodP[i][j][k]=true, GoodP[i][j+si][k]=true and GoodP[i][j][k+si]=true.  (si is put in 1</a:t>
            </a:r>
            <a:r>
              <a:rPr lang="en-US" altLang="en-US" sz="1800" baseline="30000" smtClean="0"/>
              <a:t>st</a:t>
            </a:r>
            <a:r>
              <a:rPr lang="en-US" altLang="en-US" sz="1800" smtClean="0"/>
              <a:t>, 2</a:t>
            </a:r>
            <a:r>
              <a:rPr lang="en-US" altLang="en-US" sz="1800" baseline="30000" smtClean="0"/>
              <a:t>nd</a:t>
            </a:r>
            <a:r>
              <a:rPr lang="en-US" altLang="en-US" sz="1800" smtClean="0"/>
              <a:t> or 3</a:t>
            </a:r>
            <a:r>
              <a:rPr lang="en-US" altLang="en-US" sz="1800" baseline="30000" smtClean="0"/>
              <a:t>rd</a:t>
            </a:r>
            <a:r>
              <a:rPr lang="en-US" altLang="en-US" sz="1800" smtClean="0"/>
              <a:t> subset respectively). </a:t>
            </a:r>
          </a:p>
          <a:p>
            <a:endParaRPr lang="en-US" altLang="en-US" smtClean="0"/>
          </a:p>
        </p:txBody>
      </p:sp>
      <p:sp>
        <p:nvSpPr>
          <p:cNvPr id="6963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39C3422B-A861-40D3-A303-C10204617D1D}" type="slidenum">
              <a:rPr lang="en-US" altLang="en-US" sz="1400"/>
              <a:pPr eaLnBrk="1" hangingPunct="1">
                <a:spcBef>
                  <a:spcPct val="0"/>
                </a:spcBef>
                <a:buFontTx/>
                <a:buNone/>
              </a:pPr>
              <a:t>14</a:t>
            </a:fld>
            <a:endParaRPr lang="en-US" altLang="en-US"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609600" y="457200"/>
            <a:ext cx="7772400" cy="1143000"/>
          </a:xfrm>
        </p:spPr>
        <p:txBody>
          <a:bodyPr/>
          <a:lstStyle/>
          <a:p>
            <a:r>
              <a:rPr lang="en-US" altLang="en-US" sz="2800" smtClean="0"/>
              <a:t>USACO 2016 Open, Gold 3—248</a:t>
            </a:r>
            <a:br>
              <a:rPr lang="en-US" altLang="en-US" sz="2800" smtClean="0"/>
            </a:br>
            <a:r>
              <a:rPr lang="en-US" altLang="en-US" sz="2800" smtClean="0"/>
              <a:t>A DP solution</a:t>
            </a:r>
          </a:p>
        </p:txBody>
      </p:sp>
      <p:sp>
        <p:nvSpPr>
          <p:cNvPr id="70659" name="Content Placeholder 2"/>
          <p:cNvSpPr>
            <a:spLocks noGrp="1"/>
          </p:cNvSpPr>
          <p:nvPr>
            <p:ph idx="1"/>
          </p:nvPr>
        </p:nvSpPr>
        <p:spPr>
          <a:xfrm>
            <a:off x="381000" y="1752600"/>
            <a:ext cx="8610600" cy="4038600"/>
          </a:xfrm>
        </p:spPr>
        <p:txBody>
          <a:bodyPr/>
          <a:lstStyle/>
          <a:p>
            <a:r>
              <a:rPr lang="en-US" altLang="en-US" sz="1800" smtClean="0"/>
              <a:t>A sequence of integers x1…xn: for any two consecutive and same number such as x, combine them into x+1. Continuously, find the maximum of the final sequence.  E.g., 1112 </a:t>
            </a:r>
            <a:r>
              <a:rPr lang="en-US" altLang="en-US" sz="1800" smtClean="0">
                <a:sym typeface="Wingdings" pitchFamily="2" charset="2"/>
              </a:rPr>
              <a:t>122 13, so the final maximum is 3.</a:t>
            </a:r>
            <a:r>
              <a:rPr lang="en-US" altLang="en-US" sz="1800" smtClean="0"/>
              <a:t> </a:t>
            </a:r>
          </a:p>
          <a:p>
            <a:r>
              <a:rPr lang="en-US" altLang="en-US" sz="1800" smtClean="0"/>
              <a:t>For any subsequence xi…xj, if they can be combined into one number x, there is an index k (i&lt;=k&lt;j) such that xi…xk into x-1 and x</a:t>
            </a:r>
            <a:r>
              <a:rPr lang="en-US" altLang="en-US" sz="1800" baseline="-25000" smtClean="0"/>
              <a:t>k+1</a:t>
            </a:r>
            <a:r>
              <a:rPr lang="en-US" altLang="en-US" sz="1800" smtClean="0"/>
              <a:t>…xj into x-1 Or they cannot be combined into one number, in this case, denote them as -1.  The final result is the maximum in all xi…xj (for i=1 to n and for j=1 to n).</a:t>
            </a:r>
          </a:p>
          <a:p>
            <a:pPr lvl="1"/>
            <a:r>
              <a:rPr lang="en-US" altLang="en-US" sz="1400" smtClean="0"/>
              <a:t>Define M248[n][n]: M248[i][j]: the maximum combined number if exist, -1 otherwise.</a:t>
            </a:r>
          </a:p>
          <a:p>
            <a:pPr lvl="1"/>
            <a:r>
              <a:rPr lang="en-US" altLang="en-US" sz="1400" smtClean="0"/>
              <a:t>M248[i][i] = xi  (base case), all other entities are -1</a:t>
            </a:r>
          </a:p>
          <a:p>
            <a:pPr lvl="1"/>
            <a:r>
              <a:rPr lang="en-US" altLang="en-US" sz="1400" smtClean="0"/>
              <a:t>M248[i][j]=  max {M248[i][k] +1 for k from i to j-1,  if M248[i][k]!= -1  and M248[i][k] ==M248[k+1][j]} </a:t>
            </a:r>
          </a:p>
          <a:p>
            <a:pPr lvl="1"/>
            <a:r>
              <a:rPr lang="en-US" altLang="en-US" sz="1400" smtClean="0"/>
              <a:t>                       -1, otherwise</a:t>
            </a:r>
            <a:endParaRPr lang="en-US" altLang="en-US" sz="600" smtClean="0"/>
          </a:p>
          <a:p>
            <a:r>
              <a:rPr lang="en-US" altLang="en-US" sz="1800" smtClean="0"/>
              <a:t>This solution has the time and memory issue when n is very large. </a:t>
            </a:r>
          </a:p>
        </p:txBody>
      </p:sp>
      <p:sp>
        <p:nvSpPr>
          <p:cNvPr id="7066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266C8F5F-454F-4FDC-A9EB-D85CB28EA143}" type="slidenum">
              <a:rPr lang="en-US" altLang="en-US" sz="1400"/>
              <a:pPr eaLnBrk="1" hangingPunct="1">
                <a:spcBef>
                  <a:spcPct val="0"/>
                </a:spcBef>
                <a:buFontTx/>
                <a:buNone/>
              </a:pPr>
              <a:t>15</a:t>
            </a:fld>
            <a:endParaRPr lang="en-US" altLang="en-US" sz="14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609600" y="457200"/>
            <a:ext cx="7772400" cy="1143000"/>
          </a:xfrm>
        </p:spPr>
        <p:txBody>
          <a:bodyPr/>
          <a:lstStyle/>
          <a:p>
            <a:r>
              <a:rPr lang="en-US" altLang="en-US" sz="2800" smtClean="0"/>
              <a:t>USACO 2016 Open, Platinum 1—262144</a:t>
            </a:r>
            <a:r>
              <a:rPr lang="en-US" altLang="en-US" sz="3600" smtClean="0"/>
              <a:t/>
            </a:r>
            <a:br>
              <a:rPr lang="en-US" altLang="en-US" sz="3600" smtClean="0"/>
            </a:br>
            <a:r>
              <a:rPr lang="en-US" altLang="en-US" sz="3600" smtClean="0"/>
              <a:t>A more efficient DP solution</a:t>
            </a:r>
          </a:p>
        </p:txBody>
      </p:sp>
      <p:sp>
        <p:nvSpPr>
          <p:cNvPr id="71683" name="Content Placeholder 2"/>
          <p:cNvSpPr>
            <a:spLocks noGrp="1"/>
          </p:cNvSpPr>
          <p:nvPr>
            <p:ph idx="1"/>
          </p:nvPr>
        </p:nvSpPr>
        <p:spPr>
          <a:xfrm>
            <a:off x="685800" y="1676400"/>
            <a:ext cx="7772400" cy="4114800"/>
          </a:xfrm>
        </p:spPr>
        <p:txBody>
          <a:bodyPr/>
          <a:lstStyle/>
          <a:p>
            <a:r>
              <a:rPr lang="en-US" altLang="en-US" sz="2000" smtClean="0"/>
              <a:t>Since each xi is less then 40, and n&lt;=26144</a:t>
            </a:r>
          </a:p>
          <a:p>
            <a:r>
              <a:rPr lang="en-US" altLang="en-US" sz="2000" smtClean="0"/>
              <a:t>So the final maximum will be less than 70.</a:t>
            </a:r>
          </a:p>
          <a:p>
            <a:r>
              <a:rPr lang="en-US" altLang="en-US" sz="2000" smtClean="0"/>
              <a:t>Consider for each i (xi) and each p (0&lt;=p&lt;=70) PAP[p][i] indicates the ending point j starting at i (xi) which is combined into p (i.e., xi…x</a:t>
            </a:r>
            <a:r>
              <a:rPr lang="en-US" altLang="en-US" sz="2000" baseline="-25000" smtClean="0"/>
              <a:t>j-1</a:t>
            </a:r>
            <a:r>
              <a:rPr lang="en-US" altLang="en-US" sz="2000" smtClean="0"/>
              <a:t> are combined into p). -1 otherwise.  Then the result will be the largest p such that PAP[p][i]!=-1 for all i. </a:t>
            </a:r>
          </a:p>
          <a:p>
            <a:pPr lvl="1"/>
            <a:r>
              <a:rPr lang="en-US" altLang="en-US" sz="1600" smtClean="0"/>
              <a:t>Initialize: PAP[p][i] =-1 for all p and i and  PAP[xi][i]=i+1</a:t>
            </a:r>
          </a:p>
          <a:p>
            <a:pPr lvl="1"/>
            <a:r>
              <a:rPr lang="en-US" altLang="en-US" sz="1600" smtClean="0"/>
              <a:t>For PAP[p][i]:  if PAP[p-1][i]!=-1 and PAP[p-1][PAP[p-1][i]]!=-1</a:t>
            </a:r>
          </a:p>
          <a:p>
            <a:pPr lvl="1"/>
            <a:r>
              <a:rPr lang="en-US" altLang="en-US" sz="1600" smtClean="0"/>
              <a:t>PAP[p][i]=PAP[p-1][PAP[p-1][i]]</a:t>
            </a:r>
          </a:p>
          <a:p>
            <a:r>
              <a:rPr lang="en-US" altLang="en-US" sz="2000" smtClean="0"/>
              <a:t>This solution is pretty efficient in terms of time and memory: O(70n).</a:t>
            </a:r>
          </a:p>
          <a:p>
            <a:r>
              <a:rPr lang="en-US" altLang="en-US" sz="800" smtClean="0"/>
              <a:t>     </a:t>
            </a:r>
          </a:p>
        </p:txBody>
      </p:sp>
      <p:sp>
        <p:nvSpPr>
          <p:cNvPr id="7168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A0B76F38-6F7D-4F2E-889C-C01BBA9C3F29}" type="slidenum">
              <a:rPr lang="en-US" altLang="en-US" sz="1400"/>
              <a:pPr eaLnBrk="1" hangingPunct="1">
                <a:spcBef>
                  <a:spcPct val="0"/>
                </a:spcBef>
                <a:buFontTx/>
                <a:buNone/>
              </a:pPr>
              <a:t>16</a:t>
            </a:fld>
            <a:endParaRPr lang="en-US" altLang="en-US" sz="14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609600" y="457200"/>
            <a:ext cx="7772400" cy="1143000"/>
          </a:xfrm>
        </p:spPr>
        <p:txBody>
          <a:bodyPr/>
          <a:lstStyle/>
          <a:p>
            <a:r>
              <a:rPr lang="en-US" altLang="en-US" sz="2400" smtClean="0"/>
              <a:t>USACO 2016 Open, Platinum 1—262144</a:t>
            </a:r>
            <a:br>
              <a:rPr lang="en-US" altLang="en-US" sz="2400" smtClean="0"/>
            </a:br>
            <a:r>
              <a:rPr lang="en-US" altLang="en-US" sz="2400" smtClean="0"/>
              <a:t>An O(n) linear solution.</a:t>
            </a:r>
          </a:p>
        </p:txBody>
      </p:sp>
      <p:sp>
        <p:nvSpPr>
          <p:cNvPr id="72707" name="Content Placeholder 2"/>
          <p:cNvSpPr>
            <a:spLocks noGrp="1"/>
          </p:cNvSpPr>
          <p:nvPr>
            <p:ph idx="1"/>
          </p:nvPr>
        </p:nvSpPr>
        <p:spPr>
          <a:xfrm>
            <a:off x="685800" y="1447800"/>
            <a:ext cx="7772400" cy="4114800"/>
          </a:xfrm>
        </p:spPr>
        <p:txBody>
          <a:bodyPr/>
          <a:lstStyle/>
          <a:p>
            <a:r>
              <a:rPr lang="en-US" altLang="en-US" sz="2000" smtClean="0"/>
              <a:t>This one at beginning to change the number sequence into sequence of yi =(xi, the occurrence of consecutive xi).</a:t>
            </a:r>
          </a:p>
          <a:p>
            <a:r>
              <a:rPr lang="en-US" altLang="en-US" sz="2000" smtClean="0"/>
              <a:t>Then go through the sequence of yi from the beginning to end using a stack looking for the valley points (which is smaller than its left and right neighbors)</a:t>
            </a:r>
          </a:p>
          <a:p>
            <a:pPr lvl="1"/>
            <a:r>
              <a:rPr lang="en-US" altLang="en-US" sz="1800" smtClean="0"/>
              <a:t>If stack is empty or yi (i.e, xi) is smaller than y</a:t>
            </a:r>
            <a:r>
              <a:rPr lang="en-US" altLang="en-US" sz="1800" baseline="-25000" smtClean="0"/>
              <a:t>i-1</a:t>
            </a:r>
            <a:r>
              <a:rPr lang="en-US" altLang="en-US" sz="1800" smtClean="0"/>
              <a:t> (i.e., x</a:t>
            </a:r>
            <a:r>
              <a:rPr lang="en-US" altLang="en-US" sz="1800" baseline="-25000" smtClean="0"/>
              <a:t>i-1</a:t>
            </a:r>
            <a:r>
              <a:rPr lang="en-US" altLang="en-US" sz="1800" smtClean="0"/>
              <a:t>), push yi into stack.</a:t>
            </a:r>
          </a:p>
          <a:p>
            <a:pPr lvl="1"/>
            <a:r>
              <a:rPr lang="en-US" altLang="en-US" sz="1800" smtClean="0"/>
              <a:t>Otherwise, (y</a:t>
            </a:r>
            <a:r>
              <a:rPr lang="en-US" altLang="en-US" sz="1800" baseline="-25000" smtClean="0"/>
              <a:t>i-1</a:t>
            </a:r>
            <a:r>
              <a:rPr lang="en-US" altLang="en-US" sz="1800" smtClean="0"/>
              <a:t> on top of stack is a valley point), then we need to combine its left neighbor (in stack), y</a:t>
            </a:r>
            <a:r>
              <a:rPr lang="en-US" altLang="en-US" sz="1800" baseline="-25000" smtClean="0"/>
              <a:t>i-1</a:t>
            </a:r>
            <a:r>
              <a:rPr lang="en-US" altLang="en-US" sz="1800" smtClean="0"/>
              <a:t> and yi into one. We first combine items on stack. The check whether the top item on stack can be merged with yi. If possible, merging them. Otherwise, we need to split y</a:t>
            </a:r>
            <a:r>
              <a:rPr lang="en-US" altLang="en-US" sz="1800" baseline="-25000" smtClean="0"/>
              <a:t>i-1</a:t>
            </a:r>
            <a:r>
              <a:rPr lang="en-US" altLang="en-US" sz="1800" smtClean="0"/>
              <a:t> into two sequences.  We do this by first collapsing the first sequence including all on stack and then merge the second sequence into yi and put into the stack.</a:t>
            </a:r>
          </a:p>
          <a:p>
            <a:pPr lvl="1"/>
            <a:r>
              <a:rPr lang="en-US" altLang="en-US" sz="1800" smtClean="0"/>
              <a:t>Finally, go through all items on stack to get the maximum.  </a:t>
            </a:r>
          </a:p>
        </p:txBody>
      </p:sp>
      <p:sp>
        <p:nvSpPr>
          <p:cNvPr id="7270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DB7F482F-10AB-43E6-B19A-73F4F6F2A2E4}" type="slidenum">
              <a:rPr lang="en-US" altLang="en-US" sz="1400"/>
              <a:pPr eaLnBrk="1" hangingPunct="1">
                <a:spcBef>
                  <a:spcPct val="0"/>
                </a:spcBef>
                <a:buFontTx/>
                <a:buNone/>
              </a:pPr>
              <a:t>17</a:t>
            </a:fld>
            <a:endParaRPr lang="en-US" altLang="en-US" sz="14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609600" y="76200"/>
            <a:ext cx="7772400" cy="1143000"/>
          </a:xfrm>
        </p:spPr>
        <p:txBody>
          <a:bodyPr/>
          <a:lstStyle/>
          <a:p>
            <a:r>
              <a:rPr lang="en-US" altLang="en-US" smtClean="0"/>
              <a:t>Maximum attendance (cont.)</a:t>
            </a:r>
          </a:p>
        </p:txBody>
      </p:sp>
      <p:sp>
        <p:nvSpPr>
          <p:cNvPr id="65539" name="Content Placeholder 2"/>
          <p:cNvSpPr>
            <a:spLocks noGrp="1"/>
          </p:cNvSpPr>
          <p:nvPr>
            <p:ph idx="1"/>
          </p:nvPr>
        </p:nvSpPr>
        <p:spPr>
          <a:xfrm>
            <a:off x="304800" y="1066800"/>
            <a:ext cx="8610600" cy="4800600"/>
          </a:xfrm>
        </p:spPr>
        <p:txBody>
          <a:bodyPr/>
          <a:lstStyle/>
          <a:p>
            <a:r>
              <a:rPr lang="en-US" altLang="en-US" sz="2400" smtClean="0"/>
              <a:t>New analysis (easy to think sort activities):</a:t>
            </a:r>
          </a:p>
          <a:p>
            <a:pPr lvl="1"/>
            <a:r>
              <a:rPr lang="en-US" altLang="en-US" sz="1800" smtClean="0"/>
              <a:t>For any a</a:t>
            </a:r>
            <a:r>
              <a:rPr lang="en-US" altLang="en-US" sz="1800" baseline="-25000" smtClean="0"/>
              <a:t>i</a:t>
            </a:r>
            <a:r>
              <a:rPr lang="en-US" altLang="en-US" sz="1800" smtClean="0"/>
              <a:t>, which is the most recent previous one compatible with it?</a:t>
            </a:r>
          </a:p>
          <a:p>
            <a:pPr lvl="2"/>
            <a:r>
              <a:rPr lang="en-US" altLang="en-US" sz="2000" smtClean="0"/>
              <a:t>so, define P(i)=max{k: k&lt;i &amp;&amp; f</a:t>
            </a:r>
            <a:r>
              <a:rPr lang="en-US" altLang="en-US" sz="2000" baseline="-25000" smtClean="0"/>
              <a:t>k</a:t>
            </a:r>
            <a:r>
              <a:rPr lang="en-US" altLang="en-US" sz="2000" smtClean="0">
                <a:sym typeface="Symbol" pitchFamily="18" charset="2"/>
              </a:rPr>
              <a:t></a:t>
            </a:r>
            <a:r>
              <a:rPr lang="en-US" altLang="en-US" sz="2000" smtClean="0"/>
              <a:t> s</a:t>
            </a:r>
            <a:r>
              <a:rPr lang="en-US" altLang="en-US" sz="2000" baseline="-25000" smtClean="0"/>
              <a:t>i</a:t>
            </a:r>
            <a:r>
              <a:rPr lang="en-US" altLang="en-US" sz="2000" smtClean="0"/>
              <a:t>}.  </a:t>
            </a:r>
          </a:p>
          <a:p>
            <a:pPr lvl="2"/>
            <a:r>
              <a:rPr lang="en-US" altLang="en-US" sz="2000" smtClean="0"/>
              <a:t>compute P(i) is easy. P(1)=0.  (for easy coding, a dummy a</a:t>
            </a:r>
            <a:r>
              <a:rPr lang="en-US" altLang="en-US" sz="2000" baseline="-25000" smtClean="0"/>
              <a:t>0</a:t>
            </a:r>
            <a:r>
              <a:rPr lang="en-US" altLang="en-US" sz="2000" smtClean="0"/>
              <a:t>=(0,0,0))</a:t>
            </a:r>
          </a:p>
          <a:p>
            <a:pPr lvl="1"/>
            <a:r>
              <a:rPr lang="en-US" altLang="en-US" sz="2400" smtClean="0"/>
              <a:t>Also, define T(i): the maximum attendance of all compatible activities from a</a:t>
            </a:r>
            <a:r>
              <a:rPr lang="en-US" altLang="en-US" sz="2400" baseline="-25000" smtClean="0"/>
              <a:t>1</a:t>
            </a:r>
            <a:r>
              <a:rPr lang="en-US" altLang="en-US" sz="2400" smtClean="0"/>
              <a:t> to a</a:t>
            </a:r>
            <a:r>
              <a:rPr lang="en-US" altLang="en-US" sz="2400" baseline="-25000" smtClean="0"/>
              <a:t>i</a:t>
            </a:r>
            <a:r>
              <a:rPr lang="en-US" altLang="en-US" sz="2400" smtClean="0"/>
              <a:t>. T(n) will be an answer</a:t>
            </a:r>
            <a:r>
              <a:rPr lang="en-US" altLang="en-US" smtClean="0"/>
              <a:t>.</a:t>
            </a:r>
          </a:p>
          <a:p>
            <a:pPr lvl="1"/>
            <a:r>
              <a:rPr lang="en-US" altLang="en-US" sz="2400" smtClean="0"/>
              <a:t>Consider activity a</a:t>
            </a:r>
            <a:r>
              <a:rPr lang="en-US" altLang="en-US" sz="2400" baseline="-25000" smtClean="0"/>
              <a:t>i</a:t>
            </a:r>
            <a:r>
              <a:rPr lang="en-US" altLang="en-US" sz="2400" smtClean="0"/>
              <a:t>, two cases:</a:t>
            </a:r>
          </a:p>
          <a:p>
            <a:pPr lvl="2"/>
            <a:r>
              <a:rPr lang="en-US" altLang="en-US" sz="2000" smtClean="0"/>
              <a:t>a</a:t>
            </a:r>
            <a:r>
              <a:rPr lang="en-US" altLang="en-US" sz="2000" baseline="-25000" smtClean="0"/>
              <a:t>i</a:t>
            </a:r>
            <a:r>
              <a:rPr lang="en-US" altLang="en-US" sz="2000" smtClean="0"/>
              <a:t> is contained within the solution, then only a</a:t>
            </a:r>
            <a:r>
              <a:rPr lang="en-US" altLang="en-US" sz="2000" baseline="-25000" smtClean="0"/>
              <a:t>P(i)</a:t>
            </a:r>
            <a:r>
              <a:rPr lang="en-US" altLang="en-US" sz="2000" smtClean="0"/>
              <a:t> can be included too.</a:t>
            </a:r>
          </a:p>
          <a:p>
            <a:pPr lvl="2"/>
            <a:r>
              <a:rPr lang="en-US" altLang="en-US" sz="2000" smtClean="0"/>
              <a:t>a</a:t>
            </a:r>
            <a:r>
              <a:rPr lang="en-US" altLang="en-US" sz="2000" baseline="-25000" smtClean="0"/>
              <a:t>i</a:t>
            </a:r>
            <a:r>
              <a:rPr lang="en-US" altLang="en-US" sz="2000" smtClean="0"/>
              <a:t> is not included, then a</a:t>
            </a:r>
            <a:r>
              <a:rPr lang="en-US" altLang="en-US" sz="2000" baseline="-25000" smtClean="0"/>
              <a:t>i-1</a:t>
            </a:r>
            <a:r>
              <a:rPr lang="en-US" altLang="en-US" sz="2000" smtClean="0"/>
              <a:t> can be included.</a:t>
            </a:r>
          </a:p>
          <a:p>
            <a:pPr lvl="1"/>
            <a:r>
              <a:rPr lang="en-US" altLang="en-US" smtClean="0"/>
              <a:t>T(i)=   </a:t>
            </a:r>
            <a:r>
              <a:rPr lang="en-US" altLang="en-US" sz="2000" smtClean="0"/>
              <a:t>0                                       if i=0</a:t>
            </a:r>
          </a:p>
          <a:p>
            <a:pPr marL="1371600" lvl="3" indent="0">
              <a:buFontTx/>
              <a:buNone/>
            </a:pPr>
            <a:r>
              <a:rPr lang="en-US" altLang="en-US" smtClean="0"/>
              <a:t>      max{T(i-1),att</a:t>
            </a:r>
            <a:r>
              <a:rPr lang="en-US" altLang="en-US" baseline="-25000" smtClean="0"/>
              <a:t>i</a:t>
            </a:r>
            <a:r>
              <a:rPr lang="en-US" altLang="en-US" smtClean="0"/>
              <a:t>+T(P(i))}  if i&gt;0</a:t>
            </a:r>
          </a:p>
          <a:p>
            <a:pPr lvl="1"/>
            <a:endParaRPr lang="en-US" altLang="en-US" smtClean="0"/>
          </a:p>
          <a:p>
            <a:pPr lvl="1"/>
            <a:endParaRPr lang="en-US" altLang="en-US" smtClean="0"/>
          </a:p>
        </p:txBody>
      </p:sp>
      <p:sp>
        <p:nvSpPr>
          <p:cNvPr id="5" name="Left Brace 4"/>
          <p:cNvSpPr/>
          <p:nvPr/>
        </p:nvSpPr>
        <p:spPr>
          <a:xfrm>
            <a:off x="1935163" y="4856163"/>
            <a:ext cx="46037" cy="6096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altLang="en-US" smtClean="0"/>
              <a:t>0/1 Knapsack problem</a:t>
            </a:r>
          </a:p>
        </p:txBody>
      </p:sp>
      <p:sp>
        <p:nvSpPr>
          <p:cNvPr id="73731" name="Content Placeholder 2"/>
          <p:cNvSpPr>
            <a:spLocks noGrp="1"/>
          </p:cNvSpPr>
          <p:nvPr>
            <p:ph idx="1"/>
          </p:nvPr>
        </p:nvSpPr>
        <p:spPr/>
        <p:txBody>
          <a:bodyPr/>
          <a:lstStyle/>
          <a:p>
            <a:r>
              <a:rPr lang="en-US" altLang="en-US" sz="1800" dirty="0" smtClean="0"/>
              <a:t>Given n items I1, …, Ii,…,In with value and weight</a:t>
            </a:r>
          </a:p>
          <a:p>
            <a:pPr lvl="1"/>
            <a:r>
              <a:rPr lang="en-US" altLang="en-US" sz="1400" dirty="0" smtClean="0"/>
              <a:t>v1,…vi,…</a:t>
            </a:r>
            <a:r>
              <a:rPr lang="en-US" altLang="en-US" sz="1400" dirty="0" err="1" smtClean="0"/>
              <a:t>vn</a:t>
            </a:r>
            <a:endParaRPr lang="en-US" altLang="en-US" sz="1400" dirty="0" smtClean="0"/>
          </a:p>
          <a:p>
            <a:pPr lvl="1"/>
            <a:r>
              <a:rPr lang="en-US" altLang="en-US" sz="1400" dirty="0" smtClean="0"/>
              <a:t>w1,…,</a:t>
            </a:r>
            <a:r>
              <a:rPr lang="en-US" altLang="en-US" sz="1400" dirty="0" err="1" smtClean="0"/>
              <a:t>wi</a:t>
            </a:r>
            <a:r>
              <a:rPr lang="en-US" altLang="en-US" sz="1400" dirty="0" smtClean="0"/>
              <a:t>,…,</a:t>
            </a:r>
            <a:r>
              <a:rPr lang="en-US" altLang="en-US" sz="1400" dirty="0" err="1" smtClean="0"/>
              <a:t>wn</a:t>
            </a:r>
            <a:endParaRPr lang="en-US" altLang="en-US" sz="1400" dirty="0" smtClean="0"/>
          </a:p>
          <a:p>
            <a:r>
              <a:rPr lang="en-US" altLang="en-US" sz="1800" dirty="0" smtClean="0"/>
              <a:t>and a knapsack of weight capacity W</a:t>
            </a:r>
          </a:p>
          <a:p>
            <a:r>
              <a:rPr lang="en-US" altLang="en-US" sz="1800" dirty="0" smtClean="0"/>
              <a:t>Find a subset of items which can be put within the knapsack and achieve max total value.</a:t>
            </a:r>
          </a:p>
          <a:p>
            <a:r>
              <a:rPr lang="en-US" altLang="en-US" sz="1800" dirty="0" err="1" smtClean="0"/>
              <a:t>i.e</a:t>
            </a:r>
            <a:r>
              <a:rPr lang="en-US" altLang="en-US" sz="1800" dirty="0" smtClean="0"/>
              <a:t>,  find a binary vector of x1,…,xi,…,</a:t>
            </a:r>
            <a:r>
              <a:rPr lang="en-US" altLang="en-US" sz="1800" dirty="0" err="1" smtClean="0"/>
              <a:t>xn</a:t>
            </a:r>
            <a:r>
              <a:rPr lang="en-US" altLang="en-US" sz="1800" dirty="0" smtClean="0"/>
              <a:t>  (with xi =0 or xi=1)</a:t>
            </a:r>
          </a:p>
          <a:p>
            <a:r>
              <a:rPr lang="en-US" altLang="en-US" sz="1800" dirty="0" smtClean="0"/>
              <a:t>Such that max{x1v1+…+</a:t>
            </a:r>
            <a:r>
              <a:rPr lang="en-US" altLang="en-US" sz="1800" dirty="0" err="1" smtClean="0"/>
              <a:t>xivi</a:t>
            </a:r>
            <a:r>
              <a:rPr lang="en-US" altLang="en-US" sz="1800" dirty="0" smtClean="0"/>
              <a:t>+…,</a:t>
            </a:r>
            <a:r>
              <a:rPr lang="en-US" altLang="en-US" sz="1800" dirty="0" err="1" smtClean="0"/>
              <a:t>xnvn</a:t>
            </a:r>
            <a:r>
              <a:rPr lang="en-US" altLang="en-US" sz="1800" dirty="0" smtClean="0"/>
              <a:t>} under the condition </a:t>
            </a:r>
          </a:p>
          <a:p>
            <a:pPr lvl="1"/>
            <a:r>
              <a:rPr lang="en-US" altLang="en-US" sz="1400" dirty="0" smtClean="0"/>
              <a:t>x1w1+…+</a:t>
            </a:r>
            <a:r>
              <a:rPr lang="en-US" altLang="en-US" sz="1400" smtClean="0"/>
              <a:t>xiwi</a:t>
            </a:r>
            <a:r>
              <a:rPr lang="en-US" altLang="en-US" sz="1400" dirty="0" smtClean="0"/>
              <a:t>+…+</a:t>
            </a:r>
            <a:r>
              <a:rPr lang="en-US" altLang="en-US" sz="1400" dirty="0" err="1" smtClean="0"/>
              <a:t>xnwn</a:t>
            </a:r>
            <a:r>
              <a:rPr lang="en-US" altLang="en-US" sz="1400" dirty="0" smtClean="0"/>
              <a:t>&lt;=W.   </a:t>
            </a:r>
          </a:p>
          <a:p>
            <a:r>
              <a:rPr lang="en-US" altLang="en-US" sz="1800" dirty="0" smtClean="0"/>
              <a:t>xi=0: means that Ii is not included in the knapsack,  otherwise, Ii is included.</a:t>
            </a:r>
          </a:p>
          <a:p>
            <a:endParaRPr lang="en-US" altLang="en-US" dirty="0" smtClean="0"/>
          </a:p>
        </p:txBody>
      </p:sp>
      <p:sp>
        <p:nvSpPr>
          <p:cNvPr id="737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2D1CC84A-C826-4644-9AB0-D3428020838D}" type="slidenum">
              <a:rPr lang="en-US" altLang="en-US" sz="1400">
                <a:solidFill>
                  <a:srgbClr val="000000"/>
                </a:solidFill>
              </a:rPr>
              <a:pPr eaLnBrk="1" hangingPunct="1">
                <a:spcBef>
                  <a:spcPct val="0"/>
                </a:spcBef>
                <a:buFontTx/>
                <a:buNone/>
              </a:pPr>
              <a:t>3</a:t>
            </a:fld>
            <a:endParaRPr lang="en-US" altLang="en-US" sz="1400">
              <a:solidFill>
                <a:srgbClr val="000000"/>
              </a:solidFill>
            </a:endParaRPr>
          </a:p>
        </p:txBody>
      </p:sp>
    </p:spTree>
    <p:extLst>
      <p:ext uri="{BB962C8B-B14F-4D97-AF65-F5344CB8AC3E}">
        <p14:creationId xmlns:p14="http://schemas.microsoft.com/office/powerpoint/2010/main" val="25678139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a:xfrm>
            <a:off x="609600" y="-152400"/>
            <a:ext cx="7772400" cy="1143000"/>
          </a:xfrm>
        </p:spPr>
        <p:txBody>
          <a:bodyPr/>
          <a:lstStyle/>
          <a:p>
            <a:r>
              <a:rPr lang="en-US" altLang="en-US" sz="2800" smtClean="0"/>
              <a:t>0/1 knapsack (cont.)</a:t>
            </a:r>
          </a:p>
        </p:txBody>
      </p:sp>
      <p:sp>
        <p:nvSpPr>
          <p:cNvPr id="74755" name="Content Placeholder 2"/>
          <p:cNvSpPr>
            <a:spLocks noGrp="1"/>
          </p:cNvSpPr>
          <p:nvPr>
            <p:ph idx="1"/>
          </p:nvPr>
        </p:nvSpPr>
        <p:spPr>
          <a:xfrm>
            <a:off x="609600" y="609600"/>
            <a:ext cx="7924800" cy="5334000"/>
          </a:xfrm>
        </p:spPr>
        <p:txBody>
          <a:bodyPr/>
          <a:lstStyle/>
          <a:p>
            <a:r>
              <a:rPr lang="en-US" altLang="en-US" sz="2400" smtClean="0"/>
              <a:t>Two possible ways to see the subproblem:</a:t>
            </a:r>
          </a:p>
          <a:p>
            <a:pPr lvl="1"/>
            <a:r>
              <a:rPr lang="en-US" altLang="en-US" sz="2000" smtClean="0"/>
              <a:t>I1,…,Ii (prefix) or </a:t>
            </a:r>
          </a:p>
          <a:p>
            <a:pPr lvl="1"/>
            <a:r>
              <a:rPr lang="en-US" altLang="en-US" sz="2000" smtClean="0"/>
              <a:t>Ii,…,In (suffix).</a:t>
            </a:r>
          </a:p>
          <a:p>
            <a:r>
              <a:rPr lang="en-US" altLang="en-US" sz="2400" smtClean="0"/>
              <a:t>Case 1: KS(i,w): the max total value of a subset of I1,…,Ii with total weight&lt;=w.  Answer is KS(n,W).</a:t>
            </a:r>
          </a:p>
          <a:p>
            <a:pPr lvl="1"/>
            <a:r>
              <a:rPr lang="en-US" altLang="en-US" sz="2000" smtClean="0"/>
              <a:t>KS(i,w)=</a:t>
            </a:r>
          </a:p>
          <a:p>
            <a:pPr lvl="2"/>
            <a:r>
              <a:rPr lang="en-US" altLang="en-US" sz="1800" smtClean="0"/>
              <a:t>0  if i=0 and any 0&lt;=w&lt;=W. (initialization)</a:t>
            </a:r>
          </a:p>
          <a:p>
            <a:pPr lvl="2"/>
            <a:r>
              <a:rPr lang="en-US" altLang="en-US" sz="1800" smtClean="0"/>
              <a:t>KS(i-1,w) if i&gt;0 and wi&gt;w, Ii cannot be included</a:t>
            </a:r>
          </a:p>
          <a:p>
            <a:pPr lvl="2"/>
            <a:r>
              <a:rPr lang="en-US" altLang="en-US" sz="1800" smtClean="0"/>
              <a:t>Max{KS(i-1,w), KS(i-1,w-wi)+vi}. if i&gt;0 and wi&lt;=w</a:t>
            </a:r>
          </a:p>
          <a:p>
            <a:r>
              <a:rPr lang="en-US" altLang="en-US" sz="2400" smtClean="0"/>
              <a:t>Case 2: KS(i,w): the max total value of a subset of Ii,…,In with total weight&lt;=w,  Answer is KS(1,W).</a:t>
            </a:r>
          </a:p>
          <a:p>
            <a:pPr lvl="2"/>
            <a:endParaRPr lang="en-US" altLang="en-US" sz="1800" smtClean="0"/>
          </a:p>
          <a:p>
            <a:pPr lvl="2"/>
            <a:endParaRPr lang="en-US" altLang="en-US" smtClean="0"/>
          </a:p>
        </p:txBody>
      </p:sp>
      <p:sp>
        <p:nvSpPr>
          <p:cNvPr id="7475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8B202517-A1F1-4A29-B78C-B30070F0AB1E}" type="slidenum">
              <a:rPr lang="en-US" altLang="en-US" sz="1400">
                <a:solidFill>
                  <a:srgbClr val="000000"/>
                </a:solidFill>
              </a:rPr>
              <a:pPr eaLnBrk="1" hangingPunct="1">
                <a:spcBef>
                  <a:spcPct val="0"/>
                </a:spcBef>
                <a:buFontTx/>
                <a:buNone/>
              </a:pPr>
              <a:t>4</a:t>
            </a:fld>
            <a:endParaRPr lang="en-US" altLang="en-US" sz="1400">
              <a:solidFill>
                <a:srgbClr val="000000"/>
              </a:solidFill>
            </a:endParaRPr>
          </a:p>
        </p:txBody>
      </p:sp>
      <p:sp>
        <p:nvSpPr>
          <p:cNvPr id="74757" name="TextBox 4"/>
          <p:cNvSpPr txBox="1">
            <a:spLocks noChangeArrowheads="1"/>
          </p:cNvSpPr>
          <p:nvPr/>
        </p:nvSpPr>
        <p:spPr bwMode="auto">
          <a:xfrm>
            <a:off x="1219200" y="4724400"/>
            <a:ext cx="631031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eaLnBrk="0" hangingPunct="0">
              <a:spcBef>
                <a:spcPct val="20000"/>
              </a:spcBef>
              <a:buChar char="–"/>
              <a:defRPr sz="2800">
                <a:solidFill>
                  <a:schemeClr val="tx1"/>
                </a:solidFill>
                <a:latin typeface="Times New Roman" pitchFamily="18" charset="0"/>
              </a:defRPr>
            </a:lvl2pPr>
            <a:lvl3pPr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lvl="1" eaLnBrk="1" hangingPunct="1">
              <a:spcBef>
                <a:spcPct val="0"/>
              </a:spcBef>
              <a:buFontTx/>
              <a:buNone/>
            </a:pPr>
            <a:r>
              <a:rPr lang="en-US" altLang="en-US" sz="2000">
                <a:solidFill>
                  <a:srgbClr val="000000"/>
                </a:solidFill>
              </a:rPr>
              <a:t>KS(i,w)=</a:t>
            </a:r>
          </a:p>
          <a:p>
            <a:pPr lvl="2" eaLnBrk="1" hangingPunct="1">
              <a:spcBef>
                <a:spcPct val="0"/>
              </a:spcBef>
              <a:buFontTx/>
              <a:buNone/>
            </a:pPr>
            <a:r>
              <a:rPr lang="en-US" altLang="en-US" sz="1800">
                <a:solidFill>
                  <a:srgbClr val="000000"/>
                </a:solidFill>
              </a:rPr>
              <a:t>0  if i&gt;n and any 0&lt;=w&lt;=W. (initialization)</a:t>
            </a:r>
          </a:p>
          <a:p>
            <a:pPr lvl="2" eaLnBrk="1" hangingPunct="1">
              <a:spcBef>
                <a:spcPct val="0"/>
              </a:spcBef>
              <a:buFontTx/>
              <a:buNone/>
            </a:pPr>
            <a:r>
              <a:rPr lang="en-US" altLang="en-US" sz="1800">
                <a:solidFill>
                  <a:srgbClr val="000000"/>
                </a:solidFill>
              </a:rPr>
              <a:t>KS(i+1,w) if i&lt;=n and wi&gt;w, Ii cannot be included</a:t>
            </a:r>
          </a:p>
          <a:p>
            <a:pPr lvl="2" eaLnBrk="1" hangingPunct="1">
              <a:spcBef>
                <a:spcPct val="0"/>
              </a:spcBef>
              <a:buFontTx/>
              <a:buNone/>
            </a:pPr>
            <a:r>
              <a:rPr lang="en-US" altLang="en-US" sz="1800">
                <a:solidFill>
                  <a:srgbClr val="000000"/>
                </a:solidFill>
              </a:rPr>
              <a:t>Max{KS(i+1,w), KS(i+1,w-wi)+vi}. if i&lt;=n and wi&lt;=w</a:t>
            </a:r>
          </a:p>
          <a:p>
            <a:pPr eaLnBrk="1" hangingPunct="1">
              <a:spcBef>
                <a:spcPct val="0"/>
              </a:spcBef>
              <a:buFontTx/>
              <a:buNone/>
            </a:pPr>
            <a:endParaRPr lang="en-US" altLang="en-US" sz="2400">
              <a:solidFill>
                <a:srgbClr val="000000"/>
              </a:solidFill>
            </a:endParaRPr>
          </a:p>
        </p:txBody>
      </p:sp>
    </p:spTree>
    <p:extLst>
      <p:ext uri="{BB962C8B-B14F-4D97-AF65-F5344CB8AC3E}">
        <p14:creationId xmlns:p14="http://schemas.microsoft.com/office/powerpoint/2010/main" val="21358933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75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475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475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4755">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4755">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475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4757">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4757">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475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533400" y="381000"/>
            <a:ext cx="7772400" cy="1143000"/>
          </a:xfrm>
        </p:spPr>
        <p:txBody>
          <a:bodyPr/>
          <a:lstStyle/>
          <a:p>
            <a:r>
              <a:rPr lang="en-US" altLang="en-US" sz="3200" smtClean="0"/>
              <a:t>0/1 knapsack –a more efficient DP</a:t>
            </a:r>
          </a:p>
        </p:txBody>
      </p:sp>
      <p:sp>
        <p:nvSpPr>
          <p:cNvPr id="75779" name="Content Placeholder 2"/>
          <p:cNvSpPr>
            <a:spLocks noGrp="1"/>
          </p:cNvSpPr>
          <p:nvPr>
            <p:ph idx="1"/>
          </p:nvPr>
        </p:nvSpPr>
        <p:spPr>
          <a:xfrm>
            <a:off x="533400" y="1524000"/>
            <a:ext cx="7772400" cy="4114800"/>
          </a:xfrm>
        </p:spPr>
        <p:txBody>
          <a:bodyPr/>
          <a:lstStyle/>
          <a:p>
            <a:r>
              <a:rPr lang="en-US" altLang="en-US" sz="2400" smtClean="0"/>
              <a:t>KS[W+1], KS[w]: max values of items totaled w. The max of final KS[0] to KS[W] is the solution. </a:t>
            </a:r>
          </a:p>
          <a:p>
            <a:r>
              <a:rPr lang="en-US" altLang="en-US" sz="2400" smtClean="0"/>
              <a:t>Initialize all to -1 (no value yet) and KS[0]=0</a:t>
            </a:r>
            <a:r>
              <a:rPr lang="en-US" altLang="en-US" smtClean="0"/>
              <a:t>;</a:t>
            </a:r>
          </a:p>
          <a:p>
            <a:r>
              <a:rPr lang="en-US" altLang="en-US" sz="1600" smtClean="0"/>
              <a:t>for(i=0;i&lt;n;i++){</a:t>
            </a:r>
          </a:p>
          <a:p>
            <a:r>
              <a:rPr lang="en-US" altLang="en-US" sz="1600" smtClean="0"/>
              <a:t>  for (w=W;w&gt;=0;w--)</a:t>
            </a:r>
          </a:p>
          <a:p>
            <a:r>
              <a:rPr lang="en-US" altLang="en-US" sz="1600" smtClean="0"/>
              <a:t>               if(w+w[i]&lt;=W)		   or if (w-wi&gt;=0)</a:t>
            </a:r>
          </a:p>
          <a:p>
            <a:r>
              <a:rPr lang="en-US" altLang="en-US" sz="1600" smtClean="0"/>
              <a:t>                   if (KS[w]!=-1)		   or if (KS[w-wi]!=-1)</a:t>
            </a:r>
          </a:p>
          <a:p>
            <a:r>
              <a:rPr lang="en-US" altLang="en-US" sz="1600" smtClean="0"/>
              <a:t>                       if (KS[w+wi]&lt;KS[w]+vi)    or if(KS[w]&lt;KS[w-wi]+vi)</a:t>
            </a:r>
          </a:p>
          <a:p>
            <a:r>
              <a:rPr lang="en-US" altLang="en-US" sz="1600" smtClean="0"/>
              <a:t>                         KS[w+wi]=KS[w]+vi;       or     KS[w]=KS[w-wi]+vi </a:t>
            </a:r>
          </a:p>
          <a:p>
            <a:r>
              <a:rPr lang="en-US" altLang="en-US" sz="1600" smtClean="0"/>
              <a:t>   Res=0</a:t>
            </a:r>
          </a:p>
          <a:p>
            <a:r>
              <a:rPr lang="en-US" altLang="en-US" sz="1600" smtClean="0"/>
              <a:t>   for (w=0;w&lt;=W;w++) </a:t>
            </a:r>
          </a:p>
          <a:p>
            <a:pPr lvl="1"/>
            <a:r>
              <a:rPr lang="en-US" altLang="en-US" sz="1200" smtClean="0"/>
              <a:t>Res=Max{Res, KS[w]}</a:t>
            </a:r>
          </a:p>
        </p:txBody>
      </p:sp>
      <p:sp>
        <p:nvSpPr>
          <p:cNvPr id="7578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BD57A78E-1B9A-4F55-A48C-BDFDF778D442}" type="slidenum">
              <a:rPr lang="en-US" altLang="en-US" sz="1400">
                <a:solidFill>
                  <a:srgbClr val="000000"/>
                </a:solidFill>
              </a:rPr>
              <a:pPr eaLnBrk="1" hangingPunct="1">
                <a:spcBef>
                  <a:spcPct val="0"/>
                </a:spcBef>
                <a:buFontTx/>
                <a:buNone/>
              </a:pPr>
              <a:t>5</a:t>
            </a:fld>
            <a:endParaRPr lang="en-US" altLang="en-US" sz="1400">
              <a:solidFill>
                <a:srgbClr val="000000"/>
              </a:solidFill>
            </a:endParaRPr>
          </a:p>
        </p:txBody>
      </p:sp>
    </p:spTree>
    <p:extLst>
      <p:ext uri="{BB962C8B-B14F-4D97-AF65-F5344CB8AC3E}">
        <p14:creationId xmlns:p14="http://schemas.microsoft.com/office/powerpoint/2010/main" val="2544007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77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77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577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577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577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577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5779">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779">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5779">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7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altLang="en-US" smtClean="0"/>
              <a:t>Bounded Knapsack problem</a:t>
            </a:r>
          </a:p>
        </p:txBody>
      </p:sp>
      <p:sp>
        <p:nvSpPr>
          <p:cNvPr id="3" name="Content Placeholder 2"/>
          <p:cNvSpPr>
            <a:spLocks noGrp="1"/>
          </p:cNvSpPr>
          <p:nvPr>
            <p:ph idx="1"/>
          </p:nvPr>
        </p:nvSpPr>
        <p:spPr/>
        <p:txBody>
          <a:bodyPr/>
          <a:lstStyle/>
          <a:p>
            <a:r>
              <a:rPr lang="en-US" altLang="en-US" sz="1800" dirty="0" smtClean="0"/>
              <a:t>Given n items I1, …, Ii,…,In with value and weight (and the bound)</a:t>
            </a:r>
          </a:p>
          <a:p>
            <a:pPr lvl="1"/>
            <a:r>
              <a:rPr lang="en-US" altLang="en-US" sz="1400" dirty="0" smtClean="0"/>
              <a:t>v1,…vi,…</a:t>
            </a:r>
            <a:r>
              <a:rPr lang="en-US" altLang="en-US" sz="1400" dirty="0" err="1" smtClean="0"/>
              <a:t>vn</a:t>
            </a:r>
            <a:endParaRPr lang="en-US" altLang="en-US" sz="1400" dirty="0" smtClean="0"/>
          </a:p>
          <a:p>
            <a:pPr lvl="1"/>
            <a:r>
              <a:rPr lang="en-US" altLang="en-US" sz="1400" dirty="0" smtClean="0"/>
              <a:t>w1,…,</a:t>
            </a:r>
            <a:r>
              <a:rPr lang="en-US" altLang="en-US" sz="1400" dirty="0" err="1" smtClean="0"/>
              <a:t>wi</a:t>
            </a:r>
            <a:r>
              <a:rPr lang="en-US" altLang="en-US" sz="1400" dirty="0" smtClean="0"/>
              <a:t>,…,</a:t>
            </a:r>
            <a:r>
              <a:rPr lang="en-US" altLang="en-US" sz="1400" dirty="0" err="1" smtClean="0"/>
              <a:t>wn</a:t>
            </a:r>
            <a:endParaRPr lang="en-US" altLang="en-US" sz="1400" dirty="0" smtClean="0"/>
          </a:p>
          <a:p>
            <a:pPr lvl="1"/>
            <a:r>
              <a:rPr lang="en-US" altLang="en-US" sz="1400" dirty="0" smtClean="0"/>
              <a:t>b1,…,bi,…,</a:t>
            </a:r>
            <a:r>
              <a:rPr lang="en-US" altLang="en-US" sz="1400" dirty="0" err="1" smtClean="0"/>
              <a:t>bn</a:t>
            </a:r>
            <a:endParaRPr lang="en-US" altLang="en-US" sz="1400" dirty="0" smtClean="0"/>
          </a:p>
          <a:p>
            <a:r>
              <a:rPr lang="en-US" altLang="en-US" sz="1800" dirty="0" smtClean="0"/>
              <a:t>and a knapsack of weight capacity W</a:t>
            </a:r>
          </a:p>
          <a:p>
            <a:r>
              <a:rPr lang="en-US" altLang="en-US" sz="1800" dirty="0" smtClean="0"/>
              <a:t>Find a subset of (duplicated) items which can be put within the knapsack and achieve max total value.</a:t>
            </a:r>
          </a:p>
          <a:p>
            <a:r>
              <a:rPr lang="en-US" altLang="en-US" sz="1800" dirty="0" err="1" smtClean="0"/>
              <a:t>i.e</a:t>
            </a:r>
            <a:r>
              <a:rPr lang="en-US" altLang="en-US" sz="1800" dirty="0" smtClean="0"/>
              <a:t>,  find a vector of x1,…,xi,…,</a:t>
            </a:r>
            <a:r>
              <a:rPr lang="en-US" altLang="en-US" sz="1800" dirty="0" err="1" smtClean="0"/>
              <a:t>xn</a:t>
            </a:r>
            <a:r>
              <a:rPr lang="en-US" altLang="en-US" sz="1800" dirty="0" smtClean="0"/>
              <a:t>  where 0&lt;=xi&lt;=bi)</a:t>
            </a:r>
          </a:p>
          <a:p>
            <a:r>
              <a:rPr lang="en-US" altLang="en-US" sz="1800" dirty="0" smtClean="0"/>
              <a:t>Such that max{x1v1+…+</a:t>
            </a:r>
            <a:r>
              <a:rPr lang="en-US" altLang="en-US" sz="1800" dirty="0" err="1" smtClean="0"/>
              <a:t>xivi</a:t>
            </a:r>
            <a:r>
              <a:rPr lang="en-US" altLang="en-US" sz="1800" dirty="0" smtClean="0"/>
              <a:t>+…,</a:t>
            </a:r>
            <a:r>
              <a:rPr lang="en-US" altLang="en-US" sz="1800" dirty="0" err="1" smtClean="0"/>
              <a:t>xnvn</a:t>
            </a:r>
            <a:r>
              <a:rPr lang="en-US" altLang="en-US" sz="1800" dirty="0" smtClean="0"/>
              <a:t>} under the condition </a:t>
            </a:r>
          </a:p>
          <a:p>
            <a:pPr lvl="1"/>
            <a:r>
              <a:rPr lang="en-US" altLang="en-US" sz="1400" dirty="0" smtClean="0"/>
              <a:t>x1w1+…+</a:t>
            </a:r>
            <a:r>
              <a:rPr lang="en-US" altLang="en-US" sz="1400" dirty="0" err="1" smtClean="0"/>
              <a:t>xiwi</a:t>
            </a:r>
            <a:r>
              <a:rPr lang="en-US" altLang="en-US" sz="1400" dirty="0" smtClean="0"/>
              <a:t>+…+</a:t>
            </a:r>
            <a:r>
              <a:rPr lang="en-US" altLang="en-US" sz="1400" dirty="0" err="1" smtClean="0"/>
              <a:t>xnwn</a:t>
            </a:r>
            <a:r>
              <a:rPr lang="en-US" altLang="en-US" sz="1400" dirty="0" smtClean="0"/>
              <a:t>&lt;=W.   </a:t>
            </a:r>
          </a:p>
          <a:p>
            <a:r>
              <a:rPr lang="en-US" altLang="en-US" sz="1800" dirty="0" smtClean="0"/>
              <a:t>xi=0: means that Ii is not included in the knapsack,  otherwise, Ii is included xi times.</a:t>
            </a:r>
          </a:p>
          <a:p>
            <a:pPr>
              <a:buFontTx/>
              <a:buNone/>
            </a:pPr>
            <a:endParaRPr lang="en-US" altLang="en-US" dirty="0" smtClean="0"/>
          </a:p>
        </p:txBody>
      </p:sp>
      <p:sp>
        <p:nvSpPr>
          <p:cNvPr id="7680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52A431A2-A238-45BA-AF8A-FBCB50A79B01}" type="slidenum">
              <a:rPr lang="en-US" altLang="en-US" sz="1400">
                <a:solidFill>
                  <a:srgbClr val="000000"/>
                </a:solidFill>
              </a:rPr>
              <a:pPr eaLnBrk="1" hangingPunct="1">
                <a:spcBef>
                  <a:spcPct val="0"/>
                </a:spcBef>
                <a:buFontTx/>
                <a:buNone/>
              </a:pPr>
              <a:t>6</a:t>
            </a:fld>
            <a:endParaRPr lang="en-US" altLang="en-US" sz="1400">
              <a:solidFill>
                <a:srgbClr val="000000"/>
              </a:solidFill>
            </a:endParaRPr>
          </a:p>
        </p:txBody>
      </p:sp>
    </p:spTree>
    <p:extLst>
      <p:ext uri="{BB962C8B-B14F-4D97-AF65-F5344CB8AC3E}">
        <p14:creationId xmlns:p14="http://schemas.microsoft.com/office/powerpoint/2010/main" val="939354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381000" y="-76200"/>
            <a:ext cx="7772400" cy="1143000"/>
          </a:xfrm>
        </p:spPr>
        <p:txBody>
          <a:bodyPr/>
          <a:lstStyle/>
          <a:p>
            <a:r>
              <a:rPr lang="en-US" altLang="en-US" sz="2800" smtClean="0"/>
              <a:t>Bounded knapsack (cont.)</a:t>
            </a:r>
          </a:p>
        </p:txBody>
      </p:sp>
      <p:sp>
        <p:nvSpPr>
          <p:cNvPr id="77827" name="Content Placeholder 2"/>
          <p:cNvSpPr>
            <a:spLocks noGrp="1"/>
          </p:cNvSpPr>
          <p:nvPr>
            <p:ph idx="1"/>
          </p:nvPr>
        </p:nvSpPr>
        <p:spPr>
          <a:xfrm>
            <a:off x="533400" y="990600"/>
            <a:ext cx="7772400" cy="4114800"/>
          </a:xfrm>
        </p:spPr>
        <p:txBody>
          <a:bodyPr/>
          <a:lstStyle/>
          <a:p>
            <a:r>
              <a:rPr lang="en-US" altLang="en-US" sz="2400" smtClean="0"/>
              <a:t>Just consider prefix case 1: KS(i,w): the max total value of a subset of I1,…,Ii with duplicated items and total weight&lt;=w.  Answer is KS(n,W).</a:t>
            </a:r>
          </a:p>
          <a:p>
            <a:pPr lvl="1"/>
            <a:r>
              <a:rPr lang="en-US" altLang="en-US" sz="2000" smtClean="0"/>
              <a:t>KS(i,w)=</a:t>
            </a:r>
          </a:p>
          <a:p>
            <a:pPr lvl="2"/>
            <a:r>
              <a:rPr lang="en-US" altLang="en-US" sz="1800" smtClean="0"/>
              <a:t>0  if i=0 and any 0&lt;=w&lt;=W  (initialization)</a:t>
            </a:r>
          </a:p>
          <a:p>
            <a:pPr lvl="2"/>
            <a:r>
              <a:rPr lang="en-US" altLang="en-US" sz="1800" smtClean="0"/>
              <a:t>KS(i-1,w) if i&gt;0 and wi&gt;w, Ii cannot be included</a:t>
            </a:r>
          </a:p>
          <a:p>
            <a:pPr lvl="2"/>
            <a:r>
              <a:rPr lang="en-US" altLang="en-US" sz="1800" smtClean="0"/>
              <a:t>Max{KS(i-1,w-b*wi)+b*vi: 0&lt;=b&lt;=bi and b*wi&lt;=w}. if i&gt;0</a:t>
            </a:r>
          </a:p>
          <a:p>
            <a:r>
              <a:rPr lang="en-US" altLang="en-US" sz="2400" smtClean="0"/>
              <a:t>Another more efficient solution:</a:t>
            </a:r>
          </a:p>
          <a:p>
            <a:pPr lvl="1"/>
            <a:r>
              <a:rPr lang="en-US" altLang="en-US" sz="1800" smtClean="0"/>
              <a:t>KS[W+1], KS[w]: the optimal value of items having total weight&lt;=w</a:t>
            </a:r>
          </a:p>
          <a:p>
            <a:pPr lvl="1"/>
            <a:r>
              <a:rPr lang="en-US" altLang="en-US" sz="1800" smtClean="0"/>
              <a:t>The max from KS[0] to KS[W] is the answer</a:t>
            </a:r>
          </a:p>
          <a:p>
            <a:pPr lvl="1"/>
            <a:r>
              <a:rPr lang="en-US" altLang="en-US" sz="1800" smtClean="0"/>
              <a:t>KS[0 .. W]=-1, and KS[0]=0;</a:t>
            </a:r>
          </a:p>
          <a:p>
            <a:pPr lvl="1"/>
            <a:r>
              <a:rPr lang="en-US" altLang="en-US" sz="1800" smtClean="0"/>
              <a:t>For w from W to 0</a:t>
            </a:r>
          </a:p>
          <a:p>
            <a:pPr lvl="2"/>
            <a:r>
              <a:rPr lang="en-US" altLang="en-US" sz="1400" smtClean="0"/>
              <a:t>KS[w]=max[KS[w-b*wi]+b*vi:  0&lt;=b&lt;=bi &amp;&amp; w-b*wi&gt;=0 &amp;&amp; KS[w-b*wi]~=-1}</a:t>
            </a:r>
          </a:p>
          <a:p>
            <a:pPr lvl="2"/>
            <a:endParaRPr lang="en-US" altLang="en-US" sz="1800" smtClean="0"/>
          </a:p>
        </p:txBody>
      </p:sp>
      <p:sp>
        <p:nvSpPr>
          <p:cNvPr id="7782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BEDD4B68-B0EF-48B0-8901-2E1478079A3D}" type="slidenum">
              <a:rPr lang="en-US" altLang="en-US" sz="1400">
                <a:solidFill>
                  <a:srgbClr val="000000"/>
                </a:solidFill>
              </a:rPr>
              <a:pPr eaLnBrk="1" hangingPunct="1">
                <a:spcBef>
                  <a:spcPct val="0"/>
                </a:spcBef>
                <a:buFontTx/>
                <a:buNone/>
              </a:pPr>
              <a:t>7</a:t>
            </a:fld>
            <a:endParaRPr lang="en-US" altLang="en-US" sz="1400">
              <a:solidFill>
                <a:srgbClr val="000000"/>
              </a:solidFill>
            </a:endParaRPr>
          </a:p>
        </p:txBody>
      </p:sp>
    </p:spTree>
    <p:extLst>
      <p:ext uri="{BB962C8B-B14F-4D97-AF65-F5344CB8AC3E}">
        <p14:creationId xmlns:p14="http://schemas.microsoft.com/office/powerpoint/2010/main" val="11891739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78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78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7827">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782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782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782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782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7827">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78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altLang="en-US" smtClean="0"/>
              <a:t>Unbounded Knapsack problem</a:t>
            </a:r>
          </a:p>
        </p:txBody>
      </p:sp>
      <p:sp>
        <p:nvSpPr>
          <p:cNvPr id="3" name="Content Placeholder 2"/>
          <p:cNvSpPr>
            <a:spLocks noGrp="1"/>
          </p:cNvSpPr>
          <p:nvPr>
            <p:ph idx="1"/>
          </p:nvPr>
        </p:nvSpPr>
        <p:spPr/>
        <p:txBody>
          <a:bodyPr/>
          <a:lstStyle/>
          <a:p>
            <a:r>
              <a:rPr lang="en-US" altLang="en-US" sz="1800" dirty="0" smtClean="0"/>
              <a:t>Given n items I1, …, Ii,…,In with value and weight</a:t>
            </a:r>
          </a:p>
          <a:p>
            <a:pPr lvl="1"/>
            <a:r>
              <a:rPr lang="en-US" altLang="en-US" sz="1400" dirty="0" smtClean="0"/>
              <a:t>v1,…vi,…</a:t>
            </a:r>
            <a:r>
              <a:rPr lang="en-US" altLang="en-US" sz="1400" dirty="0" err="1" smtClean="0"/>
              <a:t>vn</a:t>
            </a:r>
            <a:endParaRPr lang="en-US" altLang="en-US" sz="1400" dirty="0" smtClean="0"/>
          </a:p>
          <a:p>
            <a:pPr lvl="1"/>
            <a:r>
              <a:rPr lang="en-US" altLang="en-US" sz="1400" dirty="0" smtClean="0"/>
              <a:t>w1,…,</a:t>
            </a:r>
            <a:r>
              <a:rPr lang="en-US" altLang="en-US" sz="1400" dirty="0" err="1" smtClean="0"/>
              <a:t>wi</a:t>
            </a:r>
            <a:r>
              <a:rPr lang="en-US" altLang="en-US" sz="1400" dirty="0" smtClean="0"/>
              <a:t>,…,</a:t>
            </a:r>
            <a:r>
              <a:rPr lang="en-US" altLang="en-US" sz="1400" dirty="0" err="1" smtClean="0"/>
              <a:t>wn</a:t>
            </a:r>
            <a:endParaRPr lang="en-US" altLang="en-US" sz="1400" dirty="0" smtClean="0"/>
          </a:p>
          <a:p>
            <a:r>
              <a:rPr lang="en-US" altLang="en-US" sz="1800" dirty="0" smtClean="0"/>
              <a:t>and a knapsack of weight capacity W</a:t>
            </a:r>
          </a:p>
          <a:p>
            <a:r>
              <a:rPr lang="en-US" altLang="en-US" sz="1800" dirty="0" smtClean="0"/>
              <a:t>Find a subset of (duplicated) items which can be put within the knapsack and achieve max total value.</a:t>
            </a:r>
          </a:p>
          <a:p>
            <a:r>
              <a:rPr lang="en-US" altLang="en-US" sz="1800" dirty="0" err="1" smtClean="0"/>
              <a:t>i.e</a:t>
            </a:r>
            <a:r>
              <a:rPr lang="en-US" altLang="en-US" sz="1800" dirty="0" smtClean="0"/>
              <a:t>,  find a binary vector of x1,…,xi,…,</a:t>
            </a:r>
            <a:r>
              <a:rPr lang="en-US" altLang="en-US" sz="1800" dirty="0" err="1" smtClean="0"/>
              <a:t>xn</a:t>
            </a:r>
            <a:r>
              <a:rPr lang="en-US" altLang="en-US" sz="1800" dirty="0" smtClean="0"/>
              <a:t>  where 0&lt;=xi is non-negative integer</a:t>
            </a:r>
          </a:p>
          <a:p>
            <a:r>
              <a:rPr lang="en-US" altLang="en-US" sz="1800" dirty="0" smtClean="0"/>
              <a:t>Such that max{x1v1+…+</a:t>
            </a:r>
            <a:r>
              <a:rPr lang="en-US" altLang="en-US" sz="1800" dirty="0" err="1" smtClean="0"/>
              <a:t>xivi</a:t>
            </a:r>
            <a:r>
              <a:rPr lang="en-US" altLang="en-US" sz="1800" dirty="0" smtClean="0"/>
              <a:t>+…,</a:t>
            </a:r>
            <a:r>
              <a:rPr lang="en-US" altLang="en-US" sz="1800" dirty="0" err="1" smtClean="0"/>
              <a:t>xnvn</a:t>
            </a:r>
            <a:r>
              <a:rPr lang="en-US" altLang="en-US" sz="1800" dirty="0" smtClean="0"/>
              <a:t>} under the condition </a:t>
            </a:r>
          </a:p>
          <a:p>
            <a:pPr lvl="1"/>
            <a:r>
              <a:rPr lang="en-US" altLang="en-US" sz="1400" dirty="0" smtClean="0"/>
              <a:t>x1w1+…+</a:t>
            </a:r>
            <a:r>
              <a:rPr lang="en-US" altLang="en-US" sz="1400" dirty="0" err="1" smtClean="0"/>
              <a:t>xiwi</a:t>
            </a:r>
            <a:r>
              <a:rPr lang="en-US" altLang="en-US" sz="1400" dirty="0" smtClean="0"/>
              <a:t>+…+</a:t>
            </a:r>
            <a:r>
              <a:rPr lang="en-US" altLang="en-US" sz="1400" dirty="0" err="1" smtClean="0"/>
              <a:t>xnwn</a:t>
            </a:r>
            <a:r>
              <a:rPr lang="en-US" altLang="en-US" sz="1400" dirty="0" smtClean="0"/>
              <a:t>&lt;=W.   </a:t>
            </a:r>
          </a:p>
          <a:p>
            <a:r>
              <a:rPr lang="en-US" altLang="en-US" sz="1800" dirty="0" smtClean="0"/>
              <a:t>xi=0: means that Ii is not included in the knapsack,  otherwise, Ii is included xi times.</a:t>
            </a:r>
          </a:p>
          <a:p>
            <a:pPr>
              <a:buFontTx/>
              <a:buNone/>
            </a:pPr>
            <a:endParaRPr lang="en-US" altLang="en-US" dirty="0" smtClean="0"/>
          </a:p>
        </p:txBody>
      </p:sp>
      <p:sp>
        <p:nvSpPr>
          <p:cNvPr id="7885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DCB27D79-7DE8-4EDA-A6E2-A57BB392EC25}" type="slidenum">
              <a:rPr lang="en-US" altLang="en-US" sz="1400">
                <a:solidFill>
                  <a:srgbClr val="000000"/>
                </a:solidFill>
              </a:rPr>
              <a:pPr eaLnBrk="1" hangingPunct="1">
                <a:spcBef>
                  <a:spcPct val="0"/>
                </a:spcBef>
                <a:buFontTx/>
                <a:buNone/>
              </a:pPr>
              <a:t>8</a:t>
            </a:fld>
            <a:endParaRPr lang="en-US" altLang="en-US" sz="1400">
              <a:solidFill>
                <a:srgbClr val="000000"/>
              </a:solidFill>
            </a:endParaRPr>
          </a:p>
        </p:txBody>
      </p:sp>
    </p:spTree>
    <p:extLst>
      <p:ext uri="{BB962C8B-B14F-4D97-AF65-F5344CB8AC3E}">
        <p14:creationId xmlns:p14="http://schemas.microsoft.com/office/powerpoint/2010/main" val="20867683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a:xfrm>
            <a:off x="381000" y="304800"/>
            <a:ext cx="7772400" cy="1143000"/>
          </a:xfrm>
        </p:spPr>
        <p:txBody>
          <a:bodyPr/>
          <a:lstStyle/>
          <a:p>
            <a:r>
              <a:rPr lang="en-US" altLang="en-US" sz="2800" smtClean="0"/>
              <a:t>Unbounded knapsack (cont.)</a:t>
            </a:r>
          </a:p>
        </p:txBody>
      </p:sp>
      <p:sp>
        <p:nvSpPr>
          <p:cNvPr id="79875" name="Content Placeholder 2"/>
          <p:cNvSpPr>
            <a:spLocks noGrp="1"/>
          </p:cNvSpPr>
          <p:nvPr>
            <p:ph idx="1"/>
          </p:nvPr>
        </p:nvSpPr>
        <p:spPr>
          <a:xfrm>
            <a:off x="381000" y="1295400"/>
            <a:ext cx="7772400" cy="4114800"/>
          </a:xfrm>
        </p:spPr>
        <p:txBody>
          <a:bodyPr/>
          <a:lstStyle/>
          <a:p>
            <a:r>
              <a:rPr lang="en-US" altLang="en-US" sz="2400" smtClean="0"/>
              <a:t>Just consider prefix case 1: KS(i,w): the max total value of a subset of I1,…,Ii with duplicated items and total weight&lt;=w.  Answer is KS(n,W).</a:t>
            </a:r>
          </a:p>
          <a:p>
            <a:pPr lvl="1"/>
            <a:r>
              <a:rPr lang="en-US" altLang="en-US" sz="2000" smtClean="0"/>
              <a:t>KS(i,w)=</a:t>
            </a:r>
          </a:p>
          <a:p>
            <a:pPr lvl="2"/>
            <a:r>
              <a:rPr lang="en-US" altLang="en-US" sz="1800" smtClean="0"/>
              <a:t>0  if i=0 and any 0&lt;=w&lt;=W and any 0&lt;=b&lt;=B. (initialization)</a:t>
            </a:r>
          </a:p>
          <a:p>
            <a:pPr lvl="2"/>
            <a:r>
              <a:rPr lang="en-US" altLang="en-US" sz="1800" smtClean="0"/>
              <a:t>KS(i-1,w) if i&gt;0 and wi&gt;w, Ii cannot be included</a:t>
            </a:r>
          </a:p>
          <a:p>
            <a:pPr lvl="2"/>
            <a:r>
              <a:rPr lang="en-US" altLang="en-US" sz="1800" smtClean="0"/>
              <a:t>Max{KS(i-1,w-b*wi)+b*vi: 0&lt;=b and b*wi&lt;=w}. if i&gt;0</a:t>
            </a:r>
          </a:p>
          <a:p>
            <a:r>
              <a:rPr lang="en-US" altLang="en-US" sz="2400" smtClean="0"/>
              <a:t>Another more efficient solution:  </a:t>
            </a:r>
          </a:p>
          <a:p>
            <a:pPr lvl="1"/>
            <a:r>
              <a:rPr lang="en-US" altLang="en-US" sz="2000" smtClean="0"/>
              <a:t>let KS[w] is the optimal value of (duplicate) items having total weight&lt;=w.  </a:t>
            </a:r>
          </a:p>
          <a:p>
            <a:pPr lvl="1"/>
            <a:r>
              <a:rPr lang="en-US" altLang="en-US" sz="2000" smtClean="0"/>
              <a:t>The max from KS[0] to KS[W] is the answer.</a:t>
            </a:r>
          </a:p>
          <a:p>
            <a:pPr lvl="1"/>
            <a:r>
              <a:rPr lang="en-US" altLang="en-US" sz="2000" smtClean="0"/>
              <a:t>KS[0]=0,  KS[w]=max{KS[w-wi]+vi: 1&lt;=i&lt;=n and wi&lt;=w}. </a:t>
            </a:r>
          </a:p>
        </p:txBody>
      </p:sp>
      <p:sp>
        <p:nvSpPr>
          <p:cNvPr id="7987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7630003-C784-429F-825D-0A354ABA2727}" type="slidenum">
              <a:rPr lang="en-US" altLang="en-US" sz="1400">
                <a:solidFill>
                  <a:srgbClr val="000000"/>
                </a:solidFill>
              </a:rPr>
              <a:pPr eaLnBrk="1" hangingPunct="1">
                <a:spcBef>
                  <a:spcPct val="0"/>
                </a:spcBef>
                <a:buFontTx/>
                <a:buNone/>
              </a:pPr>
              <a:t>9</a:t>
            </a:fld>
            <a:endParaRPr lang="en-US" altLang="en-US" sz="1400">
              <a:solidFill>
                <a:srgbClr val="000000"/>
              </a:solidFill>
            </a:endParaRPr>
          </a:p>
        </p:txBody>
      </p:sp>
    </p:spTree>
    <p:extLst>
      <p:ext uri="{BB962C8B-B14F-4D97-AF65-F5344CB8AC3E}">
        <p14:creationId xmlns:p14="http://schemas.microsoft.com/office/powerpoint/2010/main" val="13937731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8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87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987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9875">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987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987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987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98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7575</TotalTime>
  <Words>2373</Words>
  <Application>Microsoft Office PowerPoint</Application>
  <PresentationFormat>On-screen Show (4:3)</PresentationFormat>
  <Paragraphs>189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Symbol</vt:lpstr>
      <vt:lpstr>Times New Roman</vt:lpstr>
      <vt:lpstr>Wingdings</vt:lpstr>
      <vt:lpstr>Default Design</vt:lpstr>
      <vt:lpstr>Maximum attendance</vt:lpstr>
      <vt:lpstr>Maximum attendance (cont.)</vt:lpstr>
      <vt:lpstr>0/1 Knapsack problem</vt:lpstr>
      <vt:lpstr>0/1 knapsack (cont.)</vt:lpstr>
      <vt:lpstr>0/1 knapsack –a more efficient DP</vt:lpstr>
      <vt:lpstr>Bounded Knapsack problem</vt:lpstr>
      <vt:lpstr>Bounded knapsack (cont.)</vt:lpstr>
      <vt:lpstr>Unbounded Knapsack problem</vt:lpstr>
      <vt:lpstr>Unbounded knapsack (cont.)</vt:lpstr>
      <vt:lpstr>Conversion of knapsack</vt:lpstr>
      <vt:lpstr>Subset sum</vt:lpstr>
      <vt:lpstr>Subset sum (Cont.)</vt:lpstr>
      <vt:lpstr>Set partition (into 2)</vt:lpstr>
      <vt:lpstr>Set partition (into 3)</vt:lpstr>
      <vt:lpstr>USACO 2016 Open, Gold 3—248 A DP solution</vt:lpstr>
      <vt:lpstr>USACO 2016 Open, Platinum 1—262144 A more efficient DP solution</vt:lpstr>
      <vt:lpstr>USACO 2016 Open, Platinum 1—262144 An O(n) linear solution.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Programming</dc:title>
  <dc:creator>Owner</dc:creator>
  <cp:lastModifiedBy>xukai zou</cp:lastModifiedBy>
  <cp:revision>1223</cp:revision>
  <dcterms:created xsi:type="dcterms:W3CDTF">2003-12-21T00:46:57Z</dcterms:created>
  <dcterms:modified xsi:type="dcterms:W3CDTF">2021-06-12T20:12:26Z</dcterms:modified>
</cp:coreProperties>
</file>