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77" r:id="rId5"/>
    <p:sldMasterId id="2147483682" r:id="rId6"/>
  </p:sldMasterIdLst>
  <p:notesMasterIdLst>
    <p:notesMasterId r:id="rId21"/>
  </p:notesMasterIdLst>
  <p:sldIdLst>
    <p:sldId id="283" r:id="rId7"/>
    <p:sldId id="314" r:id="rId8"/>
    <p:sldId id="303" r:id="rId9"/>
    <p:sldId id="310" r:id="rId10"/>
    <p:sldId id="311" r:id="rId11"/>
    <p:sldId id="304" r:id="rId12"/>
    <p:sldId id="302" r:id="rId13"/>
    <p:sldId id="305" r:id="rId14"/>
    <p:sldId id="306" r:id="rId15"/>
    <p:sldId id="307" r:id="rId16"/>
    <p:sldId id="308" r:id="rId17"/>
    <p:sldId id="309" r:id="rId18"/>
    <p:sldId id="312" r:id="rId19"/>
    <p:sldId id="3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2"/>
    <p:restoredTop sz="94660"/>
  </p:normalViewPr>
  <p:slideViewPr>
    <p:cSldViewPr>
      <p:cViewPr varScale="1">
        <p:scale>
          <a:sx n="112" d="100"/>
          <a:sy n="112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70B62-52D7-489A-AAEA-71793A1C6A6A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114AC-32BF-4E8D-888D-617E8279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7/31/21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7276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b56d5c5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b56d5c5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44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547c143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547c143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1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8EC-8738-884F-9689-09E5019F6F07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CD4E-6199-DD46-9B11-4C8E855F3675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031-6015-2D43-92CA-9E00F997A95A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25410-B7B6-2748-B3D8-D87C38C698CD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3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E1ADA-77FD-AB4E-88B5-289B3BA2C065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7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F8D4-C3B5-7E4E-B9AE-A2A193660959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2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BF381-E7D9-2F45-8C00-D4D0F9A93892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2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E1ABC3-6CE1-9C4E-9675-32F898A9113F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6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ADB1-1755-FB4A-A0B6-644A8FD8C781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64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FC423-48AB-F34A-BF3C-0333A941A937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2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1B9C2-9EA7-C543-A074-746879C2B304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C3F0-946B-874A-BAE9-16322FE85F8A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CDEE6-5759-0045-8323-41FDA4935544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6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B184F-1DA1-4F45-AB9A-EE39971A6692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95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AAA2FB-FC54-CE4B-8A52-6086919F48B3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2488D-E30C-3C4C-9A90-04023D077B6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39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9806EC-19C2-7340-A90C-99C07F015A80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928D3-5836-D34A-958F-14258FF24A4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90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AA1D8D-5884-1144-AB93-AAD69D4A5A0A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5A36B-375B-0E4F-B6C0-EC201A9550A0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4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8C669B-65D3-5B4A-941A-D58E6D05353B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72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44DCF7-1FF3-464E-9B9A-068A060B8CCA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2488D-E30C-3C4C-9A90-04023D077B6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94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F141-C097-4041-9B4A-D2D25800A514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928D3-5836-D34A-958F-14258FF24A4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64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04413-D6BD-9545-92A0-90AADEF231F7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5A36B-375B-0E4F-B6C0-EC201A9550A0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975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E2E15-A7A4-4C44-B372-D8A3B1B59454}" type="datetime1">
              <a:rPr lang="en-US" smtClean="0">
                <a:solidFill>
                  <a:srgbClr val="40458C"/>
                </a:solidFill>
              </a:rPr>
              <a:t>7/31/21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10F4-053F-AB48-99B3-0E9852C6618C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51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07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87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31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42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78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08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B32C-BBBF-154F-8644-6E2130049D96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A864-5B73-A846-8792-254682443A78}" type="datetime1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AC0C-CA95-E84F-B149-6798DFD59573}" type="datetime1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65AC-B4C3-3E45-81F6-D453682855FD}" type="datetime1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229-527F-E344-B0A0-625F98DC1777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5006-E49A-4649-A3B3-EF1F82F84E49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6964-C902-7E40-B0BF-FF5BC5FE4E4E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B3DE50-D544-BA4D-96FB-82E8DEFC2F29}" type="datetime1">
              <a:rPr lang="en-US" smtClean="0">
                <a:solidFill>
                  <a:srgbClr val="40458C"/>
                </a:solidFill>
                <a:ea typeface="ＭＳ Ｐゴシック" charset="0"/>
              </a:rPr>
              <a:t>7/31/21</a:t>
            </a:fld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300A62-37A5-014F-89BD-2CDD74DA8983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9F8BFC-3A53-6344-BD37-1C2C684999F7}" type="datetime1">
              <a:rPr lang="en-US" smtClean="0">
                <a:solidFill>
                  <a:srgbClr val="40458C"/>
                </a:solidFill>
                <a:ea typeface="ＭＳ Ｐゴシック" charset="0"/>
              </a:rPr>
              <a:t>7/31/21</a:t>
            </a:fld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300A62-37A5-014F-89BD-2CDD74DA8983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6B80-C624-9C4F-8300-89CBEBD93382}" type="datetime1">
              <a:rPr lang="en-US" smtClean="0">
                <a:solidFill>
                  <a:srgbClr val="40458C"/>
                </a:solidFill>
                <a:ea typeface="ＭＳ Ｐゴシック" charset="0"/>
              </a:rPr>
              <a:t>7/31/21</a:t>
            </a:fld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14BAE-29DC-484B-AC7C-8A5B6463602A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4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6620B6-E3AA-774D-B0D8-81F3540B3EE0}" type="datetime1">
              <a:rPr lang="en-US" smtClean="0">
                <a:solidFill>
                  <a:srgbClr val="40458C"/>
                </a:solidFill>
                <a:ea typeface="ＭＳ Ｐゴシック" charset="0"/>
              </a:rPr>
              <a:t>7/31/21</a:t>
            </a:fld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14BAE-29DC-484B-AC7C-8A5B6463602A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983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verse_Polish_no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and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LinkedList</a:t>
            </a:r>
            <a:r>
              <a:rPr lang="en-US" dirty="0"/>
              <a:t>:  add/insert and remove/delete at both ends, i.e., head and tail.</a:t>
            </a:r>
          </a:p>
          <a:p>
            <a:r>
              <a:rPr lang="en-US" dirty="0"/>
              <a:t>Stack: one of the most important DSs</a:t>
            </a:r>
          </a:p>
          <a:p>
            <a:pPr lvl="1"/>
            <a:r>
              <a:rPr lang="en-US" dirty="0"/>
              <a:t>Very simply</a:t>
            </a:r>
          </a:p>
          <a:p>
            <a:pPr lvl="1"/>
            <a:r>
              <a:rPr lang="en-US" dirty="0"/>
              <a:t>First-in-last out or last-in-first-out</a:t>
            </a:r>
          </a:p>
          <a:p>
            <a:pPr lvl="1"/>
            <a:r>
              <a:rPr lang="en-US" dirty="0"/>
              <a:t>One end is fixed and the other end changes</a:t>
            </a:r>
          </a:p>
          <a:p>
            <a:pPr lvl="1"/>
            <a:r>
              <a:rPr lang="en-US" dirty="0"/>
              <a:t>E.g., whenever pushing an item in, place on top</a:t>
            </a:r>
          </a:p>
          <a:p>
            <a:pPr lvl="1"/>
            <a:r>
              <a:rPr lang="en-US" dirty="0"/>
              <a:t>Whenever, pop an item out, take the one from top</a:t>
            </a:r>
          </a:p>
          <a:p>
            <a:pPr lvl="1"/>
            <a:r>
              <a:rPr lang="en-US" dirty="0"/>
              <a:t>One of the most important applications of stack</a:t>
            </a:r>
          </a:p>
          <a:p>
            <a:pPr lvl="2"/>
            <a:r>
              <a:rPr lang="en-US" dirty="0"/>
              <a:t>Recursive function is implemented by stack.</a:t>
            </a:r>
          </a:p>
          <a:p>
            <a:pPr lvl="2"/>
            <a:r>
              <a:rPr lang="en-US" dirty="0"/>
              <a:t>Every recursive function can be converted into /implemented by using iteration plus a stack.</a:t>
            </a:r>
          </a:p>
          <a:p>
            <a:r>
              <a:rPr lang="en-US" dirty="0"/>
              <a:t>Queue:</a:t>
            </a:r>
          </a:p>
          <a:p>
            <a:pPr lvl="1"/>
            <a:r>
              <a:rPr lang="en-US" dirty="0"/>
              <a:t>First-in-first-out or last-in-last-out</a:t>
            </a:r>
          </a:p>
          <a:p>
            <a:pPr lvl="1"/>
            <a:r>
              <a:rPr lang="en-US" dirty="0"/>
              <a:t>Both ends move toward to the same direction. </a:t>
            </a:r>
          </a:p>
          <a:p>
            <a:pPr lvl="1"/>
            <a:r>
              <a:rPr lang="en-US" dirty="0"/>
              <a:t>When adding one item, always add at one end</a:t>
            </a:r>
          </a:p>
          <a:p>
            <a:pPr lvl="1"/>
            <a:r>
              <a:rPr lang="en-US" dirty="0"/>
              <a:t>When remove one item, always remove from the other end.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6698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56" y="3962400"/>
            <a:ext cx="1847469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A709-5311-1F46-B963-BA022FA8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2809-22A6-E344-B5E9-A88D83F82597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2FDF-8600-1E4D-B5E0-C58C9CEA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issues when implementing queue using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4983163"/>
          </a:xfrm>
        </p:spPr>
        <p:txBody>
          <a:bodyPr/>
          <a:lstStyle/>
          <a:p>
            <a:r>
              <a:rPr lang="en-US" dirty="0"/>
              <a:t>When implementing a stack using array, only one end moves</a:t>
            </a:r>
          </a:p>
          <a:p>
            <a:r>
              <a:rPr lang="en-US" dirty="0"/>
              <a:t>But when implementing a queue using array,</a:t>
            </a:r>
          </a:p>
          <a:p>
            <a:pPr lvl="1"/>
            <a:r>
              <a:rPr lang="en-US" dirty="0"/>
              <a:t>both ends move and can move out of the right end of array even though the left end of the array has empty cells. </a:t>
            </a:r>
          </a:p>
          <a:p>
            <a:pPr lvl="1"/>
            <a:r>
              <a:rPr lang="en-US" dirty="0"/>
              <a:t>using the array in a circular manner</a:t>
            </a:r>
          </a:p>
          <a:p>
            <a:pPr lvl="2"/>
            <a:r>
              <a:rPr lang="en-US" dirty="0"/>
              <a:t>i.e., wrapped around.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5CE5-8DFC-7845-BE49-B7B92F21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D6D7-7639-944A-8A0C-2C616F7E2F59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D5175-6E80-6C41-8EAD-30B409E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size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number of stored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When the queue has fewer than </a:t>
            </a:r>
            <a:r>
              <a:rPr lang="en-US" sz="2400" b="1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ahoma" charset="0"/>
              </a:rPr>
              <a:t> elements, array location </a:t>
            </a:r>
            <a:r>
              <a:rPr lang="en-US" sz="2400" b="1" i="1" dirty="0">
                <a:latin typeface="Times New Roman" charset="0"/>
              </a:rPr>
              <a:t>r = 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f + </a:t>
            </a:r>
            <a:r>
              <a:rPr lang="en-US" sz="2400" b="1" i="1" dirty="0" err="1">
                <a:latin typeface="Times New Roman" charset="0"/>
              </a:rPr>
              <a:t>sz</a:t>
            </a:r>
            <a:r>
              <a:rPr lang="en-US" sz="2400" b="1" dirty="0">
                <a:latin typeface="Times New Roman" charset="0"/>
              </a:rPr>
              <a:t>)</a:t>
            </a:r>
            <a:r>
              <a:rPr lang="en-US" sz="2400" b="1" i="1" dirty="0">
                <a:latin typeface="Times New Roman" charset="0"/>
              </a:rPr>
              <a:t> mod N </a:t>
            </a:r>
            <a:r>
              <a:rPr lang="en-US" sz="2400" dirty="0">
                <a:latin typeface="Tahoma" charset="0"/>
              </a:rPr>
              <a:t> is the first empty slot past the rear of the queue</a:t>
            </a: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Q</a:t>
              </a:r>
              <a:endParaRPr lang="en-US" sz="2400" b="1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0</a:t>
              </a:r>
              <a:endParaRPr lang="en-US" sz="2400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US" sz="2400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US" sz="2400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r</a:t>
              </a:r>
              <a:endParaRPr lang="en-US" sz="2400" b="1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f</a:t>
              </a:r>
              <a:endParaRPr lang="en-US" sz="2400" b="1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40458C"/>
                </a:solidFill>
              </a:rPr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Q</a:t>
              </a:r>
              <a:endParaRPr lang="en-US" sz="2400" b="1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0</a:t>
              </a:r>
              <a:endParaRPr lang="en-US" sz="2400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US" sz="2400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2</a:t>
              </a:r>
              <a:endParaRPr lang="en-US" sz="2400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f</a:t>
              </a:r>
              <a:endParaRPr lang="en-US" sz="2400" b="1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577052"/>
                  </a:solidFill>
                  <a:latin typeface="Times New Roman" charset="0"/>
                  <a:ea typeface="ＭＳ Ｐゴシック" charset="0"/>
                </a:rPr>
                <a:t>r</a:t>
              </a:r>
              <a:endParaRPr lang="en-US" sz="2400" b="1">
                <a:solidFill>
                  <a:srgbClr val="577052"/>
                </a:solidFill>
                <a:ea typeface="ＭＳ Ｐゴシック" charset="0"/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DDEBDB-730C-0643-8950-49589F2555BB}" type="datetime1">
              <a:rPr lang="en-US" sz="1400" smtClean="0">
                <a:solidFill>
                  <a:srgbClr val="40458C"/>
                </a:solidFill>
              </a:rPr>
              <a:t>7/31/21</a:t>
            </a:fld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0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queue --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more general ADT than both stack and queue</a:t>
            </a:r>
          </a:p>
          <a:p>
            <a:pPr lvl="1"/>
            <a:r>
              <a:rPr lang="en-US" dirty="0"/>
              <a:t>Can perform insertion and deletion from both front and back of the queue,  of course, query from both ends too.</a:t>
            </a:r>
          </a:p>
          <a:p>
            <a:pPr lvl="2"/>
            <a:r>
              <a:rPr lang="en-US" dirty="0"/>
              <a:t>efficient—O(1) </a:t>
            </a:r>
          </a:p>
          <a:p>
            <a:r>
              <a:rPr lang="en-US" dirty="0"/>
              <a:t>In some applications:</a:t>
            </a:r>
          </a:p>
          <a:p>
            <a:pPr lvl="1"/>
            <a:r>
              <a:rPr lang="en-US" dirty="0"/>
              <a:t>Restaurant waiting line :</a:t>
            </a:r>
          </a:p>
          <a:p>
            <a:pPr lvl="2"/>
            <a:r>
              <a:rPr lang="en-US" dirty="0"/>
              <a:t>Normally, first comes (in) and first served (out)</a:t>
            </a:r>
          </a:p>
          <a:p>
            <a:pPr lvl="2"/>
            <a:r>
              <a:rPr lang="en-US" dirty="0"/>
              <a:t>But when a customer is removed from the list and is being taken to a table, and it turns out a table is not available, thus, the customer will need to insert back to the front of the waiting line.</a:t>
            </a:r>
          </a:p>
          <a:p>
            <a:pPr lvl="2"/>
            <a:r>
              <a:rPr lang="en-US" dirty="0"/>
              <a:t>When a customer at the end of the waiting line becomes impatient and asks to leave the line (i.e., removed from the end of the waiting line).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Of course, can be used as either a stack or a queue </a:t>
            </a:r>
          </a:p>
          <a:p>
            <a:r>
              <a:rPr lang="en-US" dirty="0"/>
              <a:t>In C++, </a:t>
            </a:r>
            <a:r>
              <a:rPr lang="en-US" dirty="0" err="1"/>
              <a:t>deque</a:t>
            </a:r>
            <a:r>
              <a:rPr lang="en-US" dirty="0"/>
              <a:t> class.   </a:t>
            </a:r>
          </a:p>
          <a:p>
            <a:r>
              <a:rPr lang="en-US" dirty="0"/>
              <a:t>In Java, </a:t>
            </a:r>
            <a:r>
              <a:rPr lang="en-US" dirty="0" err="1"/>
              <a:t>Deque</a:t>
            </a:r>
            <a:r>
              <a:rPr lang="en-US" dirty="0"/>
              <a:t>, it is an interface and in </a:t>
            </a:r>
            <a:r>
              <a:rPr lang="en-US" dirty="0" err="1"/>
              <a:t>java.util</a:t>
            </a:r>
            <a:r>
              <a:rPr lang="en-US"/>
              <a:t> package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AB7E-D6AC-F94E-907B-A40235D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0F5-00C1-464A-998B-688740963EF5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7E098-BAED-1B43-A173-D9A7A4BD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4525963"/>
          </a:xfrm>
        </p:spPr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, an interface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9252"/>
            <a:ext cx="3435063" cy="320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7251727" cy="203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1" y="533400"/>
            <a:ext cx="3886200" cy="213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63" y="2699948"/>
            <a:ext cx="4572000" cy="185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117-CD7C-4A43-863C-61BBFE1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7670-E3EF-7B4F-9AA6-02698E7A56AB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C8FD7-51BE-4D4F-8B41-B3D8BEDA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Deque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ArrayDeque</a:t>
            </a:r>
            <a:r>
              <a:rPr lang="en-US" dirty="0"/>
              <a:t>, a class implementing </a:t>
            </a:r>
            <a:r>
              <a:rPr lang="en-US" dirty="0" err="1"/>
              <a:t>Deque</a:t>
            </a:r>
            <a:r>
              <a:rPr lang="en-US" dirty="0"/>
              <a:t> interface.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Deque</a:t>
            </a:r>
            <a:r>
              <a:rPr lang="en-US" dirty="0"/>
              <a:t>&lt;String&gt; </a:t>
            </a:r>
            <a:r>
              <a:rPr lang="en-US" dirty="0" err="1"/>
              <a:t>dq</a:t>
            </a:r>
            <a:r>
              <a:rPr lang="en-US" dirty="0"/>
              <a:t>  = new </a:t>
            </a:r>
            <a:r>
              <a:rPr lang="en-US" dirty="0" err="1"/>
              <a:t>ArrayDeque</a:t>
            </a:r>
            <a:r>
              <a:rPr lang="en-US" dirty="0"/>
              <a:t>&lt;String&gt;(); </a:t>
            </a:r>
          </a:p>
          <a:p>
            <a:r>
              <a:rPr lang="en-US" dirty="0"/>
              <a:t>Comparisons: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, a class implementing List, </a:t>
            </a:r>
          </a:p>
          <a:p>
            <a:pPr lvl="2"/>
            <a:r>
              <a:rPr lang="en-US" dirty="0"/>
              <a:t>Internally implemented as dynamic array.   </a:t>
            </a:r>
          </a:p>
          <a:p>
            <a:pPr lvl="3"/>
            <a:r>
              <a:rPr lang="en-US" dirty="0"/>
              <a:t>Amortized cost or average complexity is O(1) for accessing an element in any index.</a:t>
            </a:r>
          </a:p>
          <a:p>
            <a:pPr lvl="2"/>
            <a:r>
              <a:rPr lang="en-US" dirty="0"/>
              <a:t>normally used as a queue</a:t>
            </a:r>
          </a:p>
          <a:p>
            <a:pPr lvl="2"/>
            <a:r>
              <a:rPr lang="en-US" dirty="0"/>
              <a:t>In order to synchronizing concurrently modification to </a:t>
            </a:r>
            <a:r>
              <a:rPr lang="en-US" dirty="0" err="1"/>
              <a:t>ArrayList</a:t>
            </a:r>
            <a:r>
              <a:rPr lang="en-US" dirty="0"/>
              <a:t> by multiple threads, external codes need to be used.  </a:t>
            </a:r>
          </a:p>
          <a:p>
            <a:pPr lvl="1"/>
            <a:r>
              <a:rPr lang="en-US" dirty="0"/>
              <a:t>Vector, similarly as </a:t>
            </a:r>
            <a:r>
              <a:rPr lang="en-US" dirty="0" err="1"/>
              <a:t>ArrayList</a:t>
            </a:r>
            <a:r>
              <a:rPr lang="en-US" dirty="0"/>
              <a:t>, but internally synchronized for multiple threads</a:t>
            </a:r>
          </a:p>
          <a:p>
            <a:pPr lvl="1"/>
            <a:r>
              <a:rPr lang="en-US" dirty="0" err="1"/>
              <a:t>LinkedList</a:t>
            </a:r>
            <a:r>
              <a:rPr lang="en-US" dirty="0"/>
              <a:t>: a class implementing </a:t>
            </a:r>
            <a:r>
              <a:rPr lang="en-US" dirty="0" err="1"/>
              <a:t>Deque</a:t>
            </a:r>
            <a:endParaRPr lang="en-US" dirty="0"/>
          </a:p>
          <a:p>
            <a:pPr lvl="2"/>
            <a:r>
              <a:rPr lang="en-US" dirty="0"/>
              <a:t>Internally implemented as double linked list.</a:t>
            </a:r>
          </a:p>
          <a:p>
            <a:pPr lvl="3"/>
            <a:r>
              <a:rPr lang="en-US" dirty="0"/>
              <a:t>Accessing the </a:t>
            </a:r>
            <a:r>
              <a:rPr lang="en-US" dirty="0" err="1"/>
              <a:t>ith</a:t>
            </a:r>
            <a:r>
              <a:rPr lang="en-US" dirty="0"/>
              <a:t> element needs to go through the list, so O(n).  </a:t>
            </a:r>
          </a:p>
          <a:p>
            <a:pPr lvl="2"/>
            <a:r>
              <a:rPr lang="en-US" dirty="0"/>
              <a:t>Can be used as a </a:t>
            </a:r>
            <a:r>
              <a:rPr lang="en-US" dirty="0" err="1"/>
              <a:t>deque</a:t>
            </a:r>
            <a:r>
              <a:rPr lang="en-US" dirty="0"/>
              <a:t> or a queue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Deque</a:t>
            </a:r>
            <a:r>
              <a:rPr lang="en-US" dirty="0"/>
              <a:t>&lt;String&gt; </a:t>
            </a:r>
            <a:r>
              <a:rPr lang="en-US" dirty="0" err="1"/>
              <a:t>dq</a:t>
            </a:r>
            <a:r>
              <a:rPr lang="en-US" dirty="0"/>
              <a:t>  = new </a:t>
            </a:r>
            <a:r>
              <a:rPr lang="en-US" dirty="0" err="1"/>
              <a:t>LinkedList</a:t>
            </a:r>
            <a:r>
              <a:rPr lang="en-US" dirty="0"/>
              <a:t>&lt;String&gt;(); </a:t>
            </a:r>
          </a:p>
          <a:p>
            <a:pPr lvl="1"/>
            <a:r>
              <a:rPr lang="en-US" dirty="0" err="1"/>
              <a:t>PriorityQueue</a:t>
            </a:r>
            <a:r>
              <a:rPr lang="en-US" dirty="0"/>
              <a:t>: a class implementing Queue interface.    </a:t>
            </a:r>
          </a:p>
          <a:p>
            <a:pPr lvl="2"/>
            <a:r>
              <a:rPr lang="en-US" dirty="0"/>
              <a:t>O(log(n)).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93DE-FFBC-7143-A30E-A3E11D46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8AF0-8E47-D746-8FF2-C188617CDF52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57C9-7140-D549-B84D-A33DA0DE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87"/>
            <a:ext cx="8229600" cy="1143000"/>
          </a:xfrm>
        </p:spPr>
        <p:txBody>
          <a:bodyPr/>
          <a:lstStyle/>
          <a:p>
            <a:r>
              <a:rPr lang="en-US" dirty="0"/>
              <a:t>Stack: implementation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763000" cy="60960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Suppose integer stack</a:t>
            </a:r>
          </a:p>
          <a:p>
            <a:r>
              <a:rPr lang="en-US" dirty="0"/>
              <a:t>Instance variables: 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s=new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[MAXSIZE]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top=0;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size()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 push(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pop() //remove the top and return its value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top()  //get and return the value of the top element if exist, but not remove.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Java: Stack&lt;E&gt; where E is the type of stack elements.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/>
              <a:t>push(E e):  put e on the top of stack (when not full). </a:t>
            </a:r>
          </a:p>
          <a:p>
            <a:pPr lvl="2"/>
            <a:r>
              <a:rPr lang="en-US" dirty="0"/>
              <a:t>If full, create a new array of large size and copy and push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pop():  remove and return the top element when not empty, otherwise, return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/>
              <a:t>. </a:t>
            </a:r>
          </a:p>
          <a:p>
            <a:r>
              <a:rPr lang="en-US" dirty="0"/>
              <a:t>Other methods: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size()</a:t>
            </a:r>
          </a:p>
          <a:p>
            <a:pPr lvl="1"/>
            <a:r>
              <a:rPr lang="en-US" dirty="0"/>
              <a:t>E top():    return the top element when not empty, otherwise,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How to implement an ADT Stack&lt;E&gt; class (by yourself)?</a:t>
            </a:r>
          </a:p>
          <a:p>
            <a:pPr lvl="1"/>
            <a:r>
              <a:rPr lang="en-US" dirty="0"/>
              <a:t>By Array</a:t>
            </a:r>
          </a:p>
          <a:p>
            <a:pPr lvl="2"/>
            <a:r>
              <a:rPr lang="en-US" dirty="0"/>
              <a:t>Pay attention to fix size of array which is the maximum of the stack.</a:t>
            </a:r>
          </a:p>
          <a:p>
            <a:pPr lvl="1"/>
            <a:r>
              <a:rPr lang="en-US" dirty="0"/>
              <a:t>By Linked List.   //really easy. </a:t>
            </a:r>
          </a:p>
          <a:p>
            <a:r>
              <a:rPr lang="en-US" dirty="0"/>
              <a:t>Many languages including  Java provide Stack&lt;E&gt; class already.</a:t>
            </a:r>
          </a:p>
          <a:p>
            <a:r>
              <a:rPr lang="en-US" dirty="0"/>
              <a:t>Applications:  </a:t>
            </a:r>
          </a:p>
          <a:p>
            <a:pPr lvl="1"/>
            <a:r>
              <a:rPr lang="en-US" dirty="0"/>
              <a:t>Parenthesis matching  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(( )(( ))),  similarly,  html &lt;tag&gt; matching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How about this: ( )(( )){([( )])}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Arithmetic expression evaluation:  </a:t>
            </a:r>
            <a:r>
              <a:rPr lang="en-US" dirty="0"/>
              <a:t>14 – 3 * 2 + 7 = (14 – (3 * 2) ) + 7,   any idea?</a:t>
            </a:r>
          </a:p>
          <a:p>
            <a:pPr lvl="1"/>
            <a:r>
              <a:rPr lang="en-US" dirty="0"/>
              <a:t>Recursive function is essentially implemented using stack.     </a:t>
            </a:r>
          </a:p>
          <a:p>
            <a:pPr lvl="2"/>
            <a:r>
              <a:rPr lang="en-US" dirty="0"/>
              <a:t>Machine cannot directly run recursive function.   Compiler help implement recursive function using stack.</a:t>
            </a:r>
          </a:p>
          <a:p>
            <a:pPr lvl="2"/>
            <a:r>
              <a:rPr lang="en-US" dirty="0"/>
              <a:t>For any recursive function, you can (should be able to) convert it into non-recursive function using iteration and stack.</a:t>
            </a:r>
          </a:p>
          <a:p>
            <a:pPr lvl="2"/>
            <a:r>
              <a:rPr lang="en-US" dirty="0"/>
              <a:t>We will see some examples soon, particularly, when learn Tree structure.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49" y="1066800"/>
            <a:ext cx="2565985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106680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08554"/>
            <a:ext cx="25542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6" y="4108554"/>
            <a:ext cx="1126614" cy="130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95" y="5562600"/>
            <a:ext cx="8540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132258-68FB-0F48-83E7-5AF35E0E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B77C-6C01-9444-83C6-A1AFAEF21599}" type="datetime1">
              <a:rPr lang="en-US" smtClean="0"/>
              <a:t>7/31/21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A464-0BFC-3743-B61A-E4708E4D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C18EEE-7AFD-4647-82EC-55AE562BAE70}" type="datetime1">
              <a:rPr lang="en-US" sz="1400" smtClean="0">
                <a:solidFill>
                  <a:srgbClr val="C00000"/>
                </a:solidFill>
              </a:rPr>
              <a:t>7/31/21</a:t>
            </a:fld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>
                <a:solidFill>
                  <a:srgbClr val="40458C"/>
                </a:solidFill>
              </a:rPr>
              <a:pPr eaLnBrk="1" hangingPunct="1"/>
              <a:t>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Example Expression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ea typeface="ＭＳ Ｐゴシック" charset="0"/>
              </a:rPr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40458C"/>
                  </a:solidFill>
                  <a:ea typeface="ＭＳ Ｐゴシック" charset="0"/>
                </a:rPr>
                <a:t>false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40458C"/>
                    </a:solidFill>
                    <a:ea typeface="ＭＳ Ｐゴシック" charset="0"/>
                  </a:rPr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40458C"/>
                    </a:solidFill>
                    <a:ea typeface="ＭＳ Ｐゴシック" charset="0"/>
                  </a:rPr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40458C"/>
                    </a:solidFill>
                    <a:ea typeface="ＭＳ Ｐゴシック" charset="0"/>
                  </a:rPr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40458C"/>
                    </a:solidFill>
                    <a:ea typeface="ＭＳ Ｐゴシック" charset="0"/>
                  </a:rPr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BE2D00"/>
                </a:solidFill>
                <a:ea typeface="ＭＳ Ｐゴシック" charset="0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0284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LeetCode: Evaluate Reverse Polish Notation</a:t>
            </a:r>
            <a:endParaRPr sz="2400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Evaluate the value of an arithmetic expression in </a:t>
            </a:r>
            <a:r>
              <a:rPr lang="en" sz="2000">
                <a:solidFill>
                  <a:srgbClr val="607D8B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Reverse Polish Notation</a:t>
            </a: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(Writing “2 3 +” instead “2+3”.)  Valid operators are </a:t>
            </a:r>
            <a:r>
              <a:rPr lang="en" sz="2000">
                <a:solidFill>
                  <a:srgbClr val="546E7A"/>
                </a:solidFill>
                <a:highlight>
                  <a:srgbClr val="F7F9FA"/>
                </a:highlight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546E7A"/>
                </a:solidFill>
                <a:highlight>
                  <a:srgbClr val="F7F9FA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546E7A"/>
                </a:solidFill>
                <a:highlight>
                  <a:srgbClr val="F7F9FA"/>
                </a:highlight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546E7A"/>
                </a:solidFill>
                <a:highlight>
                  <a:srgbClr val="F7F9FA"/>
                </a:highlight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Each operand may be an integer or another expression.</a:t>
            </a:r>
            <a:endParaRPr sz="2000">
              <a:solidFill>
                <a:srgbClr val="26323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000">
              <a:solidFill>
                <a:srgbClr val="26323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Division between two integers should truncate toward zero.</a:t>
            </a:r>
            <a:endParaRPr sz="2000">
              <a:solidFill>
                <a:srgbClr val="26323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632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given RPN expression is always valid. That means the expression would always evaluate to a result and there won't be any divide by zero operation.</a:t>
            </a:r>
            <a:endParaRPr sz="2000">
              <a:solidFill>
                <a:srgbClr val="26323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58CBE-84BA-F842-9B93-43BCD1AF8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595959"/>
                </a:solidFill>
              </a:rPr>
              <a:pPr/>
              <a:t>4</a:t>
            </a:fld>
            <a:endParaRPr lang="en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5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Reverse Polish Notation: Examples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Input: ["4", "2", "1", "+", "-", "3", "*"]		Output: 3</a:t>
            </a:r>
            <a:endParaRPr dirty="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Explanation: ((4 - (2 + 1)) * 3) = 3</a:t>
            </a:r>
            <a:endParaRPr dirty="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Input: ["4", "13", "5", "/", "+"]			Output: 6</a:t>
            </a:r>
            <a:endParaRPr dirty="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Explanation: (4 + (13 / 5)) = 6</a:t>
            </a:r>
            <a:endParaRPr dirty="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9700" marR="1397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3D249-E12A-C945-86C8-E5B22B19A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595959"/>
                </a:solidFill>
              </a:rPr>
              <a:pPr/>
              <a:t>5</a:t>
            </a:fld>
            <a:endParaRPr lang="en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>
                <a:solidFill>
                  <a:srgbClr val="40458C"/>
                </a:solidFill>
              </a:rPr>
              <a:pPr eaLnBrk="1" hangingPunct="1"/>
              <a:t>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Chain of method calls in the Java Virtual Machine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Recursive method and its recursive calls are implemented </a:t>
            </a:r>
            <a:r>
              <a:rPr lang="en-US">
                <a:latin typeface="Tahoma" charset="0"/>
              </a:rPr>
              <a:t>using stack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B8DCD6-2456-AD4C-9EEE-32E0C199A632}" type="datetime1">
              <a:rPr lang="en-US" sz="1400" smtClean="0">
                <a:solidFill>
                  <a:srgbClr val="40458C"/>
                </a:solidFill>
              </a:rPr>
              <a:t>7/31/21</a:t>
            </a:fld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977"/>
            <a:ext cx="8229600" cy="1143000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r>
              <a:rPr lang="en-US" sz="2200" dirty="0">
                <a:latin typeface="Tahoma" charset="0"/>
              </a:rPr>
              <a:t>Main functions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>
                <a:latin typeface="Tahoma" charset="0"/>
              </a:rPr>
              <a:t>(object): </a:t>
            </a:r>
            <a:r>
              <a:rPr lang="en-US" sz="1400" dirty="0">
                <a:latin typeface="Tahoma" charset="0"/>
              </a:rPr>
              <a:t>inserts an element at the end of the queue</a:t>
            </a:r>
          </a:p>
          <a:p>
            <a:pPr lvl="1"/>
            <a:r>
              <a:rPr lang="en-US" sz="1800" dirty="0">
                <a:latin typeface="Tahoma" charset="0"/>
              </a:rPr>
              <a:t>object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</a:t>
            </a:r>
            <a:r>
              <a:rPr lang="en-US" sz="1400" dirty="0">
                <a:latin typeface="Tahoma" charset="0"/>
              </a:rPr>
              <a:t>removes and returns the element at the front of the queue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object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>
                <a:latin typeface="Tahoma" charset="0"/>
              </a:rPr>
              <a:t>(): returns the element at the front without removing it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0000FF"/>
                </a:solidFill>
                <a:latin typeface="Tahoma" charset="0"/>
              </a:rPr>
              <a:t>int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0000FF"/>
                </a:solidFill>
                <a:latin typeface="Tahoma" charset="0"/>
              </a:rPr>
              <a:t>boolean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Boundary cases: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</a:t>
            </a:r>
            <a:r>
              <a:rPr lang="en-US" sz="2000" dirty="0" err="1">
                <a:solidFill>
                  <a:srgbClr val="0070C0"/>
                </a:solidFill>
                <a:latin typeface="Tahoma" charset="0"/>
              </a:rPr>
              <a:t>dequeue</a:t>
            </a:r>
            <a:r>
              <a:rPr lang="en-US" sz="2000" dirty="0">
                <a:solidFill>
                  <a:srgbClr val="0070C0"/>
                </a:solidFill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or first on an empty queue returns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null</a:t>
            </a:r>
            <a:endParaRPr lang="en-US" sz="2000" dirty="0">
              <a:latin typeface="Tahoma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About </a:t>
            </a:r>
            <a:r>
              <a:rPr lang="en-US" sz="2000" dirty="0" err="1">
                <a:solidFill>
                  <a:srgbClr val="0070C0"/>
                </a:solidFill>
                <a:latin typeface="Tahoma" charset="0"/>
              </a:rPr>
              <a:t>enqueue</a:t>
            </a:r>
            <a:r>
              <a:rPr lang="en-US" sz="2000" dirty="0">
                <a:latin typeface="Tahoma" charset="0"/>
              </a:rPr>
              <a:t>(object)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If using an underlying array and when full, </a:t>
            </a:r>
          </a:p>
          <a:p>
            <a:pPr lvl="3">
              <a:lnSpc>
                <a:spcPct val="90000"/>
              </a:lnSpc>
            </a:pPr>
            <a:r>
              <a:rPr lang="en-US" sz="1200" dirty="0">
                <a:latin typeface="Tahoma" charset="0"/>
              </a:rPr>
              <a:t>throws an exception</a:t>
            </a:r>
          </a:p>
          <a:p>
            <a:pPr lvl="3">
              <a:lnSpc>
                <a:spcPct val="90000"/>
              </a:lnSpc>
            </a:pPr>
            <a:r>
              <a:rPr lang="en-US" sz="1200" dirty="0">
                <a:latin typeface="Tahoma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latin typeface="Tahoma" charset="0"/>
              </a:rPr>
              <a:t>false</a:t>
            </a:r>
            <a:r>
              <a:rPr lang="en-US" sz="1200" dirty="0">
                <a:latin typeface="Tahoma" charset="0"/>
              </a:rPr>
              <a:t>, thus, </a:t>
            </a:r>
            <a:r>
              <a:rPr lang="en-US" sz="1200" dirty="0" err="1">
                <a:solidFill>
                  <a:srgbClr val="0000FF"/>
                </a:solidFill>
                <a:latin typeface="Tahoma" charset="0"/>
              </a:rPr>
              <a:t>boolean</a:t>
            </a:r>
            <a:r>
              <a:rPr lang="en-US" sz="1200" dirty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Tahoma" charset="0"/>
              </a:rPr>
              <a:t>enqueue</a:t>
            </a:r>
            <a:r>
              <a:rPr lang="en-US" sz="1200" dirty="0">
                <a:latin typeface="Tahoma" charset="0"/>
              </a:rPr>
              <a:t>(object)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If using linked list, it normally has no full issue, as long as computer memory allocated to the program is still available.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9D5C-988B-8245-93DA-A62B6ABF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36-FE88-F040-B97B-F0D410FD0BB9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7CDDA-F4D3-654E-8FA9-24EDC73D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5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>
                <a:solidFill>
                  <a:srgbClr val="40458C"/>
                </a:solidFill>
              </a:rPr>
              <a:pPr eaLnBrk="1" hangingPunct="1"/>
              <a:t>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Queues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Multiprogramming</a:t>
            </a:r>
          </a:p>
          <a:p>
            <a:pPr eaLnBrk="1" hangingPunct="1"/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E7B471-5AE9-B349-88E8-584E86C865E5}" type="datetime1">
              <a:rPr lang="en-US" sz="1400" smtClean="0">
                <a:solidFill>
                  <a:srgbClr val="40458C"/>
                </a:solidFill>
              </a:rPr>
              <a:t>7/31/21</a:t>
            </a:fld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6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2117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How to use stack to implement a queue?</a:t>
            </a:r>
          </a:p>
          <a:p>
            <a:pPr lvl="1"/>
            <a:r>
              <a:rPr lang="en-US" dirty="0"/>
              <a:t>Given stack with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, how to implement </a:t>
            </a:r>
            <a:r>
              <a:rPr lang="en-US" dirty="0" err="1">
                <a:solidFill>
                  <a:srgbClr val="0070C0"/>
                </a:solidFill>
              </a:rPr>
              <a:t>enquene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dequeue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for a queue?</a:t>
            </a:r>
          </a:p>
          <a:p>
            <a:pPr lvl="2"/>
            <a:r>
              <a:rPr lang="en-US" dirty="0"/>
              <a:t>Two stacks   Stack s1, s2;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enqueue</a:t>
            </a:r>
            <a:r>
              <a:rPr lang="en-US" dirty="0"/>
              <a:t>(object):  </a:t>
            </a:r>
          </a:p>
          <a:p>
            <a:pPr lvl="3"/>
            <a:r>
              <a:rPr lang="en-US" dirty="0"/>
              <a:t>s1.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(object)</a:t>
            </a:r>
          </a:p>
          <a:p>
            <a:pPr lvl="2"/>
            <a:r>
              <a:rPr lang="en-US" dirty="0"/>
              <a:t>object </a:t>
            </a:r>
            <a:r>
              <a:rPr lang="en-US" dirty="0" err="1">
                <a:solidFill>
                  <a:srgbClr val="0070C0"/>
                </a:solidFill>
              </a:rPr>
              <a:t>dequeue</a:t>
            </a:r>
            <a:r>
              <a:rPr lang="en-US" dirty="0"/>
              <a:t>()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(s2.isEmpty())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 (!s1.isEmpty()) s2.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(s1.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());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(!s2.isEmpty()) s2.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();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Complexity/running time:</a:t>
            </a:r>
          </a:p>
          <a:p>
            <a:pPr lvl="3"/>
            <a:r>
              <a:rPr lang="en-US" dirty="0" err="1">
                <a:solidFill>
                  <a:srgbClr val="0070C0"/>
                </a:solidFill>
              </a:rPr>
              <a:t>enqueue</a:t>
            </a:r>
            <a:r>
              <a:rPr lang="en-US" dirty="0">
                <a:solidFill>
                  <a:srgbClr val="FF0000"/>
                </a:solidFill>
              </a:rPr>
              <a:t>:  O(1) , since only one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>
                <a:solidFill>
                  <a:srgbClr val="FF0000"/>
                </a:solidFill>
              </a:rPr>
              <a:t> which takes constant time</a:t>
            </a:r>
          </a:p>
          <a:p>
            <a:pPr lvl="3"/>
            <a:r>
              <a:rPr lang="en-US" dirty="0" err="1">
                <a:solidFill>
                  <a:srgbClr val="0070C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:  O(n), when s2 is empty, where n is the number of items on s1.  O(1), in all other times.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Amortized complexity/running time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Consider a sequence of </a:t>
            </a:r>
            <a:r>
              <a:rPr lang="en-US" dirty="0" err="1">
                <a:solidFill>
                  <a:srgbClr val="0070C0"/>
                </a:solidFill>
              </a:rPr>
              <a:t>enqueue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0070C0"/>
                </a:solidFill>
              </a:rPr>
              <a:t>dequene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operations (assuming n </a:t>
            </a:r>
            <a:r>
              <a:rPr lang="en-US" dirty="0" err="1">
                <a:solidFill>
                  <a:srgbClr val="0070C0"/>
                </a:solidFill>
              </a:rPr>
              <a:t>enquene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operations)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Consider each of n items which are pushed into the queue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Each item will be pushed into s1, then popped from s1 and pushed into s2 and popped from s2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Thus, total 2 pushes and 2 pops.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All n items will have total 2n pushes and 2n pops among  at most 2n </a:t>
            </a:r>
            <a:r>
              <a:rPr lang="en-US" dirty="0" err="1">
                <a:solidFill>
                  <a:srgbClr val="0070C0"/>
                </a:solidFill>
              </a:rPr>
              <a:t>enqueue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0070C0"/>
                </a:solidFill>
              </a:rPr>
              <a:t>dequene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operations.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Thus, on average, an operation of </a:t>
            </a:r>
            <a:r>
              <a:rPr lang="en-US" dirty="0" err="1">
                <a:solidFill>
                  <a:srgbClr val="0070C0"/>
                </a:solidFill>
              </a:rPr>
              <a:t>euqueue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err="1">
                <a:solidFill>
                  <a:srgbClr val="0070C0"/>
                </a:solidFill>
              </a:rPr>
              <a:t>dequene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O(4n/2n)=O(2)  (i.e., O(1)).</a:t>
            </a:r>
          </a:p>
          <a:p>
            <a:r>
              <a:rPr lang="en-US" dirty="0"/>
              <a:t>How to use queue to implement stack?</a:t>
            </a:r>
          </a:p>
          <a:p>
            <a:pPr lvl="1"/>
            <a:r>
              <a:rPr lang="en-US" dirty="0"/>
              <a:t>Given queue with </a:t>
            </a:r>
            <a:r>
              <a:rPr lang="en-US" dirty="0" err="1">
                <a:solidFill>
                  <a:srgbClr val="0070C0"/>
                </a:solidFill>
              </a:rPr>
              <a:t>enqueue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dequeue</a:t>
            </a:r>
            <a:r>
              <a:rPr lang="en-US" dirty="0"/>
              <a:t>, how to implement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for a stack?</a:t>
            </a:r>
          </a:p>
          <a:p>
            <a:pPr lvl="2"/>
            <a:r>
              <a:rPr lang="en-US" dirty="0"/>
              <a:t>Two queues q1 and q2,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(object):  </a:t>
            </a:r>
          </a:p>
          <a:p>
            <a:pPr lvl="3"/>
            <a:r>
              <a:rPr lang="en-US" dirty="0"/>
              <a:t>q1.</a:t>
            </a:r>
            <a:r>
              <a:rPr lang="en-US" dirty="0">
                <a:solidFill>
                  <a:srgbClr val="0070C0"/>
                </a:solidFill>
              </a:rPr>
              <a:t>enqueue</a:t>
            </a:r>
            <a:r>
              <a:rPr lang="en-US" dirty="0"/>
              <a:t>(object)</a:t>
            </a:r>
          </a:p>
          <a:p>
            <a:pPr lvl="2"/>
            <a:r>
              <a:rPr lang="en-US" dirty="0"/>
              <a:t>object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():  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(q1.size()&gt;1)  q2.</a:t>
            </a:r>
            <a:r>
              <a:rPr lang="en-US" dirty="0">
                <a:solidFill>
                  <a:srgbClr val="0070C0"/>
                </a:solidFill>
              </a:rPr>
              <a:t>enqueue</a:t>
            </a:r>
            <a:r>
              <a:rPr lang="en-US" dirty="0"/>
              <a:t>(q1.</a:t>
            </a:r>
            <a:r>
              <a:rPr lang="en-US" dirty="0">
                <a:solidFill>
                  <a:srgbClr val="0070C0"/>
                </a:solidFill>
              </a:rPr>
              <a:t>dequeue</a:t>
            </a:r>
            <a:r>
              <a:rPr lang="en-US" dirty="0"/>
              <a:t>())</a:t>
            </a:r>
          </a:p>
          <a:p>
            <a:pPr lvl="3"/>
            <a:r>
              <a:rPr lang="en-US" dirty="0"/>
              <a:t>swap names of q1 and q2</a:t>
            </a:r>
          </a:p>
          <a:p>
            <a:pPr lvl="3"/>
            <a:r>
              <a:rPr lang="en-US" dirty="0"/>
              <a:t>If (q2.size()==1) q2.</a:t>
            </a:r>
            <a:r>
              <a:rPr lang="en-US" dirty="0">
                <a:solidFill>
                  <a:srgbClr val="0070C0"/>
                </a:solidFill>
              </a:rPr>
              <a:t>dequeue</a:t>
            </a:r>
            <a:r>
              <a:rPr lang="en-US" dirty="0"/>
              <a:t>();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Complexity/running time: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>
                <a:solidFill>
                  <a:srgbClr val="FF0000"/>
                </a:solidFill>
              </a:rPr>
              <a:t>: O(1), since only one </a:t>
            </a:r>
            <a:r>
              <a:rPr lang="en-US" dirty="0" err="1">
                <a:solidFill>
                  <a:srgbClr val="0070C0"/>
                </a:solidFill>
              </a:rPr>
              <a:t>enqueue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which takes constant time. 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pop:</a:t>
            </a:r>
            <a:r>
              <a:rPr lang="en-US" dirty="0">
                <a:solidFill>
                  <a:srgbClr val="FF0000"/>
                </a:solidFill>
              </a:rPr>
              <a:t> O(n-1)  (i.e., O(n)) where n is number of items in q1. </a:t>
            </a:r>
          </a:p>
          <a:p>
            <a:pPr lvl="3"/>
            <a:r>
              <a:rPr lang="en-US" dirty="0"/>
              <a:t> thus, implement a stack using two queues will be inefficient, even though the other direction is efficient.  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50EC-49A4-FD4E-B28A-6D358BAF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753E-C227-184F-8D6D-9022F5678FCE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7BD60-19B1-B445-AB00-681779E3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1814</Words>
  <Application>Microsoft Macintosh PowerPoint</Application>
  <PresentationFormat>On-screen Show (4:3)</PresentationFormat>
  <Paragraphs>265</Paragraphs>
  <Slides>14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Tahoma</vt:lpstr>
      <vt:lpstr>Times New Roman</vt:lpstr>
      <vt:lpstr>Wingdings</vt:lpstr>
      <vt:lpstr>Office Theme</vt:lpstr>
      <vt:lpstr>Blueprint</vt:lpstr>
      <vt:lpstr>1_Blueprint</vt:lpstr>
      <vt:lpstr>2_Blueprint</vt:lpstr>
      <vt:lpstr>3_Blueprint</vt:lpstr>
      <vt:lpstr>1_Simple Light</vt:lpstr>
      <vt:lpstr>Stack and Queue</vt:lpstr>
      <vt:lpstr>Stack: implementation class</vt:lpstr>
      <vt:lpstr>Algorithm on an  Example Expression</vt:lpstr>
      <vt:lpstr>LeetCode: Evaluate Reverse Polish Notation</vt:lpstr>
      <vt:lpstr>Evaluate Reverse Polish Notation: Examples</vt:lpstr>
      <vt:lpstr>Applications of Stacks</vt:lpstr>
      <vt:lpstr>Queue</vt:lpstr>
      <vt:lpstr>Applications of Queues</vt:lpstr>
      <vt:lpstr>Stack and queue</vt:lpstr>
      <vt:lpstr>The issues when implementing queue using array</vt:lpstr>
      <vt:lpstr>Array-based Queue</vt:lpstr>
      <vt:lpstr>Double-ended queue --deque</vt:lpstr>
      <vt:lpstr>Java Deque</vt:lpstr>
      <vt:lpstr>Java Deque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Liu, Shuning</cp:lastModifiedBy>
  <cp:revision>1566</cp:revision>
  <cp:lastPrinted>2021-07-31T20:54:56Z</cp:lastPrinted>
  <dcterms:created xsi:type="dcterms:W3CDTF">2020-03-08T20:15:07Z</dcterms:created>
  <dcterms:modified xsi:type="dcterms:W3CDTF">2021-07-31T20:55:01Z</dcterms:modified>
</cp:coreProperties>
</file>