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4" r:id="rId7"/>
    <p:sldId id="265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4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61B6-4B31-4D3E-91C3-3ED0FA4A419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817-0796-4C95-A83B-0127AECD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61B6-4B31-4D3E-91C3-3ED0FA4A419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817-0796-4C95-A83B-0127AECD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61B6-4B31-4D3E-91C3-3ED0FA4A419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817-0796-4C95-A83B-0127AECD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2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61B6-4B31-4D3E-91C3-3ED0FA4A419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817-0796-4C95-A83B-0127AECD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61B6-4B31-4D3E-91C3-3ED0FA4A419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817-0796-4C95-A83B-0127AECD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8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61B6-4B31-4D3E-91C3-3ED0FA4A419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817-0796-4C95-A83B-0127AECD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2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61B6-4B31-4D3E-91C3-3ED0FA4A419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817-0796-4C95-A83B-0127AECD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61B6-4B31-4D3E-91C3-3ED0FA4A419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817-0796-4C95-A83B-0127AECD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2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61B6-4B31-4D3E-91C3-3ED0FA4A419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817-0796-4C95-A83B-0127AECD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61B6-4B31-4D3E-91C3-3ED0FA4A419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817-0796-4C95-A83B-0127AECD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3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61B6-4B31-4D3E-91C3-3ED0FA4A419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9B817-0796-4C95-A83B-0127AECD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E61B6-4B31-4D3E-91C3-3ED0FA4A419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B817-0796-4C95-A83B-0127AECD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4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simple_stmts.html#global" TargetMode="External"/><Relationship Id="rId2" Type="http://schemas.openxmlformats.org/officeDocument/2006/relationships/hyperlink" Target="https://docs.python.org/3/tutorial/class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reference/simple_stmts.html#import" TargetMode="External"/><Relationship Id="rId4" Type="http://schemas.openxmlformats.org/officeDocument/2006/relationships/hyperlink" Target="https://docs.python.org/3/reference/simple_stmts.html#nonloc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Comparisons: Java, C++,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0792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Compiling vs Interpreting</a:t>
            </a:r>
          </a:p>
          <a:p>
            <a:pPr lvl="1"/>
            <a:r>
              <a:rPr lang="en-US" dirty="0" smtClean="0"/>
              <a:t>C++: compiling</a:t>
            </a:r>
          </a:p>
          <a:p>
            <a:pPr lvl="1"/>
            <a:r>
              <a:rPr lang="en-US" dirty="0" smtClean="0"/>
              <a:t>Python: interpreting</a:t>
            </a:r>
          </a:p>
          <a:p>
            <a:pPr lvl="1"/>
            <a:r>
              <a:rPr lang="en-US" dirty="0" smtClean="0"/>
              <a:t>Java: first compiling and then Interpreting.</a:t>
            </a:r>
          </a:p>
          <a:p>
            <a:r>
              <a:rPr lang="en-US" dirty="0" smtClean="0"/>
              <a:t>Java and C++: must write a complete program first before compiling (and then run)</a:t>
            </a:r>
          </a:p>
          <a:p>
            <a:pPr lvl="1"/>
            <a:r>
              <a:rPr lang="en-US" dirty="0" smtClean="0"/>
              <a:t>Well defined format and structures</a:t>
            </a:r>
          </a:p>
          <a:p>
            <a:r>
              <a:rPr lang="en-US" dirty="0" smtClean="0"/>
              <a:t>Python: can write a statement and run.</a:t>
            </a:r>
          </a:p>
          <a:p>
            <a:pPr lvl="1"/>
            <a:r>
              <a:rPr lang="en-US" dirty="0" smtClean="0"/>
              <a:t>Pretty flexible (seemingly random)</a:t>
            </a:r>
          </a:p>
          <a:p>
            <a:r>
              <a:rPr lang="en-US" dirty="0" smtClean="0"/>
              <a:t>Hello World! 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9" y="4800600"/>
            <a:ext cx="3160143" cy="106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23873"/>
            <a:ext cx="2085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36604"/>
            <a:ext cx="28384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5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2" y="-304800"/>
            <a:ext cx="8229600" cy="1143000"/>
          </a:xfrm>
        </p:spPr>
        <p:txBody>
          <a:bodyPr/>
          <a:lstStyle/>
          <a:p>
            <a:r>
              <a:rPr lang="en-US" dirty="0" smtClean="0"/>
              <a:t>Sorting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685799"/>
            <a:ext cx="2798458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C++:</a:t>
            </a:r>
          </a:p>
          <a:p>
            <a:r>
              <a:rPr lang="en-US" sz="1400" dirty="0"/>
              <a:t>#include 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#include &lt;string&gt;</a:t>
            </a:r>
          </a:p>
          <a:p>
            <a:r>
              <a:rPr lang="en-US" sz="1400" dirty="0"/>
              <a:t>using namespace 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r>
              <a:rPr lang="en-US" dirty="0" smtClean="0"/>
              <a:t>v</a:t>
            </a:r>
            <a:r>
              <a:rPr lang="en-US" sz="1200" dirty="0" smtClean="0"/>
              <a:t>oid</a:t>
            </a:r>
            <a:r>
              <a:rPr lang="en-US" sz="1200" dirty="0"/>
              <a:t> sort(</a:t>
            </a:r>
            <a:r>
              <a:rPr lang="en-US" sz="1200" dirty="0" err="1"/>
              <a:t>int</a:t>
            </a:r>
            <a:r>
              <a:rPr lang="en-US" sz="1200" dirty="0"/>
              <a:t> *array, </a:t>
            </a:r>
            <a:r>
              <a:rPr lang="en-US" sz="1200" dirty="0" err="1"/>
              <a:t>int</a:t>
            </a:r>
            <a:r>
              <a:rPr lang="en-US" sz="1200" dirty="0"/>
              <a:t> size) {</a:t>
            </a:r>
          </a:p>
          <a:p>
            <a:r>
              <a:rPr lang="en-US" sz="1200" dirty="0"/>
              <a:t>   </a:t>
            </a:r>
            <a:r>
              <a:rPr lang="en-US" sz="1200" dirty="0" err="1"/>
              <a:t>int</a:t>
            </a:r>
            <a:r>
              <a:rPr lang="en-US" sz="1200" dirty="0"/>
              <a:t> </a:t>
            </a:r>
            <a:r>
              <a:rPr lang="en-US" sz="1200" dirty="0" err="1"/>
              <a:t>i</a:t>
            </a:r>
            <a:r>
              <a:rPr lang="en-US" sz="1200" dirty="0"/>
              <a:t>, j, </a:t>
            </a:r>
            <a:r>
              <a:rPr lang="en-US" sz="1200" dirty="0" err="1"/>
              <a:t>imin,temp</a:t>
            </a:r>
            <a:r>
              <a:rPr lang="en-US" sz="1200" dirty="0"/>
              <a:t>;</a:t>
            </a:r>
          </a:p>
          <a:p>
            <a:r>
              <a:rPr lang="en-US" sz="1200" dirty="0"/>
              <a:t>   for(</a:t>
            </a:r>
            <a:r>
              <a:rPr lang="en-US" sz="1200" dirty="0" err="1"/>
              <a:t>i</a:t>
            </a:r>
            <a:r>
              <a:rPr lang="en-US" sz="1200" dirty="0"/>
              <a:t> = 0; </a:t>
            </a:r>
            <a:r>
              <a:rPr lang="en-US" sz="1200" dirty="0" err="1"/>
              <a:t>i</a:t>
            </a:r>
            <a:r>
              <a:rPr lang="en-US" sz="1200" dirty="0"/>
              <a:t>&lt;size-1; </a:t>
            </a:r>
            <a:r>
              <a:rPr lang="en-US" sz="1200" dirty="0" err="1"/>
              <a:t>i</a:t>
            </a:r>
            <a:r>
              <a:rPr lang="en-US" sz="1200" dirty="0"/>
              <a:t>++) {</a:t>
            </a:r>
          </a:p>
          <a:p>
            <a:r>
              <a:rPr lang="en-US" sz="1200" dirty="0"/>
              <a:t>      </a:t>
            </a:r>
            <a:r>
              <a:rPr lang="en-US" sz="1200" dirty="0" err="1"/>
              <a:t>imin</a:t>
            </a:r>
            <a:r>
              <a:rPr lang="en-US" sz="1200" dirty="0"/>
              <a:t> = </a:t>
            </a:r>
            <a:r>
              <a:rPr lang="en-US" sz="1200" dirty="0" err="1"/>
              <a:t>i</a:t>
            </a:r>
            <a:r>
              <a:rPr lang="en-US" sz="1200" dirty="0"/>
              <a:t>;   //get index of minimum data</a:t>
            </a:r>
          </a:p>
          <a:p>
            <a:r>
              <a:rPr lang="en-US" sz="1200" dirty="0"/>
              <a:t>      for(j = i+1; j&lt;size; </a:t>
            </a:r>
            <a:r>
              <a:rPr lang="en-US" sz="1200" dirty="0" err="1"/>
              <a:t>j++</a:t>
            </a:r>
            <a:r>
              <a:rPr lang="en-US" sz="1200" dirty="0"/>
              <a:t>)</a:t>
            </a:r>
          </a:p>
          <a:p>
            <a:r>
              <a:rPr lang="en-US" sz="1200" dirty="0"/>
              <a:t>         if(array[j] &lt; array[</a:t>
            </a:r>
            <a:r>
              <a:rPr lang="en-US" sz="1200" dirty="0" err="1"/>
              <a:t>imin</a:t>
            </a:r>
            <a:r>
              <a:rPr lang="en-US" sz="1200" dirty="0"/>
              <a:t>])</a:t>
            </a:r>
          </a:p>
          <a:p>
            <a:r>
              <a:rPr lang="en-US" sz="1200" dirty="0"/>
              <a:t>            </a:t>
            </a:r>
            <a:r>
              <a:rPr lang="en-US" sz="1200" dirty="0" err="1"/>
              <a:t>imin</a:t>
            </a:r>
            <a:r>
              <a:rPr lang="en-US" sz="1200" dirty="0"/>
              <a:t> = j;</a:t>
            </a:r>
          </a:p>
          <a:p>
            <a:r>
              <a:rPr lang="en-US" sz="1200" dirty="0"/>
              <a:t>         //placing in correct position</a:t>
            </a:r>
          </a:p>
          <a:p>
            <a:r>
              <a:rPr lang="en-US" sz="1200" dirty="0"/>
              <a:t>      temp = array[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r>
              <a:rPr lang="en-US" sz="1200" dirty="0"/>
              <a:t>      array[</a:t>
            </a:r>
            <a:r>
              <a:rPr lang="en-US" sz="1200" dirty="0" err="1"/>
              <a:t>i</a:t>
            </a:r>
            <a:r>
              <a:rPr lang="en-US" sz="1200" dirty="0"/>
              <a:t>]=array[</a:t>
            </a:r>
            <a:r>
              <a:rPr lang="en-US" sz="1200" dirty="0" err="1"/>
              <a:t>imin</a:t>
            </a:r>
            <a:r>
              <a:rPr lang="en-US" sz="1200" dirty="0"/>
              <a:t>];</a:t>
            </a:r>
          </a:p>
          <a:p>
            <a:r>
              <a:rPr lang="en-US" sz="1200" dirty="0"/>
              <a:t>      array[</a:t>
            </a:r>
            <a:r>
              <a:rPr lang="en-US" sz="1200" dirty="0" err="1"/>
              <a:t>imin</a:t>
            </a:r>
            <a:r>
              <a:rPr lang="en-US" sz="1200" dirty="0"/>
              <a:t>] = temp;</a:t>
            </a:r>
          </a:p>
          <a:p>
            <a:r>
              <a:rPr lang="en-US" sz="1200" dirty="0"/>
              <a:t>   }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/>
              <a:t>void display(</a:t>
            </a:r>
            <a:r>
              <a:rPr lang="en-US" sz="1200" dirty="0" err="1"/>
              <a:t>int</a:t>
            </a:r>
            <a:r>
              <a:rPr lang="en-US" sz="1200" dirty="0"/>
              <a:t> *array, </a:t>
            </a:r>
            <a:r>
              <a:rPr lang="en-US" sz="1200" dirty="0" err="1"/>
              <a:t>int</a:t>
            </a:r>
            <a:r>
              <a:rPr lang="en-US" sz="1200" dirty="0"/>
              <a:t> size) {</a:t>
            </a:r>
          </a:p>
          <a:p>
            <a:r>
              <a:rPr lang="en-US" sz="1200" dirty="0"/>
              <a:t>   for(</a:t>
            </a:r>
            <a:r>
              <a:rPr lang="en-US" sz="1200" dirty="0" err="1"/>
              <a:t>int</a:t>
            </a:r>
            <a:r>
              <a:rPr lang="en-US" sz="1200" dirty="0"/>
              <a:t> </a:t>
            </a:r>
            <a:r>
              <a:rPr lang="en-US" sz="1200" dirty="0" err="1"/>
              <a:t>i</a:t>
            </a:r>
            <a:r>
              <a:rPr lang="en-US" sz="1200" dirty="0"/>
              <a:t> = 0; </a:t>
            </a:r>
            <a:r>
              <a:rPr lang="en-US" sz="1200" dirty="0" err="1"/>
              <a:t>i</a:t>
            </a:r>
            <a:r>
              <a:rPr lang="en-US" sz="1200" dirty="0"/>
              <a:t>&lt;size; 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r>
              <a:rPr lang="en-US" sz="1200" dirty="0"/>
              <a:t>      </a:t>
            </a:r>
            <a:r>
              <a:rPr lang="en-US" sz="1200" dirty="0" err="1"/>
              <a:t>cout</a:t>
            </a:r>
            <a:r>
              <a:rPr lang="en-US" sz="1200" dirty="0"/>
              <a:t> &lt;&lt; array[</a:t>
            </a:r>
            <a:r>
              <a:rPr lang="en-US" sz="1200" dirty="0" err="1"/>
              <a:t>i</a:t>
            </a:r>
            <a:r>
              <a:rPr lang="en-US" sz="1200" dirty="0"/>
              <a:t>] &lt;&lt; " ";</a:t>
            </a:r>
          </a:p>
          <a:p>
            <a:r>
              <a:rPr lang="en-US" sz="1200" dirty="0"/>
              <a:t>   </a:t>
            </a:r>
            <a:r>
              <a:rPr lang="en-US" sz="1200" dirty="0" err="1"/>
              <a:t>cout</a:t>
            </a:r>
            <a:r>
              <a:rPr lang="en-US" sz="1200" dirty="0"/>
              <a:t> &lt;&lt; 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endParaRPr lang="en-US" sz="1200" dirty="0" smtClean="0"/>
          </a:p>
          <a:p>
            <a:r>
              <a:rPr lang="en-US" sz="1200" dirty="0" err="1"/>
              <a:t>int</a:t>
            </a:r>
            <a:r>
              <a:rPr lang="en-US" sz="1200" dirty="0"/>
              <a:t> main(void) { </a:t>
            </a:r>
          </a:p>
          <a:p>
            <a:r>
              <a:rPr lang="en-US" sz="1200" dirty="0"/>
              <a:t>  </a:t>
            </a:r>
            <a:r>
              <a:rPr lang="en-US" sz="1200" dirty="0" err="1"/>
              <a:t>int</a:t>
            </a:r>
            <a:r>
              <a:rPr lang="en-US" sz="1200" dirty="0"/>
              <a:t> foo [] = { 16, 2, 77, 40, 12071 };</a:t>
            </a:r>
          </a:p>
          <a:p>
            <a:r>
              <a:rPr lang="en-US" sz="1200" dirty="0"/>
              <a:t>  </a:t>
            </a:r>
            <a:r>
              <a:rPr lang="en-US" sz="1200" dirty="0" err="1"/>
              <a:t>int</a:t>
            </a:r>
            <a:r>
              <a:rPr lang="en-US" sz="1200" dirty="0"/>
              <a:t> size=</a:t>
            </a:r>
            <a:r>
              <a:rPr lang="en-US" sz="1200" dirty="0" err="1"/>
              <a:t>sizeof</a:t>
            </a:r>
            <a:r>
              <a:rPr lang="en-US" sz="1200" dirty="0"/>
              <a:t> foo / </a:t>
            </a:r>
            <a:r>
              <a:rPr lang="en-US" sz="1200" dirty="0" err="1"/>
              <a:t>sizeof</a:t>
            </a:r>
            <a:r>
              <a:rPr lang="en-US" sz="1200" dirty="0"/>
              <a:t> foo[0];</a:t>
            </a:r>
          </a:p>
          <a:p>
            <a:r>
              <a:rPr lang="en-US" sz="1200" dirty="0"/>
              <a:t>  sort(foo, size);</a:t>
            </a:r>
          </a:p>
          <a:p>
            <a:r>
              <a:rPr lang="en-US" sz="1200" dirty="0"/>
              <a:t>  display(</a:t>
            </a:r>
            <a:r>
              <a:rPr lang="en-US" sz="1200" dirty="0" err="1"/>
              <a:t>foo,size</a:t>
            </a:r>
            <a:r>
              <a:rPr lang="en-US" sz="1200" dirty="0"/>
              <a:t>);</a:t>
            </a:r>
          </a:p>
          <a:p>
            <a:r>
              <a:rPr lang="en-US" sz="1200" dirty="0"/>
              <a:t>  return 0;    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838200"/>
            <a:ext cx="2678426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Java:  </a:t>
            </a:r>
          </a:p>
          <a:p>
            <a:r>
              <a:rPr lang="en-US" sz="1200" dirty="0" smtClean="0"/>
              <a:t>import</a:t>
            </a:r>
            <a:r>
              <a:rPr lang="en-US" sz="1200" dirty="0"/>
              <a:t> </a:t>
            </a:r>
            <a:r>
              <a:rPr lang="en-US" sz="1200" dirty="0" err="1"/>
              <a:t>java.util</a:t>
            </a:r>
            <a:r>
              <a:rPr lang="en-US" sz="1200" dirty="0"/>
              <a:t>.*; </a:t>
            </a:r>
          </a:p>
          <a:p>
            <a:r>
              <a:rPr lang="en-US" sz="1200" dirty="0"/>
              <a:t>import java.io.*;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public class Main{</a:t>
            </a:r>
          </a:p>
          <a:p>
            <a:r>
              <a:rPr lang="en-US" sz="1200" dirty="0"/>
              <a:t>  static void display(</a:t>
            </a:r>
            <a:r>
              <a:rPr lang="en-US" sz="1200" dirty="0" err="1"/>
              <a:t>int</a:t>
            </a:r>
            <a:r>
              <a:rPr lang="en-US" sz="1200" dirty="0"/>
              <a:t> []A){</a:t>
            </a:r>
          </a:p>
          <a:p>
            <a:r>
              <a:rPr lang="en-US" sz="1200" dirty="0"/>
              <a:t>    for(</a:t>
            </a:r>
            <a:r>
              <a:rPr lang="en-US" sz="1200" dirty="0" err="1"/>
              <a:t>int</a:t>
            </a:r>
            <a:r>
              <a:rPr lang="en-US" sz="1200" dirty="0"/>
              <a:t> </a:t>
            </a:r>
            <a:r>
              <a:rPr lang="en-US" sz="1200" dirty="0" err="1"/>
              <a:t>i</a:t>
            </a:r>
            <a:r>
              <a:rPr lang="en-US" sz="1200" dirty="0"/>
              <a:t>=0;i&lt;</a:t>
            </a:r>
            <a:r>
              <a:rPr lang="en-US" sz="1200" dirty="0" err="1"/>
              <a:t>A.length;i</a:t>
            </a:r>
            <a:r>
              <a:rPr lang="en-US" sz="1200" dirty="0"/>
              <a:t>++)</a:t>
            </a:r>
          </a:p>
          <a:p>
            <a:r>
              <a:rPr lang="en-US" sz="1200" dirty="0"/>
              <a:t>        </a:t>
            </a:r>
            <a:r>
              <a:rPr lang="en-US" sz="1200" dirty="0" err="1"/>
              <a:t>System.out.print</a:t>
            </a:r>
            <a:r>
              <a:rPr lang="en-US" sz="1200" dirty="0"/>
              <a:t>(A[</a:t>
            </a:r>
            <a:r>
              <a:rPr lang="en-US" sz="1200" dirty="0" err="1"/>
              <a:t>i</a:t>
            </a:r>
            <a:r>
              <a:rPr lang="en-US" sz="1200" dirty="0"/>
              <a:t>]+" ");</a:t>
            </a:r>
          </a:p>
          <a:p>
            <a:r>
              <a:rPr lang="en-US" sz="1200" dirty="0"/>
              <a:t>      </a:t>
            </a:r>
            <a:r>
              <a:rPr lang="en-US" sz="1200" dirty="0" err="1"/>
              <a:t>System.out.println</a:t>
            </a:r>
            <a:r>
              <a:rPr lang="en-US" sz="1200" dirty="0"/>
              <a:t>();</a:t>
            </a:r>
          </a:p>
          <a:p>
            <a:r>
              <a:rPr lang="en-US" sz="1200" dirty="0"/>
              <a:t>  }</a:t>
            </a:r>
          </a:p>
          <a:p>
            <a:r>
              <a:rPr lang="en-US" sz="1200" dirty="0"/>
              <a:t>  </a:t>
            </a:r>
          </a:p>
          <a:p>
            <a:r>
              <a:rPr lang="en-US" sz="1200" dirty="0"/>
              <a:t>  public static void sort(</a:t>
            </a:r>
            <a:r>
              <a:rPr lang="en-US" sz="1200" dirty="0" err="1"/>
              <a:t>int</a:t>
            </a:r>
            <a:r>
              <a:rPr lang="en-US" sz="1200" dirty="0"/>
              <a:t> A[]){</a:t>
            </a:r>
          </a:p>
          <a:p>
            <a:r>
              <a:rPr lang="en-US" sz="1200" dirty="0"/>
              <a:t>    for (</a:t>
            </a:r>
            <a:r>
              <a:rPr lang="en-US" sz="1200" dirty="0" err="1"/>
              <a:t>int</a:t>
            </a:r>
            <a:r>
              <a:rPr lang="en-US" sz="1200" dirty="0"/>
              <a:t> </a:t>
            </a:r>
            <a:r>
              <a:rPr lang="en-US" sz="1200" dirty="0" err="1"/>
              <a:t>i</a:t>
            </a:r>
            <a:r>
              <a:rPr lang="en-US" sz="1200" dirty="0"/>
              <a:t>=0;i&lt;A.length-1;i++){</a:t>
            </a:r>
          </a:p>
          <a:p>
            <a:r>
              <a:rPr lang="en-US" sz="1200" dirty="0"/>
              <a:t>      </a:t>
            </a:r>
            <a:r>
              <a:rPr lang="en-US" sz="1200" dirty="0" err="1"/>
              <a:t>int</a:t>
            </a:r>
            <a:r>
              <a:rPr lang="en-US" sz="1200" dirty="0"/>
              <a:t> </a:t>
            </a:r>
            <a:r>
              <a:rPr lang="en-US" sz="1200" dirty="0" err="1"/>
              <a:t>ind</a:t>
            </a:r>
            <a:r>
              <a:rPr lang="en-US" sz="1200" dirty="0"/>
              <a:t>=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      for (</a:t>
            </a:r>
            <a:r>
              <a:rPr lang="en-US" sz="1200" dirty="0" err="1"/>
              <a:t>int</a:t>
            </a:r>
            <a:r>
              <a:rPr lang="en-US" sz="1200" dirty="0"/>
              <a:t> j=i+1;j&lt;</a:t>
            </a:r>
            <a:r>
              <a:rPr lang="en-US" sz="1200" dirty="0" err="1"/>
              <a:t>A.length;j</a:t>
            </a:r>
            <a:r>
              <a:rPr lang="en-US" sz="1200" dirty="0"/>
              <a:t>++)</a:t>
            </a:r>
          </a:p>
          <a:p>
            <a:r>
              <a:rPr lang="en-US" sz="1200" dirty="0"/>
              <a:t>          if(A[</a:t>
            </a:r>
            <a:r>
              <a:rPr lang="en-US" sz="1200" dirty="0" err="1"/>
              <a:t>ind</a:t>
            </a:r>
            <a:r>
              <a:rPr lang="en-US" sz="1200" dirty="0"/>
              <a:t>]&gt;A[j])  </a:t>
            </a:r>
          </a:p>
          <a:p>
            <a:r>
              <a:rPr lang="en-US" sz="1200" dirty="0"/>
              <a:t>              </a:t>
            </a:r>
            <a:r>
              <a:rPr lang="en-US" sz="1200" dirty="0" err="1"/>
              <a:t>ind</a:t>
            </a:r>
            <a:r>
              <a:rPr lang="en-US" sz="1200" dirty="0"/>
              <a:t>=j;</a:t>
            </a:r>
          </a:p>
          <a:p>
            <a:r>
              <a:rPr lang="en-US" sz="1200" dirty="0"/>
              <a:t>      </a:t>
            </a:r>
            <a:r>
              <a:rPr lang="en-US" sz="1200" dirty="0" err="1"/>
              <a:t>int</a:t>
            </a:r>
            <a:r>
              <a:rPr lang="en-US" sz="1200" dirty="0"/>
              <a:t> t=A[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r>
              <a:rPr lang="en-US" sz="1200" dirty="0"/>
              <a:t>      A[</a:t>
            </a:r>
            <a:r>
              <a:rPr lang="en-US" sz="1200" dirty="0" err="1"/>
              <a:t>i</a:t>
            </a:r>
            <a:r>
              <a:rPr lang="en-US" sz="1200" dirty="0"/>
              <a:t>]=A[</a:t>
            </a:r>
            <a:r>
              <a:rPr lang="en-US" sz="1200" dirty="0" err="1"/>
              <a:t>ind</a:t>
            </a:r>
            <a:r>
              <a:rPr lang="en-US" sz="1200" dirty="0"/>
              <a:t>];</a:t>
            </a:r>
          </a:p>
          <a:p>
            <a:r>
              <a:rPr lang="en-US" sz="1200" dirty="0"/>
              <a:t>      A[</a:t>
            </a:r>
            <a:r>
              <a:rPr lang="en-US" sz="1200" dirty="0" err="1"/>
              <a:t>ind</a:t>
            </a:r>
            <a:r>
              <a:rPr lang="en-US" sz="1200" dirty="0"/>
              <a:t>]=t;    </a:t>
            </a:r>
          </a:p>
          <a:p>
            <a:r>
              <a:rPr lang="en-US" sz="1200" dirty="0"/>
              <a:t>    }</a:t>
            </a:r>
          </a:p>
          <a:p>
            <a:r>
              <a:rPr lang="en-US" sz="1200" dirty="0"/>
              <a:t>  }</a:t>
            </a:r>
          </a:p>
          <a:p>
            <a:r>
              <a:rPr lang="en-US" sz="1200" dirty="0"/>
              <a:t>  public static void main (String[] </a:t>
            </a:r>
            <a:r>
              <a:rPr lang="en-US" sz="1200" dirty="0" err="1"/>
              <a:t>args</a:t>
            </a:r>
            <a:r>
              <a:rPr lang="en-US" sz="1200" dirty="0"/>
              <a:t>) {  </a:t>
            </a:r>
          </a:p>
          <a:p>
            <a:r>
              <a:rPr lang="en-US" sz="1200" dirty="0"/>
              <a:t>    // keep this function call here     </a:t>
            </a:r>
          </a:p>
          <a:p>
            <a:r>
              <a:rPr lang="en-US" sz="1200" dirty="0"/>
              <a:t>    </a:t>
            </a:r>
            <a:r>
              <a:rPr lang="en-US" sz="1200" dirty="0" err="1"/>
              <a:t>int</a:t>
            </a:r>
            <a:r>
              <a:rPr lang="en-US" sz="1200" dirty="0"/>
              <a:t> A[]={10,4,1,9,3,7,8,2,6,5};</a:t>
            </a:r>
          </a:p>
          <a:p>
            <a:r>
              <a:rPr lang="en-US" sz="1200" dirty="0"/>
              <a:t>    sort(A);</a:t>
            </a:r>
          </a:p>
          <a:p>
            <a:r>
              <a:rPr lang="en-US" sz="1200" dirty="0"/>
              <a:t>    display(A);</a:t>
            </a:r>
          </a:p>
          <a:p>
            <a:r>
              <a:rPr lang="en-US" sz="1200" dirty="0"/>
              <a:t>  }</a:t>
            </a:r>
          </a:p>
          <a:p>
            <a:r>
              <a:rPr lang="en-US" sz="1200" dirty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799" y="304800"/>
            <a:ext cx="249119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Python:  </a:t>
            </a:r>
          </a:p>
          <a:p>
            <a:r>
              <a:rPr lang="en-US" sz="1200" dirty="0" err="1" smtClean="0"/>
              <a:t>def</a:t>
            </a:r>
            <a:r>
              <a:rPr lang="en-US" sz="1200" dirty="0"/>
              <a:t> sort(A):</a:t>
            </a:r>
          </a:p>
          <a:p>
            <a:r>
              <a:rPr lang="en-US" sz="1200" dirty="0"/>
              <a:t>    for </a:t>
            </a:r>
            <a:r>
              <a:rPr lang="en-US" sz="1200" dirty="0" err="1"/>
              <a:t>i</a:t>
            </a:r>
            <a:r>
              <a:rPr lang="en-US" sz="1200" dirty="0"/>
              <a:t> in range(0,len(A)-1):</a:t>
            </a:r>
          </a:p>
          <a:p>
            <a:r>
              <a:rPr lang="en-US" sz="1200" dirty="0"/>
              <a:t>      </a:t>
            </a:r>
            <a:r>
              <a:rPr lang="en-US" sz="1200" dirty="0" err="1"/>
              <a:t>ind</a:t>
            </a:r>
            <a:r>
              <a:rPr lang="en-US" sz="1200" dirty="0"/>
              <a:t>=</a:t>
            </a:r>
            <a:r>
              <a:rPr lang="en-US" sz="1200" dirty="0" err="1"/>
              <a:t>i</a:t>
            </a:r>
            <a:endParaRPr lang="en-US" sz="1200" dirty="0"/>
          </a:p>
          <a:p>
            <a:r>
              <a:rPr lang="en-US" sz="1200" dirty="0"/>
              <a:t>      for j in range(i+1,len(A)):</a:t>
            </a:r>
          </a:p>
          <a:p>
            <a:r>
              <a:rPr lang="en-US" sz="1200" dirty="0"/>
              <a:t>          if A[</a:t>
            </a:r>
            <a:r>
              <a:rPr lang="en-US" sz="1200" dirty="0" err="1"/>
              <a:t>ind</a:t>
            </a:r>
            <a:r>
              <a:rPr lang="en-US" sz="1200" dirty="0"/>
              <a:t>]&gt;A[j]:</a:t>
            </a:r>
          </a:p>
          <a:p>
            <a:r>
              <a:rPr lang="en-US" sz="1200" dirty="0"/>
              <a:t>              </a:t>
            </a:r>
            <a:r>
              <a:rPr lang="en-US" sz="1200" dirty="0" err="1"/>
              <a:t>ind</a:t>
            </a:r>
            <a:r>
              <a:rPr lang="en-US" sz="1200" dirty="0"/>
              <a:t>=j</a:t>
            </a:r>
          </a:p>
          <a:p>
            <a:r>
              <a:rPr lang="en-US" sz="1200" dirty="0"/>
              <a:t>      t=A[</a:t>
            </a:r>
            <a:r>
              <a:rPr lang="en-US" sz="1200" dirty="0" err="1"/>
              <a:t>i</a:t>
            </a:r>
            <a:r>
              <a:rPr lang="en-US" sz="1200" dirty="0"/>
              <a:t>]</a:t>
            </a:r>
          </a:p>
          <a:p>
            <a:r>
              <a:rPr lang="en-US" sz="1200" dirty="0"/>
              <a:t>      A[</a:t>
            </a:r>
            <a:r>
              <a:rPr lang="en-US" sz="1200" dirty="0" err="1"/>
              <a:t>i</a:t>
            </a:r>
            <a:r>
              <a:rPr lang="en-US" sz="1200" dirty="0"/>
              <a:t>]=A[</a:t>
            </a:r>
            <a:r>
              <a:rPr lang="en-US" sz="1200" dirty="0" err="1"/>
              <a:t>ind</a:t>
            </a:r>
            <a:r>
              <a:rPr lang="en-US" sz="1200" dirty="0"/>
              <a:t>]</a:t>
            </a:r>
          </a:p>
          <a:p>
            <a:r>
              <a:rPr lang="en-US" sz="1200" dirty="0"/>
              <a:t>      A[</a:t>
            </a:r>
            <a:r>
              <a:rPr lang="en-US" sz="1200" dirty="0" err="1"/>
              <a:t>ind</a:t>
            </a:r>
            <a:r>
              <a:rPr lang="en-US" sz="1200" dirty="0"/>
              <a:t>]=t  </a:t>
            </a:r>
          </a:p>
          <a:p>
            <a:r>
              <a:rPr lang="en-US" sz="1200" dirty="0"/>
              <a:t>     </a:t>
            </a:r>
          </a:p>
          <a:p>
            <a:r>
              <a:rPr lang="en-US" sz="1200" dirty="0" err="1"/>
              <a:t>def</a:t>
            </a:r>
            <a:r>
              <a:rPr lang="en-US" sz="1200" dirty="0"/>
              <a:t> display(A):</a:t>
            </a:r>
          </a:p>
          <a:p>
            <a:r>
              <a:rPr lang="en-US" sz="1200" dirty="0"/>
              <a:t>    for </a:t>
            </a:r>
            <a:r>
              <a:rPr lang="en-US" sz="1200" dirty="0" err="1"/>
              <a:t>i</a:t>
            </a:r>
            <a:r>
              <a:rPr lang="en-US" sz="1200" dirty="0"/>
              <a:t> in range(0,len(A)):</a:t>
            </a:r>
          </a:p>
          <a:p>
            <a:r>
              <a:rPr lang="en-US" sz="1200" dirty="0"/>
              <a:t>      print("% 2d " %(A[</a:t>
            </a:r>
            <a:r>
              <a:rPr lang="en-US" sz="1200" dirty="0" err="1"/>
              <a:t>i</a:t>
            </a:r>
            <a:r>
              <a:rPr lang="en-US" sz="1200" dirty="0" smtClean="0"/>
              <a:t>])), </a:t>
            </a:r>
            <a:endParaRPr lang="en-US" sz="1200" dirty="0"/>
          </a:p>
          <a:p>
            <a:r>
              <a:rPr lang="en-US" sz="1200" dirty="0"/>
              <a:t>   </a:t>
            </a:r>
          </a:p>
          <a:p>
            <a:r>
              <a:rPr lang="en-US" sz="1200" dirty="0"/>
              <a:t># Program begins here </a:t>
            </a:r>
          </a:p>
          <a:p>
            <a:r>
              <a:rPr lang="en-US" sz="1200" dirty="0"/>
              <a:t>A=[10,4,1,9,3,7,8,2,6,5]</a:t>
            </a:r>
          </a:p>
          <a:p>
            <a:r>
              <a:rPr lang="en-US" sz="1200" dirty="0"/>
              <a:t>sort(A)</a:t>
            </a:r>
          </a:p>
          <a:p>
            <a:r>
              <a:rPr lang="en-US" sz="1200" dirty="0"/>
              <a:t>display(A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/>
              <a:t>A=["</a:t>
            </a:r>
            <a:r>
              <a:rPr lang="en-US" sz="1200" dirty="0" err="1"/>
              <a:t>Jammy</a:t>
            </a:r>
            <a:r>
              <a:rPr lang="en-US" sz="1200" dirty="0"/>
              <a:t>",'</a:t>
            </a:r>
            <a:r>
              <a:rPr lang="en-US" sz="1200" dirty="0" err="1"/>
              <a:t>Adrien',"Vinay","Larry</a:t>
            </a:r>
            <a:r>
              <a:rPr lang="en-US" sz="1200" dirty="0" smtClean="0"/>
              <a:t>",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"</a:t>
            </a:r>
            <a:r>
              <a:rPr lang="en-US" sz="1200" dirty="0" err="1"/>
              <a:t>Michael",'Allison</a:t>
            </a:r>
            <a:r>
              <a:rPr lang="en-US" sz="1200" dirty="0" err="1" smtClean="0"/>
              <a:t>',‘Kevin</a:t>
            </a:r>
            <a:r>
              <a:rPr lang="en-US" sz="1200" dirty="0" smtClean="0"/>
              <a:t>']</a:t>
            </a:r>
            <a:endParaRPr lang="en-US" sz="1200" dirty="0"/>
          </a:p>
          <a:p>
            <a:r>
              <a:rPr lang="en-US" sz="1200" dirty="0"/>
              <a:t>sort(A)</a:t>
            </a:r>
          </a:p>
          <a:p>
            <a:r>
              <a:rPr lang="en-US" sz="1200" dirty="0"/>
              <a:t>display(A) 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5013781"/>
            <a:ext cx="193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Notes:  ‘…’ vs. “ …”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5424071"/>
            <a:ext cx="326243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Python: </a:t>
            </a:r>
          </a:p>
          <a:p>
            <a:r>
              <a:rPr lang="en-US" sz="1400" i="1" dirty="0" smtClean="0"/>
              <a:t># </a:t>
            </a:r>
            <a:r>
              <a:rPr lang="en-US" sz="1400" i="1" dirty="0"/>
              <a:t>Examples of valid strings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100" dirty="0" smtClean="0"/>
              <a:t>print</a:t>
            </a:r>
            <a:r>
              <a:rPr lang="en-US" sz="1100" dirty="0"/>
              <a:t>("I'm coding!") </a:t>
            </a:r>
            <a:endParaRPr lang="en-US" sz="1100" dirty="0" smtClean="0"/>
          </a:p>
          <a:p>
            <a:r>
              <a:rPr lang="en-US" sz="1100" dirty="0" smtClean="0"/>
              <a:t>print</a:t>
            </a:r>
            <a:r>
              <a:rPr lang="en-US" sz="1100" dirty="0"/>
              <a:t>('The computer printed the string "Hello!"') </a:t>
            </a:r>
            <a:endParaRPr lang="en-US" sz="1100" dirty="0" smtClean="0"/>
          </a:p>
          <a:p>
            <a:r>
              <a:rPr lang="en-US" sz="1400" i="1" dirty="0" smtClean="0"/>
              <a:t># </a:t>
            </a:r>
            <a:r>
              <a:rPr lang="en-US" sz="1400" i="1" dirty="0"/>
              <a:t>Example of invalid string </a:t>
            </a:r>
            <a:endParaRPr lang="en-US" sz="1400" i="1" dirty="0" smtClean="0"/>
          </a:p>
          <a:p>
            <a:r>
              <a:rPr lang="en-US" sz="1000" dirty="0" smtClean="0"/>
              <a:t>print</a:t>
            </a:r>
            <a:r>
              <a:rPr lang="en-US" sz="1000" dirty="0"/>
              <a:t>("A common phrase in programming is "Hello world"")</a:t>
            </a:r>
          </a:p>
        </p:txBody>
      </p:sp>
    </p:spTree>
    <p:extLst>
      <p:ext uri="{BB962C8B-B14F-4D97-AF65-F5344CB8AC3E}">
        <p14:creationId xmlns:p14="http://schemas.microsoft.com/office/powerpoint/2010/main" val="256977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Functions/methods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Java:</a:t>
            </a:r>
          </a:p>
          <a:p>
            <a:pPr lvl="1"/>
            <a:r>
              <a:rPr lang="en-US" dirty="0" smtClean="0"/>
              <a:t>No free standing method.  Each method must be part of a class. </a:t>
            </a:r>
          </a:p>
          <a:p>
            <a:pPr lvl="1"/>
            <a:r>
              <a:rPr lang="en-US" dirty="0" smtClean="0"/>
              <a:t>void method</a:t>
            </a:r>
          </a:p>
          <a:p>
            <a:pPr lvl="2"/>
            <a:r>
              <a:rPr lang="en-US" dirty="0" smtClean="0"/>
              <a:t>No return statement or return; in the body</a:t>
            </a:r>
          </a:p>
          <a:p>
            <a:pPr lvl="2"/>
            <a:r>
              <a:rPr lang="en-US" dirty="0" smtClean="0"/>
              <a:t>main is a void method</a:t>
            </a:r>
          </a:p>
          <a:p>
            <a:pPr lvl="1"/>
            <a:r>
              <a:rPr lang="en-US" dirty="0" smtClean="0"/>
              <a:t>value method </a:t>
            </a:r>
          </a:p>
          <a:p>
            <a:pPr lvl="2"/>
            <a:r>
              <a:rPr lang="en-US" dirty="0" smtClean="0"/>
              <a:t>Must have a return type in definition</a:t>
            </a:r>
          </a:p>
          <a:p>
            <a:pPr lvl="2"/>
            <a:r>
              <a:rPr lang="en-US" dirty="0" smtClean="0"/>
              <a:t>Must have a  “return value;” in function body.</a:t>
            </a:r>
          </a:p>
          <a:p>
            <a:pPr lvl="1"/>
            <a:r>
              <a:rPr lang="en-US" dirty="0" smtClean="0"/>
              <a:t>Parameters: must declare their types, besides names</a:t>
            </a:r>
          </a:p>
          <a:p>
            <a:pPr lvl="1"/>
            <a:r>
              <a:rPr lang="en-US" dirty="0" smtClean="0"/>
              <a:t>Nested method definition:  not allowed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static</a:t>
            </a:r>
            <a:r>
              <a:rPr lang="en-US" dirty="0" smtClean="0"/>
              <a:t> vs instance method in a class. </a:t>
            </a:r>
          </a:p>
          <a:p>
            <a:r>
              <a:rPr lang="en-US" dirty="0" smtClean="0"/>
              <a:t>C++:</a:t>
            </a:r>
          </a:p>
          <a:p>
            <a:pPr lvl="1"/>
            <a:r>
              <a:rPr lang="en-US" dirty="0" smtClean="0"/>
              <a:t>void function</a:t>
            </a:r>
          </a:p>
          <a:p>
            <a:pPr lvl="2"/>
            <a:r>
              <a:rPr lang="en-US" dirty="0" smtClean="0"/>
              <a:t>No return statement</a:t>
            </a:r>
          </a:p>
          <a:p>
            <a:pPr lvl="1"/>
            <a:r>
              <a:rPr lang="en-US" dirty="0" smtClean="0"/>
              <a:t>value function. </a:t>
            </a:r>
          </a:p>
          <a:p>
            <a:pPr lvl="2"/>
            <a:r>
              <a:rPr lang="en-US" dirty="0" smtClean="0"/>
              <a:t>Must have a return type in definition</a:t>
            </a:r>
          </a:p>
          <a:p>
            <a:pPr lvl="2"/>
            <a:r>
              <a:rPr lang="en-US" dirty="0" smtClean="0"/>
              <a:t>Have a “return value;” or no return</a:t>
            </a:r>
          </a:p>
          <a:p>
            <a:pPr lvl="2"/>
            <a:r>
              <a:rPr lang="en-US" dirty="0" smtClean="0"/>
              <a:t>main is value function, but may not need a return statement </a:t>
            </a:r>
          </a:p>
          <a:p>
            <a:pPr lvl="1"/>
            <a:r>
              <a:rPr lang="en-US" dirty="0" smtClean="0"/>
              <a:t>Parameters: must declare their types, besides names</a:t>
            </a:r>
          </a:p>
          <a:p>
            <a:pPr lvl="1"/>
            <a:r>
              <a:rPr lang="en-US" dirty="0" smtClean="0"/>
              <a:t>Nested function definition:  not allowed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vs instance method in a class. </a:t>
            </a:r>
            <a:endParaRPr lang="en-US" dirty="0" smtClean="0"/>
          </a:p>
          <a:p>
            <a:r>
              <a:rPr lang="en-US" dirty="0" smtClean="0"/>
              <a:t>Python:</a:t>
            </a:r>
          </a:p>
          <a:p>
            <a:pPr lvl="1"/>
            <a:r>
              <a:rPr lang="en-US" dirty="0" smtClean="0"/>
              <a:t>Can be void or value method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def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keyword and have no return type in definition</a:t>
            </a:r>
          </a:p>
          <a:p>
            <a:pPr lvl="1"/>
            <a:r>
              <a:rPr lang="en-US" dirty="0" smtClean="0"/>
              <a:t>Can have a return statement or not. </a:t>
            </a:r>
          </a:p>
          <a:p>
            <a:pPr lvl="1"/>
            <a:r>
              <a:rPr lang="en-US" dirty="0" smtClean="0"/>
              <a:t>Parameters: just declare their names. </a:t>
            </a:r>
          </a:p>
          <a:p>
            <a:pPr lvl="1"/>
            <a:r>
              <a:rPr lang="en-US" dirty="0" smtClean="0"/>
              <a:t>Nested function definition:  allowed. 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4267200"/>
            <a:ext cx="22526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 </a:t>
            </a:r>
            <a:r>
              <a:rPr lang="en-US" dirty="0" smtClean="0"/>
              <a:t>   x </a:t>
            </a:r>
            <a:r>
              <a:rPr lang="en-US" dirty="0"/>
              <a:t>= 300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rgbClr val="0000FF"/>
                </a:solidFill>
              </a:rPr>
              <a:t>def</a:t>
            </a:r>
            <a:r>
              <a:rPr lang="en-US" dirty="0"/>
              <a:t> </a:t>
            </a:r>
            <a:r>
              <a:rPr lang="en-US" dirty="0" err="1"/>
              <a:t>myinnerfunc</a:t>
            </a:r>
            <a:r>
              <a:rPr lang="en-US" dirty="0"/>
              <a:t>():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 </a:t>
            </a:r>
            <a:r>
              <a:rPr lang="en-US" dirty="0" smtClean="0"/>
              <a:t>         print(x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</a:t>
            </a:r>
            <a:r>
              <a:rPr lang="en-US" dirty="0" smtClean="0"/>
              <a:t>     </a:t>
            </a:r>
            <a:r>
              <a:rPr lang="en-US" dirty="0" err="1" smtClean="0"/>
              <a:t>myinnerfunc</a:t>
            </a:r>
            <a:r>
              <a:rPr lang="en-US" dirty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myfunc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185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Classes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059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0" y="914400"/>
            <a:ext cx="2113592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C++: </a:t>
            </a:r>
          </a:p>
          <a:p>
            <a:r>
              <a:rPr lang="en-US" sz="1200" dirty="0" smtClean="0"/>
              <a:t>#include &lt;</a:t>
            </a:r>
            <a:r>
              <a:rPr lang="en-US" sz="1200" dirty="0" err="1" smtClean="0"/>
              <a:t>iostream</a:t>
            </a:r>
            <a:r>
              <a:rPr lang="en-US" sz="1200" dirty="0" smtClean="0"/>
              <a:t>&gt;</a:t>
            </a:r>
          </a:p>
          <a:p>
            <a:r>
              <a:rPr lang="en-US" sz="1200" dirty="0" smtClean="0"/>
              <a:t>using namespace </a:t>
            </a:r>
            <a:r>
              <a:rPr lang="en-US" sz="1200" dirty="0" err="1" smtClean="0"/>
              <a:t>std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class Test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    private:</a:t>
            </a:r>
          </a:p>
          <a:p>
            <a:r>
              <a:rPr lang="en-US" sz="1200" dirty="0" smtClean="0"/>
              <a:t>        </a:t>
            </a:r>
            <a:r>
              <a:rPr lang="en-US" sz="1200" dirty="0" err="1" smtClean="0"/>
              <a:t>int</a:t>
            </a:r>
            <a:r>
              <a:rPr lang="en-US" sz="1200" dirty="0" smtClean="0"/>
              <a:t> data1;</a:t>
            </a:r>
          </a:p>
          <a:p>
            <a:r>
              <a:rPr lang="en-US" sz="1200" dirty="0" smtClean="0"/>
              <a:t>        float data2;  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   public:  </a:t>
            </a:r>
          </a:p>
          <a:p>
            <a:r>
              <a:rPr lang="en-US" sz="1200" dirty="0" smtClean="0"/>
              <a:t>        void function1()</a:t>
            </a:r>
          </a:p>
          <a:p>
            <a:r>
              <a:rPr lang="en-US" sz="1200" dirty="0" smtClean="0"/>
              <a:t>        {   data1 = 2;  } 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        float function2()</a:t>
            </a:r>
          </a:p>
          <a:p>
            <a:r>
              <a:rPr lang="en-US" sz="1200" dirty="0" smtClean="0"/>
              <a:t>        { </a:t>
            </a:r>
          </a:p>
          <a:p>
            <a:r>
              <a:rPr lang="en-US" sz="1200" dirty="0" smtClean="0"/>
              <a:t>            function1();</a:t>
            </a:r>
          </a:p>
          <a:p>
            <a:r>
              <a:rPr lang="en-US" sz="1200" dirty="0" smtClean="0"/>
              <a:t>            data2 = 3.5 *data1;</a:t>
            </a:r>
          </a:p>
          <a:p>
            <a:r>
              <a:rPr lang="en-US" sz="1200" dirty="0" smtClean="0"/>
              <a:t>            return data2;</a:t>
            </a:r>
          </a:p>
          <a:p>
            <a:r>
              <a:rPr lang="en-US" sz="1200" dirty="0" smtClean="0"/>
              <a:t>        }</a:t>
            </a:r>
          </a:p>
          <a:p>
            <a:r>
              <a:rPr lang="en-US" sz="1200" dirty="0" smtClean="0"/>
              <a:t>   };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err="1" smtClean="0"/>
              <a:t>int</a:t>
            </a:r>
            <a:r>
              <a:rPr lang="en-US" sz="1200" dirty="0" smtClean="0"/>
              <a:t> main()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    Test o1;</a:t>
            </a:r>
          </a:p>
          <a:p>
            <a:r>
              <a:rPr lang="en-US" sz="1200" dirty="0" smtClean="0"/>
              <a:t>    </a:t>
            </a:r>
            <a:r>
              <a:rPr lang="en-US" sz="1200" dirty="0" err="1" smtClean="0"/>
              <a:t>cout</a:t>
            </a:r>
            <a:r>
              <a:rPr lang="en-US" sz="1200" dirty="0" smtClean="0"/>
              <a:t>&lt;&lt;o1.function2()&lt;&lt;</a:t>
            </a:r>
            <a:r>
              <a:rPr lang="en-US" sz="1200" dirty="0" err="1" smtClean="0"/>
              <a:t>endl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43000"/>
            <a:ext cx="2638992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Java: </a:t>
            </a:r>
          </a:p>
          <a:p>
            <a:r>
              <a:rPr lang="en-US" sz="1200" dirty="0" smtClean="0"/>
              <a:t>package test;</a:t>
            </a:r>
          </a:p>
          <a:p>
            <a:r>
              <a:rPr lang="en-US" sz="1200" dirty="0" smtClean="0"/>
              <a:t>import </a:t>
            </a:r>
            <a:r>
              <a:rPr lang="en-US" sz="1200" dirty="0" err="1" smtClean="0"/>
              <a:t>java.util</a:t>
            </a:r>
            <a:r>
              <a:rPr lang="en-US" sz="1200" dirty="0" smtClean="0"/>
              <a:t>.*; </a:t>
            </a:r>
          </a:p>
          <a:p>
            <a:r>
              <a:rPr lang="en-US" sz="1200" dirty="0" smtClean="0"/>
              <a:t>import java.io.*;</a:t>
            </a:r>
          </a:p>
          <a:p>
            <a:r>
              <a:rPr lang="en-US" sz="1200" dirty="0" smtClean="0"/>
              <a:t>public class Test {</a:t>
            </a:r>
          </a:p>
          <a:p>
            <a:r>
              <a:rPr lang="en-US" sz="1200" dirty="0" smtClean="0"/>
              <a:t>    private </a:t>
            </a:r>
            <a:r>
              <a:rPr lang="en-US" sz="1200" dirty="0" err="1" smtClean="0"/>
              <a:t>int</a:t>
            </a:r>
            <a:r>
              <a:rPr lang="en-US" sz="1200" dirty="0" smtClean="0"/>
              <a:t> data1;</a:t>
            </a:r>
          </a:p>
          <a:p>
            <a:r>
              <a:rPr lang="en-US" sz="1200" dirty="0" smtClean="0"/>
              <a:t>    private float data2;  </a:t>
            </a:r>
          </a:p>
          <a:p>
            <a:endParaRPr lang="en-US" sz="1200" dirty="0" smtClean="0"/>
          </a:p>
          <a:p>
            <a:r>
              <a:rPr lang="en-US" sz="1200" dirty="0" smtClean="0"/>
              <a:t>    public void function1()</a:t>
            </a:r>
          </a:p>
          <a:p>
            <a:r>
              <a:rPr lang="en-US" sz="1200" dirty="0" smtClean="0"/>
              <a:t>        {   data1 = 2;  } </a:t>
            </a:r>
          </a:p>
          <a:p>
            <a:endParaRPr lang="en-US" sz="1200" dirty="0" smtClean="0"/>
          </a:p>
          <a:p>
            <a:r>
              <a:rPr lang="en-US" sz="1200" dirty="0" smtClean="0"/>
              <a:t>     public float function2()</a:t>
            </a:r>
          </a:p>
          <a:p>
            <a:r>
              <a:rPr lang="en-US" sz="1200" dirty="0" smtClean="0"/>
              <a:t>        { </a:t>
            </a:r>
          </a:p>
          <a:p>
            <a:r>
              <a:rPr lang="en-US" sz="1200" dirty="0" smtClean="0"/>
              <a:t>            function1();</a:t>
            </a:r>
          </a:p>
          <a:p>
            <a:r>
              <a:rPr lang="en-US" sz="1200" dirty="0" smtClean="0"/>
              <a:t>            data2 = (float)3.5*data1;</a:t>
            </a:r>
          </a:p>
          <a:p>
            <a:r>
              <a:rPr lang="en-US" sz="1200" dirty="0" smtClean="0"/>
              <a:t>            return data2;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public static void main(String[]</a:t>
            </a:r>
            <a:r>
              <a:rPr lang="en-US" sz="1200" dirty="0" err="1" smtClean="0"/>
              <a:t>args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Test o1=new Test();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(o1.function2());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060174"/>
            <a:ext cx="30672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Python:</a:t>
            </a:r>
          </a:p>
          <a:p>
            <a:r>
              <a:rPr lang="en-US" sz="1200" dirty="0" smtClean="0"/>
              <a:t>class</a:t>
            </a:r>
            <a:r>
              <a:rPr lang="en-US" sz="1200" dirty="0"/>
              <a:t> Test:</a:t>
            </a:r>
          </a:p>
          <a:p>
            <a:r>
              <a:rPr lang="en-US" sz="1200" dirty="0"/>
              <a:t>    """A simple example class in Python"""</a:t>
            </a:r>
          </a:p>
          <a:p>
            <a:r>
              <a:rPr lang="en-US" sz="1200" dirty="0"/>
              <a:t>    #data=8   define class variable</a:t>
            </a:r>
          </a:p>
          <a:p>
            <a:r>
              <a:rPr lang="en-US" sz="1200" dirty="0"/>
              <a:t>    </a:t>
            </a:r>
            <a:r>
              <a:rPr lang="en-US" sz="1200" dirty="0" err="1"/>
              <a:t>def</a:t>
            </a:r>
            <a:r>
              <a:rPr lang="en-US" sz="1200" dirty="0"/>
              <a:t> __</a:t>
            </a:r>
            <a:r>
              <a:rPr lang="en-US" sz="1200" dirty="0" err="1"/>
              <a:t>init</a:t>
            </a:r>
            <a:r>
              <a:rPr lang="en-US" sz="1200" dirty="0"/>
              <a:t>__(self, dat1,dat2):</a:t>
            </a:r>
          </a:p>
          <a:p>
            <a:r>
              <a:rPr lang="en-US" sz="1200" dirty="0"/>
              <a:t>       </a:t>
            </a:r>
            <a:r>
              <a:rPr lang="en-US" sz="1200" dirty="0" smtClean="0"/>
              <a:t>self.data1=dat1  </a:t>
            </a:r>
            <a:r>
              <a:rPr lang="en-US" sz="1200" dirty="0"/>
              <a:t>#define instance </a:t>
            </a:r>
            <a:r>
              <a:rPr lang="en-US" sz="1200" dirty="0" err="1" smtClean="0"/>
              <a:t>variaobe</a:t>
            </a:r>
            <a:endParaRPr lang="en-US" sz="1200" dirty="0"/>
          </a:p>
          <a:p>
            <a:r>
              <a:rPr lang="en-US" sz="1200" dirty="0"/>
              <a:t>       self.data2=dat2</a:t>
            </a:r>
          </a:p>
          <a:p>
            <a:r>
              <a:rPr lang="en-US" sz="1200" dirty="0"/>
              <a:t>    </a:t>
            </a:r>
            <a:r>
              <a:rPr lang="en-US" sz="1200" dirty="0" err="1"/>
              <a:t>def</a:t>
            </a:r>
            <a:r>
              <a:rPr lang="en-US" sz="1200" dirty="0"/>
              <a:t> function1(self):</a:t>
            </a:r>
          </a:p>
          <a:p>
            <a:r>
              <a:rPr lang="en-US" sz="1200" dirty="0"/>
              <a:t>        self.data1=2</a:t>
            </a:r>
          </a:p>
          <a:p>
            <a:r>
              <a:rPr lang="en-US" sz="1200" dirty="0"/>
              <a:t>    </a:t>
            </a:r>
            <a:r>
              <a:rPr lang="en-US" sz="1200" dirty="0" err="1"/>
              <a:t>def</a:t>
            </a:r>
            <a:r>
              <a:rPr lang="en-US" sz="1200" dirty="0"/>
              <a:t> function2(self):</a:t>
            </a:r>
          </a:p>
          <a:p>
            <a:r>
              <a:rPr lang="en-US" sz="1200" dirty="0"/>
              <a:t>        self.function1()</a:t>
            </a:r>
          </a:p>
          <a:p>
            <a:r>
              <a:rPr lang="en-US" sz="1200" dirty="0"/>
              <a:t>        self.data2=3.5*self.data1</a:t>
            </a:r>
          </a:p>
          <a:p>
            <a:r>
              <a:rPr lang="en-US" sz="1200" dirty="0"/>
              <a:t>        return self.data2</a:t>
            </a:r>
          </a:p>
          <a:p>
            <a:r>
              <a:rPr lang="en-US" sz="1200" dirty="0"/>
              <a:t>x = Test(1,2)</a:t>
            </a:r>
          </a:p>
          <a:p>
            <a:r>
              <a:rPr lang="en-US" sz="1200" dirty="0" err="1"/>
              <a:t>xf</a:t>
            </a:r>
            <a:r>
              <a:rPr lang="en-US" sz="1200" dirty="0"/>
              <a:t> = x.function2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xf</a:t>
            </a:r>
            <a:r>
              <a:rPr lang="en-US" sz="1200" dirty="0"/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2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153400" cy="61722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Java:</a:t>
            </a:r>
          </a:p>
          <a:p>
            <a:pPr lvl="1"/>
            <a:r>
              <a:rPr lang="en-US" dirty="0" smtClean="0"/>
              <a:t>Must be declared first,</a:t>
            </a:r>
            <a:r>
              <a:rPr lang="en-US" dirty="0"/>
              <a:t> </a:t>
            </a:r>
            <a:r>
              <a:rPr lang="en-US" dirty="0" smtClean="0"/>
              <a:t>  type cannot be changed (normally) after declaration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static</a:t>
            </a:r>
            <a:r>
              <a:rPr lang="en-US" dirty="0" smtClean="0"/>
              <a:t> variables, shared by all objects of a class. 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tatic</a:t>
            </a:r>
            <a:r>
              <a:rPr lang="en-US" dirty="0" smtClean="0"/>
              <a:t> is a keyword to indicate a class variable. </a:t>
            </a:r>
          </a:p>
          <a:p>
            <a:pPr lvl="1"/>
            <a:r>
              <a:rPr lang="en-US" dirty="0" smtClean="0"/>
              <a:t>Instance variables, each object has its own copy</a:t>
            </a:r>
          </a:p>
          <a:p>
            <a:pPr lvl="1"/>
            <a:r>
              <a:rPr lang="en-US" dirty="0" smtClean="0"/>
              <a:t>Local variables, defined with </a:t>
            </a:r>
            <a:r>
              <a:rPr lang="en-US" smtClean="0"/>
              <a:t>a </a:t>
            </a:r>
            <a:r>
              <a:rPr lang="en-US" smtClean="0"/>
              <a:t>method.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/>
              <a:t> vs </a:t>
            </a:r>
            <a:r>
              <a:rPr lang="en-US" dirty="0" smtClean="0">
                <a:solidFill>
                  <a:srgbClr val="0000FF"/>
                </a:solidFill>
              </a:rPr>
              <a:t>private</a:t>
            </a:r>
            <a:r>
              <a:rPr lang="en-US" dirty="0" smtClean="0"/>
              <a:t>:   </a:t>
            </a:r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private</a:t>
            </a:r>
            <a:r>
              <a:rPr lang="en-US" dirty="0" smtClean="0"/>
              <a:t> are keywords</a:t>
            </a:r>
          </a:p>
          <a:p>
            <a:pPr lvl="2"/>
            <a:r>
              <a:rPr lang="en-US" dirty="0" smtClean="0"/>
              <a:t>All public by default, unless preceding with keyword </a:t>
            </a:r>
            <a:r>
              <a:rPr lang="en-US" dirty="0" smtClean="0">
                <a:solidFill>
                  <a:srgbClr val="0000FF"/>
                </a:solidFill>
              </a:rPr>
              <a:t>private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addition,</a:t>
            </a:r>
            <a:r>
              <a:rPr lang="en-US" dirty="0" smtClean="0">
                <a:solidFill>
                  <a:srgbClr val="0000FF"/>
                </a:solidFill>
              </a:rPr>
              <a:t> protected</a:t>
            </a:r>
          </a:p>
          <a:p>
            <a:pPr lvl="2"/>
            <a:r>
              <a:rPr lang="en-US" dirty="0" smtClean="0"/>
              <a:t>can be accessed also by its subclass.</a:t>
            </a:r>
          </a:p>
          <a:p>
            <a:r>
              <a:rPr lang="en-US" dirty="0" smtClean="0"/>
              <a:t>C++:</a:t>
            </a:r>
          </a:p>
          <a:p>
            <a:pPr lvl="1"/>
            <a:r>
              <a:rPr lang="en-US" dirty="0" smtClean="0"/>
              <a:t>Must be declared </a:t>
            </a:r>
            <a:r>
              <a:rPr lang="en-US" dirty="0"/>
              <a:t>first ,   type cannot be changed (normally) after declaration </a:t>
            </a:r>
            <a:endParaRPr lang="en-US" dirty="0" smtClean="0"/>
          </a:p>
          <a:p>
            <a:pPr lvl="1"/>
            <a:r>
              <a:rPr lang="en-US" dirty="0" smtClean="0"/>
              <a:t>Global variables: </a:t>
            </a:r>
          </a:p>
          <a:p>
            <a:pPr lvl="2"/>
            <a:r>
              <a:rPr lang="en-US" dirty="0" smtClean="0"/>
              <a:t>Defined outside all classes,  functions and shared by all functions within a program.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tatic</a:t>
            </a:r>
            <a:r>
              <a:rPr lang="en-US" dirty="0" smtClean="0"/>
              <a:t> variables (</a:t>
            </a:r>
            <a:r>
              <a:rPr lang="en-US" dirty="0" smtClean="0">
                <a:solidFill>
                  <a:srgbClr val="0000FF"/>
                </a:solidFill>
              </a:rPr>
              <a:t>static</a:t>
            </a:r>
            <a:r>
              <a:rPr lang="en-US" dirty="0" smtClean="0"/>
              <a:t> is a keyword and needs to be used to indicate </a:t>
            </a:r>
            <a:r>
              <a:rPr lang="en-US" dirty="0" smtClean="0">
                <a:solidFill>
                  <a:srgbClr val="0000FF"/>
                </a:solidFill>
              </a:rPr>
              <a:t>static</a:t>
            </a:r>
            <a:r>
              <a:rPr lang="en-US" dirty="0" smtClean="0"/>
              <a:t> variable.)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tatic</a:t>
            </a:r>
            <a:r>
              <a:rPr lang="en-US" dirty="0" smtClean="0"/>
              <a:t> variables within a class and as well as </a:t>
            </a:r>
            <a:r>
              <a:rPr lang="en-US" dirty="0" smtClean="0">
                <a:solidFill>
                  <a:srgbClr val="0000FF"/>
                </a:solidFill>
              </a:rPr>
              <a:t>static</a:t>
            </a:r>
            <a:r>
              <a:rPr lang="en-US" dirty="0" smtClean="0"/>
              <a:t> variable within a function.</a:t>
            </a:r>
          </a:p>
          <a:p>
            <a:pPr lvl="1"/>
            <a:r>
              <a:rPr lang="en-US" dirty="0" smtClean="0"/>
              <a:t>Instance variables of a class</a:t>
            </a:r>
          </a:p>
          <a:p>
            <a:pPr lvl="1"/>
            <a:r>
              <a:rPr lang="en-US" dirty="0" smtClean="0"/>
              <a:t>Local variables of a function. 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/>
              <a:t> vs </a:t>
            </a:r>
            <a:r>
              <a:rPr lang="en-US" dirty="0" smtClean="0">
                <a:solidFill>
                  <a:srgbClr val="0000FF"/>
                </a:solidFill>
              </a:rPr>
              <a:t>private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All private by default.</a:t>
            </a:r>
          </a:p>
          <a:p>
            <a:pPr lvl="1"/>
            <a:r>
              <a:rPr lang="en-US" dirty="0"/>
              <a:t>In addition,</a:t>
            </a:r>
            <a:r>
              <a:rPr lang="en-US" dirty="0">
                <a:solidFill>
                  <a:srgbClr val="0000FF"/>
                </a:solidFill>
              </a:rPr>
              <a:t> protected</a:t>
            </a:r>
          </a:p>
          <a:p>
            <a:pPr lvl="2"/>
            <a:r>
              <a:rPr lang="en-US" dirty="0" smtClean="0"/>
              <a:t>Can also be accessed by its subclass, friend class, or friend function.  </a:t>
            </a:r>
          </a:p>
          <a:p>
            <a:r>
              <a:rPr lang="en-US" dirty="0" smtClean="0"/>
              <a:t>Python: </a:t>
            </a:r>
          </a:p>
          <a:p>
            <a:pPr lvl="1"/>
            <a:r>
              <a:rPr lang="en-US" dirty="0" smtClean="0"/>
              <a:t>No declaration and use them whenever needed.   Type can be changed dynamically</a:t>
            </a:r>
          </a:p>
          <a:p>
            <a:pPr lvl="1"/>
            <a:r>
              <a:rPr lang="en-US" dirty="0" smtClean="0"/>
              <a:t>Global variables:</a:t>
            </a:r>
          </a:p>
          <a:p>
            <a:pPr lvl="2"/>
            <a:r>
              <a:rPr lang="en-US" dirty="0" smtClean="0"/>
              <a:t>Assign values outside functions  or</a:t>
            </a:r>
          </a:p>
          <a:p>
            <a:pPr lvl="2"/>
            <a:r>
              <a:rPr lang="en-US" dirty="0" smtClean="0"/>
              <a:t>Declare a variable by proceeding a “global” keyword.</a:t>
            </a:r>
          </a:p>
          <a:p>
            <a:pPr lvl="1"/>
            <a:r>
              <a:rPr lang="en-US" dirty="0" smtClean="0"/>
              <a:t>Static variables of a class, all variables define in a class are considered as class variable by default (no static keyword), </a:t>
            </a:r>
          </a:p>
          <a:p>
            <a:pPr lvl="1"/>
            <a:r>
              <a:rPr lang="en-US" dirty="0" smtClean="0"/>
              <a:t>Instance variables of a class, defined in __</a:t>
            </a:r>
            <a:r>
              <a:rPr lang="en-US" dirty="0" err="1" smtClean="0"/>
              <a:t>init</a:t>
            </a:r>
            <a:r>
              <a:rPr lang="en-US" dirty="0" smtClean="0"/>
              <a:t>__(</a:t>
            </a:r>
            <a:r>
              <a:rPr lang="en-US" dirty="0" smtClean="0">
                <a:solidFill>
                  <a:srgbClr val="0000FF"/>
                </a:solidFill>
              </a:rPr>
              <a:t>self</a:t>
            </a:r>
            <a:r>
              <a:rPr lang="en-US" dirty="0" smtClean="0"/>
              <a:t>,…) by </a:t>
            </a:r>
            <a:r>
              <a:rPr lang="en-US" dirty="0" err="1" smtClean="0">
                <a:solidFill>
                  <a:srgbClr val="0000FF"/>
                </a:solidFill>
              </a:rPr>
              <a:t>self</a:t>
            </a:r>
            <a:r>
              <a:rPr lang="en-US" dirty="0" err="1" smtClean="0"/>
              <a:t>.variableName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Local variable of a function.  </a:t>
            </a:r>
          </a:p>
          <a:p>
            <a:pPr lvl="1"/>
            <a:r>
              <a:rPr lang="en-US" dirty="0" smtClean="0"/>
              <a:t>Public vs private: </a:t>
            </a:r>
          </a:p>
          <a:p>
            <a:pPr lvl="2"/>
            <a:r>
              <a:rPr lang="en-US" dirty="0"/>
              <a:t>All </a:t>
            </a:r>
            <a:r>
              <a:rPr lang="en-US" b="1" dirty="0"/>
              <a:t>members</a:t>
            </a:r>
            <a:r>
              <a:rPr lang="en-US" dirty="0"/>
              <a:t> in a </a:t>
            </a:r>
            <a:r>
              <a:rPr lang="en-US" b="1" dirty="0"/>
              <a:t>Python class</a:t>
            </a:r>
            <a:r>
              <a:rPr lang="en-US" dirty="0"/>
              <a:t> are </a:t>
            </a:r>
            <a:r>
              <a:rPr lang="en-US" b="1" dirty="0"/>
              <a:t>public</a:t>
            </a:r>
            <a:r>
              <a:rPr lang="en-US" dirty="0"/>
              <a:t> by default. </a:t>
            </a:r>
            <a:r>
              <a:rPr lang="en-US" dirty="0" smtClean="0"/>
              <a:t>  There is no keyword public  nor private in Python. </a:t>
            </a:r>
          </a:p>
          <a:p>
            <a:pPr lvl="2"/>
            <a:r>
              <a:rPr lang="en-US" dirty="0" smtClean="0"/>
              <a:t>Self.__</a:t>
            </a:r>
            <a:r>
              <a:rPr lang="en-US" dirty="0" err="1" smtClean="0"/>
              <a:t>variableName</a:t>
            </a:r>
            <a:r>
              <a:rPr lang="en-US" dirty="0" smtClean="0"/>
              <a:t>  indicates  such a variable is  a private variable.  (--: </a:t>
            </a:r>
            <a:r>
              <a:rPr lang="en-US" dirty="0"/>
              <a:t>double underscore 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In addition, protected:</a:t>
            </a:r>
          </a:p>
          <a:p>
            <a:pPr lvl="2"/>
            <a:r>
              <a:rPr lang="en-US" dirty="0" smtClean="0"/>
              <a:t>Defined by self._</a:t>
            </a:r>
            <a:r>
              <a:rPr lang="en-US" dirty="0" err="1" smtClean="0"/>
              <a:t>variableName</a:t>
            </a:r>
            <a:r>
              <a:rPr lang="en-US" dirty="0"/>
              <a:t> </a:t>
            </a:r>
            <a:r>
              <a:rPr lang="en-US" dirty="0" smtClean="0"/>
              <a:t> (_: single underscore).</a:t>
            </a:r>
          </a:p>
          <a:p>
            <a:pPr lvl="2"/>
            <a:r>
              <a:rPr lang="en-US" dirty="0" smtClean="0"/>
              <a:t>Can also be accessed by its subclass. </a:t>
            </a:r>
          </a:p>
        </p:txBody>
      </p:sp>
    </p:spTree>
    <p:extLst>
      <p:ext uri="{BB962C8B-B14F-4D97-AF65-F5344CB8AC3E}">
        <p14:creationId xmlns:p14="http://schemas.microsoft.com/office/powerpoint/2010/main" val="15496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(variables) life span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1816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Global variable (object) of a program:  </a:t>
            </a:r>
          </a:p>
          <a:p>
            <a:pPr lvl="1"/>
            <a:r>
              <a:rPr lang="en-US" dirty="0" smtClean="0"/>
              <a:t>C++ and Python,  (Java does not directly have global variable)</a:t>
            </a:r>
          </a:p>
          <a:p>
            <a:pPr lvl="1"/>
            <a:r>
              <a:rPr lang="en-US" dirty="0" smtClean="0"/>
              <a:t>Entire time when the program is running</a:t>
            </a:r>
          </a:p>
          <a:p>
            <a:pPr lvl="1"/>
            <a:r>
              <a:rPr lang="en-US" dirty="0" smtClean="0"/>
              <a:t>Can be accessed from any where</a:t>
            </a:r>
          </a:p>
          <a:p>
            <a:r>
              <a:rPr lang="en-US" dirty="0" smtClean="0"/>
              <a:t>Static variable of a class, also called class variable</a:t>
            </a:r>
          </a:p>
          <a:p>
            <a:pPr lvl="1"/>
            <a:r>
              <a:rPr lang="en-US" dirty="0" smtClean="0"/>
              <a:t>Begins to exist when its declaring class is referred and lasts until the program stop running.</a:t>
            </a:r>
          </a:p>
          <a:p>
            <a:pPr lvl="1"/>
            <a:r>
              <a:rPr lang="en-US" dirty="0" smtClean="0"/>
              <a:t>Can be accessed from any object (or all objects) of a class or any where using </a:t>
            </a:r>
            <a:r>
              <a:rPr lang="en-US" dirty="0" err="1" smtClean="0"/>
              <a:t>classname.staticVariableName</a:t>
            </a:r>
            <a:r>
              <a:rPr lang="en-US" dirty="0" smtClean="0"/>
              <a:t> (if it is a public variable)</a:t>
            </a:r>
          </a:p>
          <a:p>
            <a:r>
              <a:rPr lang="en-US" dirty="0" smtClean="0"/>
              <a:t>Instance variable of a class</a:t>
            </a:r>
          </a:p>
          <a:p>
            <a:pPr lvl="1"/>
            <a:r>
              <a:rPr lang="en-US" dirty="0" smtClean="0"/>
              <a:t>Begins to exist when an object/variable is created/declared and lasts until the object is cleared (either disposed as in C++ or garbage collected in Java)</a:t>
            </a:r>
          </a:p>
          <a:p>
            <a:pPr lvl="1"/>
            <a:r>
              <a:rPr lang="en-US" dirty="0" smtClean="0"/>
              <a:t>can only be accessed by the object including  </a:t>
            </a:r>
            <a:r>
              <a:rPr lang="en-US" dirty="0" err="1" smtClean="0"/>
              <a:t>objectVariableName.instanceVariableName</a:t>
            </a:r>
            <a:r>
              <a:rPr lang="en-US" dirty="0" smtClean="0"/>
              <a:t> (if it is a public variable)</a:t>
            </a:r>
          </a:p>
          <a:p>
            <a:r>
              <a:rPr lang="en-US" dirty="0" smtClean="0"/>
              <a:t>Local variable of a method/function:</a:t>
            </a:r>
          </a:p>
          <a:p>
            <a:pPr lvl="1"/>
            <a:r>
              <a:rPr lang="en-US" dirty="0" smtClean="0"/>
              <a:t>Begins to exist when a function/method is called (invoked) and lasts until the function/method is finished (returned).</a:t>
            </a:r>
          </a:p>
          <a:p>
            <a:pPr lvl="1"/>
            <a:r>
              <a:rPr lang="en-US" dirty="0" smtClean="0"/>
              <a:t>can only be accessed within the function/method. </a:t>
            </a:r>
          </a:p>
          <a:p>
            <a:r>
              <a:rPr lang="en-US" dirty="0" smtClean="0"/>
              <a:t>Block variable within a block</a:t>
            </a:r>
          </a:p>
          <a:p>
            <a:pPr lvl="1"/>
            <a:r>
              <a:rPr lang="en-US" dirty="0" smtClean="0"/>
              <a:t>e.g., in Java,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=0;i&lt;100;i++){….},    variable </a:t>
            </a:r>
            <a:r>
              <a:rPr lang="en-US" dirty="0" err="1" smtClean="0"/>
              <a:t>i</a:t>
            </a:r>
            <a:r>
              <a:rPr lang="en-US" dirty="0" smtClean="0"/>
              <a:t> is only available within for</a:t>
            </a:r>
          </a:p>
          <a:p>
            <a:pPr lvl="1"/>
            <a:r>
              <a:rPr lang="en-US" dirty="0" smtClean="0"/>
              <a:t>In C/C++: </a:t>
            </a:r>
            <a:r>
              <a:rPr lang="en-US" dirty="0" err="1" smtClean="0"/>
              <a:t>i</a:t>
            </a:r>
            <a:r>
              <a:rPr lang="en-US" dirty="0" smtClean="0"/>
              <a:t> cannot be declared within for, but an outside block enclosing for. </a:t>
            </a:r>
          </a:p>
          <a:p>
            <a:pPr lvl="1"/>
            <a:r>
              <a:rPr lang="en-US" dirty="0" smtClean="0"/>
              <a:t>Begins to exist when the object/variable is created/declared and lasts until the end of the surrounding block.</a:t>
            </a:r>
          </a:p>
          <a:p>
            <a:pPr lvl="1"/>
            <a:r>
              <a:rPr lang="en-US" dirty="0" smtClean="0"/>
              <a:t>Can only be accessed within its declaring block</a:t>
            </a:r>
          </a:p>
          <a:p>
            <a:r>
              <a:rPr lang="en-US" dirty="0" smtClean="0"/>
              <a:t>Parameters of a method/function.</a:t>
            </a:r>
          </a:p>
          <a:p>
            <a:pPr lvl="1"/>
            <a:r>
              <a:rPr lang="en-US" dirty="0" smtClean="0"/>
              <a:t>Same as local variables.  </a:t>
            </a:r>
          </a:p>
          <a:p>
            <a:pPr lvl="1"/>
            <a:r>
              <a:rPr lang="en-US" dirty="0" smtClean="0"/>
              <a:t>However, if pass-by-reference, the effect of changing a parameter is in fact to change the corresponding argument.  </a:t>
            </a:r>
          </a:p>
        </p:txBody>
      </p:sp>
    </p:spTree>
    <p:extLst>
      <p:ext uri="{BB962C8B-B14F-4D97-AF65-F5344CB8AC3E}">
        <p14:creationId xmlns:p14="http://schemas.microsoft.com/office/powerpoint/2010/main" val="40442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Parameter passing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05800" cy="56388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Caller vs. </a:t>
            </a:r>
            <a:r>
              <a:rPr lang="en-US" dirty="0" err="1" smtClean="0"/>
              <a:t>callee</a:t>
            </a:r>
            <a:endParaRPr lang="en-US" dirty="0" smtClean="0"/>
          </a:p>
          <a:p>
            <a:r>
              <a:rPr lang="en-US" dirty="0" smtClean="0"/>
              <a:t>Parameter vs. argument, formal argument vs. real argument, or formal parameter vs. actual parameter</a:t>
            </a:r>
          </a:p>
          <a:p>
            <a:r>
              <a:rPr lang="en-US" dirty="0" smtClean="0"/>
              <a:t>Pass-by-value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the value of an argument </a:t>
            </a:r>
            <a:r>
              <a:rPr lang="en-US" dirty="0" smtClean="0"/>
              <a:t>is </a:t>
            </a:r>
            <a:r>
              <a:rPr lang="en-US" dirty="0"/>
              <a:t>passed to the corresponding </a:t>
            </a:r>
            <a:r>
              <a:rPr lang="en-US" dirty="0" smtClean="0"/>
              <a:t>parameter</a:t>
            </a:r>
          </a:p>
          <a:p>
            <a:pPr lvl="1"/>
            <a:r>
              <a:rPr lang="en-US" dirty="0" smtClean="0"/>
              <a:t>If the argument is </a:t>
            </a:r>
            <a:r>
              <a:rPr lang="en-US" dirty="0"/>
              <a:t>an expression, the result of the </a:t>
            </a:r>
            <a:r>
              <a:rPr lang="en-US" dirty="0" smtClean="0"/>
              <a:t>expression computed is passed</a:t>
            </a:r>
          </a:p>
          <a:p>
            <a:pPr lvl="1"/>
            <a:r>
              <a:rPr lang="en-US" dirty="0" smtClean="0"/>
              <a:t>Once passed, there is no relation between the parameter and the argument</a:t>
            </a:r>
          </a:p>
          <a:p>
            <a:pPr lvl="1"/>
            <a:r>
              <a:rPr lang="en-US" dirty="0" smtClean="0"/>
              <a:t>Any modification to the parameter will not affect the argument</a:t>
            </a:r>
          </a:p>
          <a:p>
            <a:pPr lvl="1"/>
            <a:r>
              <a:rPr lang="en-US" dirty="0" smtClean="0"/>
              <a:t>Only passed in, not passed out</a:t>
            </a:r>
          </a:p>
          <a:p>
            <a:pPr lvl="1"/>
            <a:r>
              <a:rPr lang="en-US" dirty="0" smtClean="0"/>
              <a:t>All languages has pass by value</a:t>
            </a:r>
          </a:p>
          <a:p>
            <a:pPr lvl="2"/>
            <a:r>
              <a:rPr lang="en-US" dirty="0" smtClean="0"/>
              <a:t>But in Java’s primitive data types are passed by value. </a:t>
            </a:r>
          </a:p>
          <a:p>
            <a:r>
              <a:rPr lang="en-US" dirty="0" smtClean="0"/>
              <a:t>Pass-by-reference, called call-by-reference or aliasing </a:t>
            </a:r>
          </a:p>
          <a:p>
            <a:pPr lvl="1"/>
            <a:r>
              <a:rPr lang="en-US" dirty="0" smtClean="0"/>
              <a:t>The address of an argument is passed into the corresponding parameter. </a:t>
            </a:r>
          </a:p>
          <a:p>
            <a:pPr lvl="1"/>
            <a:r>
              <a:rPr lang="en-US" dirty="0" smtClean="0"/>
              <a:t>Any modification to the parameter is in fact the modification to the argument </a:t>
            </a:r>
          </a:p>
          <a:p>
            <a:pPr lvl="2"/>
            <a:r>
              <a:rPr lang="en-US" dirty="0" smtClean="0"/>
              <a:t>Due to the access to the parameter uses </a:t>
            </a:r>
            <a:r>
              <a:rPr lang="en-US" b="1" dirty="0" smtClean="0"/>
              <a:t>indirect addressing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As the result, the final result of the parameter is the final result of the argument.</a:t>
            </a:r>
          </a:p>
          <a:p>
            <a:pPr lvl="1"/>
            <a:r>
              <a:rPr lang="en-US" dirty="0" smtClean="0"/>
              <a:t>Both passed in and also passed-out.  </a:t>
            </a:r>
          </a:p>
          <a:p>
            <a:pPr lvl="1"/>
            <a:r>
              <a:rPr lang="en-US" dirty="0" smtClean="0"/>
              <a:t>C/C++:  indicated by </a:t>
            </a:r>
            <a:r>
              <a:rPr lang="en-US" dirty="0" err="1" smtClean="0"/>
              <a:t>int</a:t>
            </a:r>
            <a:r>
              <a:rPr lang="en-US" dirty="0" smtClean="0"/>
              <a:t> *x for parameter x (i.e., *) and &amp;a for argument a (i.e., &amp;).</a:t>
            </a:r>
          </a:p>
          <a:p>
            <a:pPr lvl="1"/>
            <a:r>
              <a:rPr lang="en-US" dirty="0" smtClean="0"/>
              <a:t>Java:   all non-primitive data types (i.e., object) is passed by reference.   </a:t>
            </a:r>
          </a:p>
          <a:p>
            <a:pPr lvl="2"/>
            <a:r>
              <a:rPr lang="en-US" dirty="0" smtClean="0"/>
              <a:t>In fact, it can also considered as pass-by-value because the value of an object variable  is the address of the object. </a:t>
            </a:r>
          </a:p>
          <a:p>
            <a:r>
              <a:rPr lang="en-US" dirty="0" smtClean="0"/>
              <a:t>Pass-by-result:</a:t>
            </a:r>
          </a:p>
          <a:p>
            <a:pPr lvl="1"/>
            <a:r>
              <a:rPr lang="en-US" dirty="0"/>
              <a:t>This method uses </a:t>
            </a:r>
            <a:r>
              <a:rPr lang="en-US" i="1" dirty="0"/>
              <a:t>out-mode</a:t>
            </a:r>
            <a:r>
              <a:rPr lang="en-US" dirty="0"/>
              <a:t> semantics. Just before control is </a:t>
            </a:r>
            <a:r>
              <a:rPr lang="en-US" dirty="0" smtClean="0"/>
              <a:t>transferred </a:t>
            </a:r>
            <a:r>
              <a:rPr lang="en-US" dirty="0"/>
              <a:t>back to the caller, the value of the </a:t>
            </a:r>
            <a:r>
              <a:rPr lang="en-US" dirty="0" smtClean="0"/>
              <a:t>parameter </a:t>
            </a:r>
            <a:r>
              <a:rPr lang="en-US" dirty="0"/>
              <a:t>is transmitted back to the </a:t>
            </a:r>
            <a:r>
              <a:rPr lang="en-US" dirty="0" smtClean="0"/>
              <a:t>argument. 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general, </a:t>
            </a:r>
            <a:r>
              <a:rPr lang="en-US" dirty="0" smtClean="0"/>
              <a:t>it is </a:t>
            </a:r>
            <a:r>
              <a:rPr lang="en-US" dirty="0"/>
              <a:t>implemented by copy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Pass by Value-Result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method uses </a:t>
            </a:r>
            <a:r>
              <a:rPr lang="en-US" i="1" dirty="0"/>
              <a:t>in/out-mode</a:t>
            </a:r>
            <a:r>
              <a:rPr lang="en-US" dirty="0"/>
              <a:t> semantics. It is a combination of Pass-by-Value and Pass-by-result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modification to the parameter in the middle of the method/function does not affect the argument</a:t>
            </a:r>
          </a:p>
          <a:p>
            <a:pPr lvl="1"/>
            <a:r>
              <a:rPr lang="en-US" dirty="0" smtClean="0"/>
              <a:t>Only the last modification to the parameter is copied into the argument. </a:t>
            </a:r>
          </a:p>
          <a:p>
            <a:r>
              <a:rPr lang="en-US" dirty="0" smtClean="0"/>
              <a:t>Pass by name (In </a:t>
            </a:r>
            <a:r>
              <a:rPr lang="en-US" dirty="0" err="1" smtClean="0"/>
              <a:t>AlGOL</a:t>
            </a:r>
            <a:r>
              <a:rPr lang="en-US" dirty="0" smtClean="0"/>
              <a:t> 60):</a:t>
            </a:r>
          </a:p>
          <a:p>
            <a:pPr lvl="1"/>
            <a:r>
              <a:rPr lang="en-US" dirty="0" smtClean="0"/>
              <a:t>An parameter is substituted by the name of the corresponding argument literally.   </a:t>
            </a:r>
          </a:p>
          <a:p>
            <a:pPr lvl="1"/>
            <a:r>
              <a:rPr lang="en-US" dirty="0" smtClean="0"/>
              <a:t>If the argument is an expression such as a[</a:t>
            </a:r>
            <a:r>
              <a:rPr lang="en-US" dirty="0" err="1" smtClean="0"/>
              <a:t>I,j</a:t>
            </a:r>
            <a:r>
              <a:rPr lang="en-US" dirty="0" smtClean="0"/>
              <a:t>], the entire expression, i.e., a[</a:t>
            </a:r>
            <a:r>
              <a:rPr lang="en-US" dirty="0" err="1" smtClean="0"/>
              <a:t>i,j</a:t>
            </a:r>
            <a:r>
              <a:rPr lang="en-US" dirty="0" smtClean="0"/>
              <a:t>] is used to replace the parameter</a:t>
            </a:r>
          </a:p>
          <a:p>
            <a:pPr lvl="1"/>
            <a:r>
              <a:rPr lang="en-US" dirty="0" smtClean="0"/>
              <a:t>It is not to compute the expression to get a computed value and pass the value to </a:t>
            </a:r>
            <a:r>
              <a:rPr lang="en-US" smtClean="0"/>
              <a:t>the parameter. 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02"/>
            <a:ext cx="8229600" cy="1143000"/>
          </a:xfrm>
        </p:spPr>
        <p:txBody>
          <a:bodyPr/>
          <a:lstStyle/>
          <a:p>
            <a:r>
              <a:rPr lang="en-US" dirty="0" smtClean="0"/>
              <a:t>Abstract classes/interfaces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355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Sometimes implementation of all </a:t>
            </a:r>
            <a:r>
              <a:rPr lang="en-US" dirty="0" smtClean="0"/>
              <a:t>functions </a:t>
            </a:r>
            <a:r>
              <a:rPr lang="en-US" dirty="0"/>
              <a:t>cannot be provided in a base class because we don’t know the implementation. Such a class is called </a:t>
            </a:r>
            <a:r>
              <a:rPr lang="en-US" dirty="0">
                <a:solidFill>
                  <a:srgbClr val="0000FF"/>
                </a:solidFill>
              </a:rPr>
              <a:t>abstract</a:t>
            </a:r>
            <a:r>
              <a:rPr lang="en-US" dirty="0"/>
              <a:t> class. 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let Shape be a base class. We cannot provide implementation of function draw() in Shape, but we know every derived class must have implementation of draw(). </a:t>
            </a:r>
            <a:endParaRPr lang="en-US" dirty="0" smtClean="0"/>
          </a:p>
          <a:p>
            <a:pPr lvl="1"/>
            <a:r>
              <a:rPr lang="en-US" dirty="0" smtClean="0"/>
              <a:t>Similarly </a:t>
            </a:r>
            <a:r>
              <a:rPr lang="en-US" dirty="0"/>
              <a:t>an Animal class doesn’t have implementation of move</a:t>
            </a:r>
            <a:r>
              <a:rPr lang="en-US" dirty="0" smtClean="0"/>
              <a:t>(), </a:t>
            </a:r>
            <a:r>
              <a:rPr lang="en-US" dirty="0"/>
              <a:t>but all animals must know how to move. </a:t>
            </a:r>
            <a:endParaRPr lang="en-US" dirty="0" smtClean="0"/>
          </a:p>
          <a:p>
            <a:pPr lvl="1"/>
            <a:r>
              <a:rPr lang="en-US" dirty="0" smtClean="0"/>
              <a:t>In Java, such method is called abstract method</a:t>
            </a:r>
          </a:p>
          <a:p>
            <a:pPr lvl="1"/>
            <a:r>
              <a:rPr lang="en-US" dirty="0" smtClean="0"/>
              <a:t>In C++: called pure virtual function. </a:t>
            </a:r>
          </a:p>
          <a:p>
            <a:r>
              <a:rPr lang="en-US" dirty="0" smtClean="0"/>
              <a:t>We </a:t>
            </a:r>
            <a:r>
              <a:rPr lang="en-US" dirty="0"/>
              <a:t>cannot create objects of </a:t>
            </a:r>
            <a:r>
              <a:rPr lang="en-US" dirty="0">
                <a:solidFill>
                  <a:srgbClr val="0000FF"/>
                </a:solidFill>
              </a:rPr>
              <a:t>abstract</a:t>
            </a:r>
            <a:r>
              <a:rPr lang="en-US" dirty="0"/>
              <a:t>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a subclass extends an abstract class, it should implement the </a:t>
            </a:r>
            <a:r>
              <a:rPr lang="en-US" dirty="0" smtClean="0">
                <a:solidFill>
                  <a:srgbClr val="0000FF"/>
                </a:solidFill>
              </a:rPr>
              <a:t>abstract</a:t>
            </a:r>
            <a:r>
              <a:rPr lang="en-US" dirty="0" smtClean="0"/>
              <a:t> method/function. Otherwise, it is also an </a:t>
            </a:r>
            <a:r>
              <a:rPr lang="en-US" dirty="0" smtClean="0">
                <a:solidFill>
                  <a:srgbClr val="0000FF"/>
                </a:solidFill>
              </a:rPr>
              <a:t>abstract</a:t>
            </a:r>
            <a:r>
              <a:rPr lang="en-US" dirty="0" smtClean="0"/>
              <a:t> class. 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0000FF"/>
                </a:solidFill>
              </a:rPr>
              <a:t>abstract</a:t>
            </a:r>
            <a:r>
              <a:rPr lang="en-US" dirty="0" smtClean="0"/>
              <a:t> class can has its own constructors. </a:t>
            </a:r>
          </a:p>
          <a:p>
            <a:r>
              <a:rPr lang="en-US" dirty="0"/>
              <a:t>An </a:t>
            </a:r>
            <a:r>
              <a:rPr lang="en-US" b="1" dirty="0"/>
              <a:t>interface</a:t>
            </a:r>
            <a:r>
              <a:rPr lang="en-US" dirty="0"/>
              <a:t> does not have implementation of any of its methods, it can be considered as a collection of method declarations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Java, there is a separate keyword for </a:t>
            </a:r>
            <a:r>
              <a:rPr lang="en-US" dirty="0">
                <a:solidFill>
                  <a:srgbClr val="0000FF"/>
                </a:solidFill>
              </a:rPr>
              <a:t>interface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C++, an interface can be simulated by making all methods </a:t>
            </a:r>
            <a:r>
              <a:rPr lang="en-US" b="1" dirty="0"/>
              <a:t>as pure virtual</a:t>
            </a:r>
            <a:r>
              <a:rPr lang="en-US" dirty="0" smtClean="0"/>
              <a:t>. But no directly equivalent interface as in Java.</a:t>
            </a:r>
          </a:p>
          <a:p>
            <a:pPr lvl="1"/>
            <a:r>
              <a:rPr lang="en-US" dirty="0" smtClean="0"/>
              <a:t>Python does not have interface equivalent as in Java.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on its own doesn't provide abstract classes. Yet, Python comes with a module which provides the infrastructure for defining Abstract Base Classes (ABCs). This module is called - for obvious reasons - </a:t>
            </a:r>
            <a:r>
              <a:rPr lang="en-US" dirty="0" err="1"/>
              <a:t>abc</a:t>
            </a:r>
            <a:r>
              <a:rPr lang="en-US" dirty="0" smtClean="0"/>
              <a:t>.</a:t>
            </a:r>
          </a:p>
          <a:p>
            <a:r>
              <a:rPr lang="en-US" dirty="0"/>
              <a:t>Inheritance:</a:t>
            </a:r>
          </a:p>
          <a:p>
            <a:pPr lvl="1"/>
            <a:r>
              <a:rPr lang="en-US" dirty="0"/>
              <a:t>In java, one subclass </a:t>
            </a:r>
            <a:r>
              <a:rPr lang="en-US" dirty="0" smtClean="0">
                <a:solidFill>
                  <a:srgbClr val="0000FF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dirty="0"/>
              <a:t>only </a:t>
            </a:r>
            <a:r>
              <a:rPr lang="en-US" dirty="0" smtClean="0"/>
              <a:t> one </a:t>
            </a:r>
            <a:r>
              <a:rPr lang="en-US" dirty="0"/>
              <a:t>parent </a:t>
            </a:r>
            <a:r>
              <a:rPr lang="en-US" dirty="0" smtClean="0"/>
              <a:t>class, i.e., multiple class inheritance is not allowed.</a:t>
            </a:r>
          </a:p>
          <a:p>
            <a:pPr lvl="2"/>
            <a:r>
              <a:rPr lang="en-US" dirty="0" smtClean="0"/>
              <a:t>But,  one interface/subclass can </a:t>
            </a:r>
            <a:r>
              <a:rPr lang="en-US" dirty="0" smtClean="0">
                <a:solidFill>
                  <a:srgbClr val="0000FF"/>
                </a:solidFill>
              </a:rPr>
              <a:t>implements </a:t>
            </a:r>
            <a:r>
              <a:rPr lang="en-US" dirty="0" smtClean="0"/>
              <a:t> multiple interfaces. </a:t>
            </a:r>
          </a:p>
          <a:p>
            <a:pPr lvl="1"/>
            <a:r>
              <a:rPr lang="en-US" dirty="0"/>
              <a:t>In </a:t>
            </a:r>
            <a:r>
              <a:rPr lang="en-US" dirty="0" smtClean="0"/>
              <a:t>C++, </a:t>
            </a:r>
            <a:r>
              <a:rPr lang="en-US" dirty="0"/>
              <a:t>a subclass can extend multiple parent classes. </a:t>
            </a:r>
          </a:p>
          <a:p>
            <a:pPr lvl="1"/>
            <a:r>
              <a:rPr lang="en-US" dirty="0" smtClean="0"/>
              <a:t>In Python, a subclass can extend multiple parent classes.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4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993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Python namespaces</a:t>
            </a:r>
            <a:br>
              <a:rPr lang="en-US" dirty="0" smtClean="0"/>
            </a:br>
            <a:r>
              <a:rPr lang="en-US" sz="2200" dirty="0">
                <a:hlinkClick r:id="rId2"/>
              </a:rPr>
              <a:t>https://docs.python.org/3/tutorial/classes.html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48640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A </a:t>
            </a:r>
            <a:r>
              <a:rPr lang="en-US" i="1" dirty="0"/>
              <a:t>namespace</a:t>
            </a:r>
            <a:r>
              <a:rPr lang="en-US" dirty="0"/>
              <a:t> is a mapping from names to objects. </a:t>
            </a:r>
            <a:endParaRPr lang="en-US" dirty="0" smtClean="0"/>
          </a:p>
          <a:p>
            <a:pPr lvl="1"/>
            <a:r>
              <a:rPr lang="en-US" dirty="0" smtClean="0"/>
              <a:t>Built-in names such as abs()</a:t>
            </a:r>
          </a:p>
          <a:p>
            <a:pPr lvl="1"/>
            <a:r>
              <a:rPr lang="en-US" dirty="0" smtClean="0"/>
              <a:t>Global names in a module</a:t>
            </a:r>
          </a:p>
          <a:p>
            <a:pPr lvl="2"/>
            <a:r>
              <a:rPr lang="en-US" dirty="0" smtClean="0"/>
              <a:t>An object</a:t>
            </a:r>
          </a:p>
          <a:p>
            <a:pPr lvl="2"/>
            <a:r>
              <a:rPr lang="en-US" dirty="0" smtClean="0"/>
              <a:t>The statements executed by the top-level invocation of the interpreter are considered part of a module called __</a:t>
            </a:r>
            <a:r>
              <a:rPr lang="en-US" dirty="0" smtClean="0">
                <a:solidFill>
                  <a:srgbClr val="00B0F0"/>
                </a:solidFill>
              </a:rPr>
              <a:t>main</a:t>
            </a:r>
            <a:r>
              <a:rPr lang="en-US" dirty="0" smtClean="0"/>
              <a:t>__.  </a:t>
            </a:r>
          </a:p>
          <a:p>
            <a:pPr lvl="1"/>
            <a:r>
              <a:rPr lang="en-US" dirty="0" smtClean="0"/>
              <a:t>Local names in a function invocation</a:t>
            </a:r>
          </a:p>
          <a:p>
            <a:pPr lvl="1"/>
            <a:r>
              <a:rPr lang="en-US" dirty="0" smtClean="0"/>
              <a:t>The set of attributes of an object (form a namespace)</a:t>
            </a:r>
          </a:p>
          <a:p>
            <a:r>
              <a:rPr lang="en-US" dirty="0" smtClean="0"/>
              <a:t>There is no relationship between names in different namespaces</a:t>
            </a:r>
          </a:p>
          <a:p>
            <a:r>
              <a:rPr lang="en-US" dirty="0" smtClean="0"/>
              <a:t>Namespaces are created at different moments and have different lifetimes. </a:t>
            </a:r>
          </a:p>
          <a:p>
            <a:pPr lvl="1"/>
            <a:r>
              <a:rPr lang="en-US" dirty="0" smtClean="0"/>
              <a:t>Built-in names: when Python interpreter starts up </a:t>
            </a:r>
          </a:p>
          <a:p>
            <a:pPr lvl="2"/>
            <a:r>
              <a:rPr lang="en-US" dirty="0" smtClean="0"/>
              <a:t>Have their own global namespace in a module called </a:t>
            </a:r>
            <a:r>
              <a:rPr lang="en-US" dirty="0" err="1" smtClean="0">
                <a:solidFill>
                  <a:srgbClr val="00B0F0"/>
                </a:solidFill>
              </a:rPr>
              <a:t>builtins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Global names for a module: when the module definition is read in</a:t>
            </a:r>
          </a:p>
          <a:p>
            <a:pPr lvl="1"/>
            <a:r>
              <a:rPr lang="en-US" dirty="0" smtClean="0"/>
              <a:t>Module namespaces last until interpreter quits. </a:t>
            </a:r>
          </a:p>
          <a:p>
            <a:pPr lvl="1"/>
            <a:r>
              <a:rPr lang="en-US" dirty="0" smtClean="0"/>
              <a:t>Local namespaces for a function: when the function is called.  They are deleted when the function returns or raises an exception. </a:t>
            </a:r>
          </a:p>
          <a:p>
            <a:r>
              <a:rPr lang="en-US" dirty="0" smtClean="0"/>
              <a:t>A scope is a textual region of a Python program where a namespace is directly accessible: an unqualified reference to a name attempts to find the name in namespace. </a:t>
            </a:r>
          </a:p>
          <a:p>
            <a:r>
              <a:rPr lang="en-US" dirty="0" smtClean="0"/>
              <a:t>Scopes are determined statically, they are used dynamically. AT any time during execution, there are at least three nested scopes whose namespaces are accessible: </a:t>
            </a:r>
          </a:p>
          <a:p>
            <a:pPr lvl="1"/>
            <a:r>
              <a:rPr lang="en-US" dirty="0" smtClean="0"/>
              <a:t>The innermost scope, which is searched first, contains the local names</a:t>
            </a:r>
          </a:p>
          <a:p>
            <a:pPr lvl="1"/>
            <a:r>
              <a:rPr lang="en-US" dirty="0" smtClean="0"/>
              <a:t>The scopes of any enclosing functions., which are searched starting with the nearest enclosing scope, contains non-local but also non-global names.</a:t>
            </a:r>
          </a:p>
          <a:p>
            <a:pPr lvl="1"/>
            <a:r>
              <a:rPr lang="en-US" dirty="0" smtClean="0"/>
              <a:t>The next-to-last scope contains the current module’s global  names</a:t>
            </a:r>
          </a:p>
          <a:p>
            <a:pPr lvl="1"/>
            <a:r>
              <a:rPr lang="en-US" dirty="0" smtClean="0"/>
              <a:t>The outermost scope (searched last) is the namespace containing built-in names. </a:t>
            </a:r>
          </a:p>
          <a:p>
            <a:r>
              <a:rPr lang="en-US" dirty="0"/>
              <a:t>A special quirk of Python is that – if no </a:t>
            </a:r>
            <a:r>
              <a:rPr lang="en-US" dirty="0">
                <a:hlinkClick r:id="rId3"/>
              </a:rPr>
              <a:t>global</a:t>
            </a:r>
            <a:r>
              <a:rPr lang="en-US" dirty="0"/>
              <a:t> or </a:t>
            </a:r>
            <a:r>
              <a:rPr lang="en-US" dirty="0">
                <a:hlinkClick r:id="rId4"/>
              </a:rPr>
              <a:t>nonlocal</a:t>
            </a:r>
            <a:r>
              <a:rPr lang="en-US" dirty="0"/>
              <a:t> statement is in effect – assignments to names always go into the innermost scope. Assignments do not copy data — they just bind names to objects. The same is true for deletions: the statement del x removes the binding of x from the namespace referenced by the local scope. In fact, all operations that introduce new names use the local scope: in particular, </a:t>
            </a:r>
            <a:r>
              <a:rPr lang="en-US" dirty="0">
                <a:hlinkClick r:id="rId5"/>
              </a:rPr>
              <a:t>import</a:t>
            </a:r>
            <a:r>
              <a:rPr lang="en-US" dirty="0"/>
              <a:t> statements and function definitions bind the module or function name in the local scope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>
                <a:hlinkClick r:id="rId3"/>
              </a:rPr>
              <a:t>global</a:t>
            </a:r>
            <a:r>
              <a:rPr lang="en-US" dirty="0"/>
              <a:t> statement can be used to indicate that particular variables live in the global scope and should be rebound there; the </a:t>
            </a:r>
            <a:r>
              <a:rPr lang="en-US" dirty="0">
                <a:hlinkClick r:id="rId4"/>
              </a:rPr>
              <a:t>nonlocal</a:t>
            </a:r>
            <a:r>
              <a:rPr lang="en-US" dirty="0"/>
              <a:t> statement indicates that particular variables live in an enclosing scope and should be rebound there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9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1212</Words>
  <Application>Microsoft Office PowerPoint</Application>
  <PresentationFormat>On-screen Show (4:3)</PresentationFormat>
  <Paragraphs>326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Comparisons: Java, C++, and Python</vt:lpstr>
      <vt:lpstr>Sorting </vt:lpstr>
      <vt:lpstr>Functions/methods</vt:lpstr>
      <vt:lpstr>Classes </vt:lpstr>
      <vt:lpstr>Variables</vt:lpstr>
      <vt:lpstr>Object (variables) life span and scope</vt:lpstr>
      <vt:lpstr>Parameter passing mechanisms</vt:lpstr>
      <vt:lpstr>Abstract classes/interfaces</vt:lpstr>
      <vt:lpstr>Python namespaces https://docs.python.org/3/tutorial/classes.html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Xukai</dc:creator>
  <cp:lastModifiedBy>xukai zou</cp:lastModifiedBy>
  <cp:revision>249</cp:revision>
  <dcterms:created xsi:type="dcterms:W3CDTF">2020-03-20T18:56:37Z</dcterms:created>
  <dcterms:modified xsi:type="dcterms:W3CDTF">2021-02-20T23:40:53Z</dcterms:modified>
</cp:coreProperties>
</file>