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  <p:sldMasterId id="2147483668" r:id="rId4"/>
  </p:sldMasterIdLst>
  <p:sldIdLst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7" r:id="rId19"/>
    <p:sldId id="311" r:id="rId20"/>
    <p:sldId id="312" r:id="rId21"/>
    <p:sldId id="314" r:id="rId22"/>
    <p:sldId id="315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5" autoAdjust="0"/>
  </p:normalViewPr>
  <p:slideViewPr>
    <p:cSldViewPr>
      <p:cViewPr varScale="1">
        <p:scale>
          <a:sx n="108" d="100"/>
          <a:sy n="108" d="100"/>
        </p:scale>
        <p:origin x="48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68441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1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6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5626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7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43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69299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3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2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5134-E9B0-4862-AC78-7D232F26D0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2BE0-DE49-46DC-9EDD-64A94EE5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40458C"/>
                </a:solidFill>
                <a:ea typeface="ＭＳ Ｐゴシック" charset="0"/>
              </a:rPr>
              <a:t>© 2014 Goodrich, Tamassia, Goldwasser</a:t>
            </a:r>
            <a:endParaRPr lang="en-US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8C78B4-0885-3343-A1DF-87E6D660D004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40458C"/>
                </a:solidFill>
                <a:ea typeface="ＭＳ Ｐゴシック" charset="0"/>
              </a:rPr>
              <a:t>© 2014 Goodrich, Tamassia, Goldwasser</a:t>
            </a:r>
            <a:endParaRPr lang="en-US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8C78B4-0885-3343-A1DF-87E6D660D004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3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40458C"/>
                </a:solidFill>
                <a:ea typeface="ＭＳ Ｐゴシック" charset="0"/>
              </a:rPr>
              <a:t>© 2014 Goodrich, Tamassia, Goldwasser</a:t>
            </a:r>
            <a:endParaRPr lang="en-US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8C78B4-0885-3343-A1DF-87E6D660D004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Linear data structures</a:t>
            </a:r>
          </a:p>
          <a:p>
            <a:pPr lvl="1"/>
            <a:r>
              <a:rPr lang="en-US" dirty="0" smtClean="0"/>
              <a:t>Array, linked list, stack, queue</a:t>
            </a:r>
          </a:p>
          <a:p>
            <a:pPr lvl="1"/>
            <a:r>
              <a:rPr lang="en-US" dirty="0" smtClean="0"/>
              <a:t>Even two or multiple dimensional arrays</a:t>
            </a:r>
          </a:p>
          <a:p>
            <a:pPr lvl="2"/>
            <a:r>
              <a:rPr lang="en-US" dirty="0" smtClean="0"/>
              <a:t>grid-type structure</a:t>
            </a:r>
          </a:p>
          <a:p>
            <a:r>
              <a:rPr lang="en-US" dirty="0" smtClean="0"/>
              <a:t>An important data structure</a:t>
            </a:r>
          </a:p>
          <a:p>
            <a:pPr lvl="1"/>
            <a:r>
              <a:rPr lang="en-US" dirty="0" smtClean="0"/>
              <a:t>Non linear but hierarchical. </a:t>
            </a:r>
          </a:p>
          <a:p>
            <a:r>
              <a:rPr lang="en-US" dirty="0" smtClean="0"/>
              <a:t>A recursive data structure</a:t>
            </a:r>
          </a:p>
          <a:p>
            <a:pPr lvl="1"/>
            <a:r>
              <a:rPr lang="en-US" dirty="0" smtClean="0"/>
              <a:t>Thus, many tree algorithms can easily be implemented recursively </a:t>
            </a:r>
          </a:p>
          <a:p>
            <a:r>
              <a:rPr lang="en-US" dirty="0" smtClean="0"/>
              <a:t>A special category: binary tree</a:t>
            </a:r>
          </a:p>
          <a:p>
            <a:pPr lvl="1"/>
            <a:r>
              <a:rPr lang="en-US" dirty="0" smtClean="0"/>
              <a:t>Binary search tree</a:t>
            </a:r>
          </a:p>
          <a:p>
            <a:r>
              <a:rPr lang="en-US" dirty="0" smtClean="0"/>
              <a:t>Tree representations, algorithms and their complexities.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52400"/>
            <a:ext cx="319752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>
                <a:solidFill>
                  <a:srgbClr val="40458C"/>
                </a:solidFill>
              </a:rPr>
              <a:pPr eaLnBrk="1" hangingPunct="1"/>
              <a:t>10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  <a:sym typeface="Symbol" charset="0"/>
                </a:rPr>
                <a:t></a:t>
              </a: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>
                <a:solidFill>
                  <a:srgbClr val="40458C"/>
                </a:solidFill>
              </a:rPr>
              <a:pPr eaLnBrk="1" hangingPunct="1"/>
              <a:t>11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40458C"/>
                </a:solidFill>
                <a:ea typeface="ＭＳ Ｐゴシック" charset="0"/>
              </a:rPr>
              <a:t>Chipotle</a:t>
            </a:r>
            <a:endParaRPr lang="en-US" sz="2400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40458C"/>
                </a:solidFill>
                <a:ea typeface="ＭＳ Ｐゴシック" charset="0"/>
              </a:rPr>
              <a:t>Gracie’s</a:t>
            </a:r>
            <a:endParaRPr lang="en-US" sz="2400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>
                <a:solidFill>
                  <a:srgbClr val="40458C"/>
                </a:solidFill>
              </a:rPr>
              <a:pPr eaLnBrk="1" hangingPunct="1"/>
              <a:t>12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Properties: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e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</a:rPr>
              <a:t>=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i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</a:rPr>
              <a:t>+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1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n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</a:rPr>
              <a:t>=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e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</a:rPr>
              <a:t>-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1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h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rPr>
              <a:t> 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i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h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rPr>
              <a:t>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n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</a:rPr>
              <a:t>-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1)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</a:rPr>
              <a:t>/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2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e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rPr>
              <a:t>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 b="1" i="1" baseline="300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h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h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rPr>
              <a:t>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log</a:t>
            </a:r>
            <a:r>
              <a:rPr lang="en-US" sz="2400" baseline="-250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h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rPr>
              <a:t>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log</a:t>
            </a:r>
            <a:r>
              <a:rPr lang="en-US" sz="2400" baseline="-250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(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n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</a:rPr>
              <a:t>+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1)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 b="1">
                <a:solidFill>
                  <a:srgbClr val="40458C"/>
                </a:solidFill>
                <a:latin typeface="Symbol" charset="0"/>
                <a:ea typeface="ＭＳ Ｐゴシック" charset="0"/>
              </a:rPr>
              <a:t>-</a:t>
            </a:r>
            <a:r>
              <a: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400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1</a:t>
            </a:r>
            <a:endParaRPr lang="en-US" sz="2400" baseline="30000">
              <a:solidFill>
                <a:srgbClr val="40458C"/>
              </a:solidFill>
              <a:latin typeface="Times New Roman" charset="0"/>
              <a:ea typeface="ＭＳ Ｐゴシック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>
              <a:solidFill>
                <a:srgbClr val="40458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Symbol" charset="0"/>
              <a:ea typeface="ＭＳ Ｐゴシック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Symbol" charset="0"/>
              <a:ea typeface="ＭＳ Ｐゴシック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Symbol" charset="0"/>
              <a:ea typeface="ＭＳ Ｐゴシック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>
                <a:solidFill>
                  <a:srgbClr val="40458C"/>
                </a:solidFill>
              </a:rPr>
              <a:pPr eaLnBrk="1" hangingPunct="1"/>
              <a:t>13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BinaryTree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ADT extends the Tree ADT, i.e., it inherits all the methods of the Tree ADT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left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right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position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>
                <a:latin typeface="Tahoma" charset="0"/>
              </a:rPr>
              <a:t>p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The above methods return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 smtClean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Update </a:t>
            </a:r>
            <a:r>
              <a:rPr lang="en-US" dirty="0">
                <a:latin typeface="Tahoma" charset="0"/>
              </a:rPr>
              <a:t>methods may be defined by data structures implementing the </a:t>
            </a:r>
            <a:r>
              <a:rPr lang="en-US" dirty="0" err="1">
                <a:latin typeface="Tahoma" charset="0"/>
              </a:rPr>
              <a:t>BinaryTree</a:t>
            </a:r>
            <a:r>
              <a:rPr lang="en-US" dirty="0">
                <a:latin typeface="Tahoma" charset="0"/>
              </a:rPr>
              <a:t> ADT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>
                <a:solidFill>
                  <a:srgbClr val="40458C"/>
                </a:solidFill>
              </a:rPr>
              <a:pPr eaLnBrk="1" hangingPunct="1"/>
              <a:t>14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b="1" i="1" dirty="0" err="1">
                <a:solidFill>
                  <a:srgbClr val="BE2D00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BE2D00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rgbClr val="57705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 smtClean="0">
                <a:solidFill>
                  <a:srgbClr val="577052"/>
                </a:solidFill>
                <a:latin typeface="Times New Roman" charset="0"/>
              </a:rPr>
              <a:t>) ≠ </a:t>
            </a:r>
            <a:r>
              <a:rPr lang="en-US" b="1" dirty="0" smtClean="0">
                <a:solidFill>
                  <a:srgbClr val="577052"/>
                </a:solidFill>
                <a:latin typeface="Times New Roman" charset="0"/>
              </a:rPr>
              <a:t>null</a:t>
            </a:r>
            <a:endParaRPr lang="en-US" b="1" dirty="0">
              <a:solidFill>
                <a:srgbClr val="BE2D00"/>
              </a:solidFill>
              <a:latin typeface="Times New Roman" charset="0"/>
            </a:endParaRP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rgbClr val="57705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))</a:t>
            </a:r>
            <a:endParaRPr lang="en-US" dirty="0">
              <a:solidFill>
                <a:srgbClr val="40458C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rgbClr val="577052"/>
                </a:solidFill>
                <a:latin typeface="Times New Roman" charset="0"/>
              </a:rPr>
              <a:t>right</a:t>
            </a:r>
            <a:r>
              <a:rPr lang="en-US" dirty="0" smtClean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rgbClr val="577052"/>
                </a:solidFill>
                <a:latin typeface="Times New Roman" charset="0"/>
              </a:rPr>
              <a:t>null</a:t>
            </a:r>
            <a:endParaRPr lang="en-US" dirty="0">
              <a:solidFill>
                <a:srgbClr val="BE2D00"/>
              </a:solidFill>
              <a:latin typeface="Times New Roman" charset="0"/>
            </a:endParaRP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rgbClr val="57705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8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traversals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preorder traversal node sequence and the </a:t>
            </a:r>
            <a:r>
              <a:rPr lang="en-US" dirty="0" err="1" smtClean="0"/>
              <a:t>postorder</a:t>
            </a:r>
            <a:r>
              <a:rPr lang="en-US" dirty="0" smtClean="0"/>
              <a:t> traversal node sequence, can the binary tree be uniquely determined?</a:t>
            </a:r>
          </a:p>
          <a:p>
            <a:r>
              <a:rPr lang="en-US" dirty="0"/>
              <a:t>Given the preorder traversal node sequence and the </a:t>
            </a:r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/>
              <a:t>traversal node sequence, can the binary tree be uniquely determined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about </a:t>
            </a:r>
            <a:r>
              <a:rPr lang="en-US" dirty="0" err="1" smtClean="0"/>
              <a:t>postorder</a:t>
            </a:r>
            <a:r>
              <a:rPr lang="en-US" dirty="0" smtClean="0"/>
              <a:t> and </a:t>
            </a:r>
            <a:r>
              <a:rPr lang="en-US" dirty="0" err="1" smtClean="0"/>
              <a:t>inorder</a:t>
            </a:r>
            <a:r>
              <a:rPr lang="en-US" dirty="0" smtClean="0"/>
              <a:t>?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40458C"/>
                </a:solidFill>
              </a:rPr>
              <a:t>Trees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>
                <a:solidFill>
                  <a:srgbClr val="40458C"/>
                </a:solidFill>
              </a:rPr>
              <a:pPr/>
              <a:t>15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29410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52811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YES!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8766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YES!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>
                <a:solidFill>
                  <a:srgbClr val="40458C"/>
                </a:solidFill>
              </a:rPr>
              <a:pPr eaLnBrk="1" hangingPunct="1"/>
              <a:t>16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b="1" i="1" dirty="0" err="1">
                <a:solidFill>
                  <a:srgbClr val="BE2D00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BE2D00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rgbClr val="577052"/>
                </a:solidFill>
                <a:latin typeface="Times New Roman" charset="0"/>
              </a:rPr>
              <a:t>null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rgbClr val="577052"/>
                </a:solidFill>
                <a:latin typeface="Times New Roman" charset="0"/>
              </a:rPr>
            </a:br>
            <a:r>
              <a:rPr lang="en-US" dirty="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rgbClr val="57705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rgbClr val="577052"/>
                </a:solidFill>
              </a:rPr>
              <a:t>’’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</a:t>
            </a:r>
            <a:endParaRPr lang="en-US" dirty="0">
              <a:solidFill>
                <a:srgbClr val="BE2D00"/>
              </a:solidFill>
              <a:latin typeface="Times New Roman" charset="0"/>
            </a:endParaRP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rgbClr val="57705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))</a:t>
            </a:r>
            <a:endParaRPr lang="en-US" dirty="0">
              <a:solidFill>
                <a:srgbClr val="40458C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rgbClr val="57705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())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rgbClr val="577052"/>
                </a:solidFill>
                <a:latin typeface="Times New Roman" charset="0"/>
              </a:rPr>
              <a:t>null</a:t>
            </a:r>
            <a:endParaRPr lang="en-US" dirty="0">
              <a:solidFill>
                <a:srgbClr val="BE2D00"/>
              </a:solidFill>
              <a:latin typeface="Times New Roman" charset="0"/>
            </a:endParaRP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rgbClr val="57705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rgbClr val="57705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rgbClr val="577052"/>
                </a:solidFill>
              </a:rPr>
              <a:t>’’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  <a:sym typeface="Symbol" charset="0"/>
                </a:rPr>
                <a:t></a:t>
              </a: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((2 </a:t>
            </a:r>
            <a:r>
              <a:rPr lang="en-US">
                <a:solidFill>
                  <a:srgbClr val="40458C"/>
                </a:solidFill>
                <a:latin typeface="Symbol" charset="0"/>
                <a:sym typeface="Symbol" charset="0"/>
              </a:rPr>
              <a:t> </a:t>
            </a:r>
            <a:r>
              <a:rPr lang="en-US">
                <a:solidFill>
                  <a:srgbClr val="40458C"/>
                </a:solidFill>
                <a:latin typeface="Times New Roman" charset="0"/>
                <a:sym typeface="Symbol" charset="0"/>
              </a:rPr>
              <a:t>(</a:t>
            </a:r>
            <a:r>
              <a:rPr lang="en-US">
                <a:solidFill>
                  <a:srgbClr val="40458C"/>
                </a:solidFill>
              </a:rPr>
              <a:t>a </a:t>
            </a:r>
            <a:r>
              <a:rPr lang="en-US">
                <a:solidFill>
                  <a:srgbClr val="40458C"/>
                </a:solidFill>
                <a:latin typeface="Symbol" charset="0"/>
              </a:rPr>
              <a:t>-</a:t>
            </a:r>
            <a:r>
              <a:rPr lang="en-US">
                <a:solidFill>
                  <a:srgbClr val="40458C"/>
                </a:solidFill>
              </a:rPr>
              <a:t> 1)) </a:t>
            </a:r>
            <a:r>
              <a:rPr lang="en-US">
                <a:solidFill>
                  <a:srgbClr val="40458C"/>
                </a:solidFill>
                <a:latin typeface="Symbol" charset="0"/>
              </a:rPr>
              <a:t>+</a:t>
            </a:r>
            <a:r>
              <a:rPr lang="en-US">
                <a:solidFill>
                  <a:srgbClr val="40458C"/>
                </a:solidFill>
              </a:rPr>
              <a:t> (3 </a:t>
            </a:r>
            <a:r>
              <a:rPr lang="en-US">
                <a:solidFill>
                  <a:srgbClr val="40458C"/>
                </a:solidFill>
                <a:latin typeface="Symbol" charset="0"/>
                <a:sym typeface="Symbol" charset="0"/>
              </a:rPr>
              <a:t> </a:t>
            </a:r>
            <a:r>
              <a:rPr lang="en-US">
                <a:solidFill>
                  <a:srgbClr val="40458C"/>
                </a:solidFill>
              </a:rPr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>
                <a:solidFill>
                  <a:srgbClr val="40458C"/>
                </a:solidFill>
              </a:rPr>
              <a:pPr eaLnBrk="1" hangingPunct="1"/>
              <a:t>17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rgbClr val="BE2D00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BE2D00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)</a:t>
            </a: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rgbClr val="BE2D00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rgbClr val="577052"/>
                </a:solidFill>
                <a:latin typeface="Times New Roman" charset="0"/>
              </a:rPr>
              <a:t>left</a:t>
            </a:r>
            <a:r>
              <a:rPr lang="en-US" sz="2000" dirty="0" smtClean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))</a:t>
            </a:r>
            <a:endParaRPr lang="en-US" sz="2000" dirty="0">
              <a:solidFill>
                <a:srgbClr val="40458C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rgbClr val="57705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rgbClr val="577052"/>
                </a:solidFill>
                <a:latin typeface="Times New Roman" charset="0"/>
              </a:rPr>
              <a:t>right</a:t>
            </a:r>
            <a:r>
              <a:rPr lang="en-US" sz="2000" dirty="0" smtClean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))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57705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v</a:t>
            </a:r>
          </a:p>
          <a:p>
            <a:pPr lvl="2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rgbClr val="57705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  <a:sym typeface="Symbol" charset="0"/>
                </a:rPr>
                <a:t></a:t>
              </a: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Symbol" charset="0"/>
                  <a:ea typeface="ＭＳ Ｐゴシック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>
                <a:solidFill>
                  <a:srgbClr val="40458C"/>
                </a:solidFill>
              </a:rPr>
              <a:pPr eaLnBrk="1" hangingPunct="1"/>
              <a:t>18</a:t>
            </a:fld>
            <a:endParaRPr lang="en-US" sz="1400">
              <a:solidFill>
                <a:srgbClr val="40458C"/>
              </a:solidFill>
            </a:endParaRPr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  <a:sym typeface="Symbol" charset="0"/>
              </a:rPr>
              <a:t>B</a:t>
            </a: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>
                <a:solidFill>
                  <a:srgbClr val="40458C"/>
                </a:solidFill>
              </a:rPr>
              <a:pPr eaLnBrk="1" hangingPunct="1"/>
              <a:t>19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  <a:sym typeface="Symbol" charset="0"/>
              </a:rPr>
              <a:t>B</a:t>
            </a: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0458C"/>
                </a:solidFill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0458C"/>
                </a:solidFill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0458C"/>
                </a:solidFill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0458C"/>
                </a:solidFill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0458C"/>
                </a:solidFill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0458C"/>
                </a:solidFill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BE2D00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BE2D00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BE2D00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BE2D00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BE2D00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40458C"/>
                </a:solidFill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>
                <a:solidFill>
                  <a:srgbClr val="40458C"/>
                </a:solidFill>
              </a:rPr>
              <a:pPr eaLnBrk="1" hangingPunct="1"/>
              <a:t>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Tree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computer science, a tree is an abstract model of a hierarchical structure</a:t>
            </a:r>
          </a:p>
          <a:p>
            <a:pPr eaLnBrk="1" hangingPunct="1"/>
            <a:r>
              <a:rPr lang="en-US" sz="200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Computers</a:t>
              </a:r>
              <a:r>
                <a:rPr lang="ja-JP" altLang="en-US" sz="1600">
                  <a:solidFill>
                    <a:srgbClr val="40458C"/>
                  </a:solidFill>
                  <a:ea typeface="ＭＳ Ｐゴシック" charset="0"/>
                </a:rPr>
                <a:t>”</a:t>
              </a: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R</a:t>
              </a:r>
              <a:r>
                <a:rPr lang="ja-JP" altLang="en-US" sz="1600">
                  <a:solidFill>
                    <a:srgbClr val="40458C"/>
                  </a:solidFill>
                  <a:ea typeface="ＭＳ Ｐゴシック" charset="0"/>
                </a:rPr>
                <a:t>”</a:t>
              </a: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>
                <a:solidFill>
                  <a:srgbClr val="40458C"/>
                </a:solidFill>
              </a:rPr>
              <a:pPr eaLnBrk="1" hangingPunct="1"/>
              <a:t>20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75000"/>
            </a:pP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Node v is stored at A[rank(v)]</a:t>
            </a:r>
          </a:p>
          <a:p>
            <a:pPr marL="171450" indent="-22860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rank(root) = </a:t>
            </a:r>
            <a:r>
              <a:rPr lang="en-US" sz="2000" dirty="0" smtClean="0">
                <a:solidFill>
                  <a:srgbClr val="40458C"/>
                </a:solidFill>
                <a:ea typeface="ＭＳ Ｐゴシック" charset="0"/>
              </a:rPr>
              <a:t>0</a:t>
            </a:r>
            <a:endParaRPr lang="en-US" sz="2000" dirty="0">
              <a:solidFill>
                <a:srgbClr val="40458C"/>
              </a:solidFill>
              <a:ea typeface="ＭＳ Ｐゴシック" charset="0"/>
            </a:endParaRPr>
          </a:p>
          <a:p>
            <a:pPr marL="171450" indent="-22860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if node is the left child of parent(node), 	rank(node) = 2 </a:t>
            </a:r>
            <a:r>
              <a:rPr lang="ar-SA" sz="2000" dirty="0">
                <a:solidFill>
                  <a:srgbClr val="40458C"/>
                </a:solidFill>
                <a:ea typeface="ＭＳ Ｐゴシック" charset="0"/>
                <a:cs typeface="Arial" charset="0"/>
                <a:sym typeface="Symbol" charset="0"/>
              </a:rPr>
              <a:t></a:t>
            </a:r>
            <a:r>
              <a:rPr lang="en-US" sz="2000" dirty="0">
                <a:solidFill>
                  <a:srgbClr val="40458C"/>
                </a:solidFill>
                <a:ea typeface="ＭＳ Ｐゴシック" charset="0"/>
                <a:cs typeface="Arial" charset="0"/>
                <a:sym typeface="Symbol" charset="0"/>
              </a:rPr>
              <a:t> </a:t>
            </a: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rank(parent(node)</a:t>
            </a:r>
            <a:r>
              <a:rPr lang="en-US" sz="2000" dirty="0" smtClean="0">
                <a:solidFill>
                  <a:srgbClr val="40458C"/>
                </a:solidFill>
                <a:ea typeface="ＭＳ Ｐゴシック" charset="0"/>
              </a:rPr>
              <a:t>) + 1</a:t>
            </a:r>
            <a:endParaRPr lang="en-US" sz="2000" dirty="0">
              <a:solidFill>
                <a:srgbClr val="40458C"/>
              </a:solidFill>
              <a:ea typeface="ＭＳ Ｐゴシック" charset="0"/>
            </a:endParaRPr>
          </a:p>
          <a:p>
            <a:pPr marL="171450" indent="-22860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if node is the right child of parent(node), 	rank(node) = 2</a:t>
            </a:r>
            <a:r>
              <a:rPr lang="ar-SA" sz="2000" dirty="0">
                <a:solidFill>
                  <a:srgbClr val="40458C"/>
                </a:solidFill>
                <a:ea typeface="ＭＳ Ｐゴシック" charset="0"/>
                <a:cs typeface="Arial" charset="0"/>
                <a:sym typeface="Symbol" charset="0"/>
              </a:rPr>
              <a:t> </a:t>
            </a:r>
            <a:r>
              <a:rPr lang="en-US" sz="2000" dirty="0">
                <a:solidFill>
                  <a:srgbClr val="40458C"/>
                </a:solidFill>
                <a:ea typeface="ＭＳ Ｐゴシック" charset="0"/>
                <a:cs typeface="Arial" charset="0"/>
                <a:sym typeface="Symbol" charset="0"/>
              </a:rPr>
              <a:t> r</a:t>
            </a: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ank(parent(node)) </a:t>
            </a:r>
            <a:r>
              <a:rPr lang="en-US" sz="2000" dirty="0">
                <a:solidFill>
                  <a:srgbClr val="40458C"/>
                </a:solidFill>
                <a:latin typeface="Symbol" charset="0"/>
                <a:ea typeface="ＭＳ Ｐゴシック" charset="0"/>
              </a:rPr>
              <a:t>+</a:t>
            </a: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 </a:t>
            </a:r>
            <a:r>
              <a:rPr lang="en-US" sz="2000" dirty="0" smtClean="0">
                <a:solidFill>
                  <a:srgbClr val="40458C"/>
                </a:solidFill>
                <a:ea typeface="ＭＳ Ｐゴシック" charset="0"/>
              </a:rPr>
              <a:t>2</a:t>
            </a:r>
            <a:endParaRPr lang="en-US" sz="2000" dirty="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577052"/>
                </a:solidFill>
                <a:ea typeface="ＭＳ Ｐゴシック" charset="0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1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2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5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6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3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4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9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10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BE2D00"/>
                </a:solidFill>
                <a:ea typeface="ＭＳ Ｐゴシック" charset="0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>
                <a:solidFill>
                  <a:srgbClr val="BE2D00"/>
                </a:solidFill>
                <a:ea typeface="ＭＳ Ｐゴシック" charset="0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>
                <a:solidFill>
                  <a:srgbClr val="BE2D00"/>
                </a:solidFill>
                <a:ea typeface="ＭＳ Ｐゴシック" charset="0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BE2D00"/>
                </a:solidFill>
                <a:ea typeface="ＭＳ Ｐゴシック" charset="0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BE2D00"/>
                </a:solidFill>
                <a:ea typeface="ＭＳ Ｐゴシック" charset="0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>
                <a:solidFill>
                  <a:srgbClr val="BE2D00"/>
                </a:solidFill>
                <a:ea typeface="ＭＳ Ｐゴシック" charset="0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BE2D00"/>
                </a:solidFill>
                <a:ea typeface="ＭＳ Ｐゴシック" charset="0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>
                <a:solidFill>
                  <a:srgbClr val="BE2D00"/>
                </a:solidFill>
                <a:ea typeface="ＭＳ Ｐゴシック" charset="0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BE2D00"/>
                </a:solidFill>
                <a:ea typeface="ＭＳ Ｐゴシック" charset="0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E2D00"/>
                </a:solidFill>
                <a:ea typeface="ＭＳ Ｐゴシック" charset="0"/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577052"/>
                </a:solidFill>
                <a:ea typeface="ＭＳ Ｐゴシック" charset="0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577052"/>
                </a:solidFill>
                <a:ea typeface="ＭＳ Ｐゴシック" charset="0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9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srgbClr val="577052"/>
                </a:solidFill>
                <a:ea typeface="ＭＳ Ｐゴシック" charset="0"/>
              </a:rPr>
              <a:t>10</a:t>
            </a:r>
            <a:endParaRPr lang="en-US" altLang="en-US" dirty="0">
              <a:solidFill>
                <a:srgbClr val="577052"/>
              </a:solidFill>
              <a:ea typeface="ＭＳ Ｐゴシック" charset="0"/>
            </a:endParaRP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577052"/>
                </a:solidFill>
                <a:ea typeface="ＭＳ Ｐゴシック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837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>
                <a:solidFill>
                  <a:srgbClr val="40458C"/>
                </a:solidFill>
              </a:rPr>
              <a:pPr eaLnBrk="1" hangingPunct="1"/>
              <a:t>3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40458C"/>
                </a:solidFill>
                <a:ea typeface="ＭＳ Ｐゴシック" charset="0"/>
              </a:rPr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Descendant of a node: child, grandchild, grand-grandchild,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40458C"/>
                  </a:solidFill>
                  <a:ea typeface="ＭＳ Ｐゴシック" charset="0"/>
                </a:rPr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26857" y="1678274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ea typeface="ＭＳ Ｐゴシック" charset="0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ea typeface="ＭＳ Ｐゴシック" charset="0"/>
              </a:rPr>
              <a:t>: tree consisting of a node and its descendants</a:t>
            </a: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222357" cy="446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>
                <a:solidFill>
                  <a:srgbClr val="40458C"/>
                </a:solidFill>
              </a:rPr>
              <a:pPr eaLnBrk="1" hangingPunct="1"/>
              <a:t>5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ADT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7338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positions to abstract nodes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Generic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integer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boolean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 smtClean="0">
                <a:latin typeface="Tahoma" charset="0"/>
              </a:rPr>
              <a:t>Iterable</a:t>
            </a:r>
            <a:r>
              <a:rPr lang="en-US" sz="1800" dirty="0" smtClean="0">
                <a:latin typeface="Tahoma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positions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 err="1">
                <a:latin typeface="Tahoma" charset="0"/>
              </a:rPr>
              <a:t>Accessor</a:t>
            </a:r>
            <a:r>
              <a:rPr lang="en-US" sz="2000" dirty="0">
                <a:latin typeface="Tahoma" charset="0"/>
              </a:rPr>
              <a:t>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root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parent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children</a:t>
            </a:r>
            <a:r>
              <a:rPr lang="en-US" sz="1800" dirty="0">
                <a:latin typeface="Tahoma" charset="0"/>
              </a:rPr>
              <a:t>(p</a:t>
            </a:r>
            <a:r>
              <a:rPr lang="en-US" sz="1800" dirty="0" smtClean="0">
                <a:latin typeface="Tahoma" charset="0"/>
              </a:rPr>
              <a:t>)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Integer </a:t>
            </a:r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numChildren</a:t>
            </a:r>
            <a:r>
              <a:rPr lang="en-US" sz="1800" dirty="0" smtClean="0">
                <a:latin typeface="Tahoma" charset="0"/>
              </a:rPr>
              <a:t>(p)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524000"/>
            <a:ext cx="373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Query methods: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dirty="0" err="1">
                <a:solidFill>
                  <a:srgbClr val="40458C"/>
                </a:solidFill>
                <a:ea typeface="ＭＳ Ｐゴシック" charset="0"/>
              </a:rPr>
              <a:t>boolean</a:t>
            </a:r>
            <a:r>
              <a:rPr lang="en-US" dirty="0">
                <a:solidFill>
                  <a:srgbClr val="40458C"/>
                </a:solidFill>
                <a:ea typeface="ＭＳ Ｐゴシック" charset="0"/>
              </a:rPr>
              <a:t> </a:t>
            </a:r>
            <a:r>
              <a:rPr lang="en-US" dirty="0" err="1">
                <a:solidFill>
                  <a:srgbClr val="BE2D00"/>
                </a:solidFill>
                <a:ea typeface="ＭＳ Ｐゴシック" charset="0"/>
              </a:rPr>
              <a:t>isInternal</a:t>
            </a:r>
            <a:r>
              <a:rPr lang="en-US" dirty="0">
                <a:solidFill>
                  <a:srgbClr val="40458C"/>
                </a:solidFill>
                <a:ea typeface="ＭＳ Ｐゴシック" charset="0"/>
              </a:rPr>
              <a:t>(p)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dirty="0" err="1">
                <a:solidFill>
                  <a:srgbClr val="40458C"/>
                </a:solidFill>
                <a:ea typeface="ＭＳ Ｐゴシック" charset="0"/>
              </a:rPr>
              <a:t>boolean</a:t>
            </a:r>
            <a:r>
              <a:rPr lang="en-US" dirty="0">
                <a:solidFill>
                  <a:srgbClr val="40458C"/>
                </a:solidFill>
                <a:ea typeface="ＭＳ Ｐゴシック" charset="0"/>
              </a:rPr>
              <a:t> </a:t>
            </a:r>
            <a:r>
              <a:rPr lang="en-US" dirty="0" err="1">
                <a:solidFill>
                  <a:srgbClr val="BE2D00"/>
                </a:solidFill>
                <a:ea typeface="ＭＳ Ｐゴシック" charset="0"/>
              </a:rPr>
              <a:t>isExternal</a:t>
            </a:r>
            <a:r>
              <a:rPr lang="en-US" dirty="0">
                <a:solidFill>
                  <a:srgbClr val="40458C"/>
                </a:solidFill>
                <a:ea typeface="ＭＳ Ｐゴシック" charset="0"/>
              </a:rPr>
              <a:t>(p)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 dirty="0" err="1">
                <a:solidFill>
                  <a:srgbClr val="40458C"/>
                </a:solidFill>
                <a:ea typeface="ＭＳ Ｐゴシック" charset="0"/>
              </a:rPr>
              <a:t>boolean</a:t>
            </a:r>
            <a:r>
              <a:rPr lang="en-US" dirty="0">
                <a:solidFill>
                  <a:srgbClr val="40458C"/>
                </a:solidFill>
                <a:ea typeface="ＭＳ Ｐゴシック" charset="0"/>
              </a:rPr>
              <a:t> </a:t>
            </a:r>
            <a:r>
              <a:rPr lang="en-US" dirty="0" err="1">
                <a:solidFill>
                  <a:srgbClr val="BE2D00"/>
                </a:solidFill>
                <a:ea typeface="ＭＳ Ｐゴシック" charset="0"/>
              </a:rPr>
              <a:t>isRoot</a:t>
            </a:r>
            <a:r>
              <a:rPr lang="en-US" dirty="0">
                <a:solidFill>
                  <a:srgbClr val="40458C"/>
                </a:solidFill>
                <a:ea typeface="ＭＳ Ｐゴシック" charset="0"/>
              </a:rPr>
              <a:t>(p)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 smtClean="0">
              <a:solidFill>
                <a:srgbClr val="40458C"/>
              </a:solidFill>
              <a:ea typeface="ＭＳ Ｐゴシック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>
              <a:solidFill>
                <a:srgbClr val="40458C"/>
              </a:solidFill>
              <a:ea typeface="ＭＳ Ｐゴシック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 smtClean="0">
                <a:solidFill>
                  <a:srgbClr val="40458C"/>
                </a:solidFill>
                <a:ea typeface="ＭＳ Ｐゴシック" charset="0"/>
              </a:rPr>
              <a:t>Additional </a:t>
            </a:r>
            <a:r>
              <a:rPr lang="en-US" sz="2000" dirty="0">
                <a:solidFill>
                  <a:srgbClr val="40458C"/>
                </a:solidFill>
                <a:ea typeface="ＭＳ Ｐゴシック" charset="0"/>
              </a:rPr>
              <a:t>update methods may be defined by data structures implementing the Tree ADT</a:t>
            </a: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 for a Tree interface: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© 2014 Goodrich, Tamassia, Goldwasser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40458C"/>
                </a:solidFill>
              </a:rPr>
              <a:t>Trees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>
                <a:solidFill>
                  <a:srgbClr val="40458C"/>
                </a:solidFill>
              </a:rPr>
              <a:pPr/>
              <a:t>6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7620000" cy="36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>
                <a:solidFill>
                  <a:srgbClr val="40458C"/>
                </a:solidFill>
              </a:rPr>
              <a:pPr eaLnBrk="1" hangingPunct="1"/>
              <a:t>7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00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58C"/>
                </a:solidFill>
                <a:ea typeface="ＭＳ Ｐゴシック" charset="0"/>
              </a:rPr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2.1 Stock</a:t>
            </a:r>
            <a:br>
              <a:rPr lang="en-US" sz="1600">
                <a:solidFill>
                  <a:srgbClr val="40458C"/>
                </a:solidFill>
                <a:ea typeface="ＭＳ Ｐゴシック" charset="0"/>
              </a:rPr>
            </a:b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2.2 Ponzi</a:t>
            </a:r>
            <a:br>
              <a:rPr lang="en-US" sz="1600">
                <a:solidFill>
                  <a:srgbClr val="40458C"/>
                </a:solidFill>
                <a:ea typeface="ＭＳ Ｐゴシック" charset="0"/>
              </a:rPr>
            </a:b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2.3 Bank</a:t>
            </a:r>
            <a:br>
              <a:rPr lang="en-US" sz="1600">
                <a:solidFill>
                  <a:srgbClr val="40458C"/>
                </a:solidFill>
                <a:ea typeface="ＭＳ Ｐゴシック" charset="0"/>
              </a:rPr>
            </a:b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451475" y="228600"/>
            <a:ext cx="3387725" cy="12557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rgbClr val="BE2D00"/>
                </a:solidFill>
                <a:latin typeface="Times New Roman" charset="0"/>
              </a:rPr>
              <a:t>preOrder</a:t>
            </a:r>
            <a:r>
              <a:rPr lang="en-US" sz="1800" dirty="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rgbClr val="BE2D00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rgbClr val="BE2D00"/>
                </a:solidFill>
                <a:latin typeface="Times New Roman" charset="0"/>
              </a:rPr>
              <a:t>)</a:t>
            </a:r>
            <a:endParaRPr lang="en-US" sz="1800" dirty="0">
              <a:solidFill>
                <a:srgbClr val="40458C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sz="1800" b="1" i="1" dirty="0">
                <a:solidFill>
                  <a:srgbClr val="577052"/>
                </a:solidFill>
                <a:latin typeface="Times New Roman" charset="0"/>
              </a:rPr>
              <a:t>visit</a:t>
            </a:r>
            <a:r>
              <a:rPr lang="en-US" sz="1800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rgbClr val="577052"/>
                </a:solidFill>
                <a:latin typeface="Times New Roman" charset="0"/>
              </a:rPr>
              <a:t>)</a:t>
            </a:r>
            <a:endParaRPr lang="en-US" sz="1800" b="1" i="1" dirty="0">
              <a:solidFill>
                <a:srgbClr val="577052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 sz="1800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577052"/>
                </a:solidFill>
                <a:latin typeface="Times New Roman" charset="0"/>
              </a:rPr>
              <a:t>child </a:t>
            </a:r>
            <a:r>
              <a:rPr lang="en-US" sz="1800" b="1" i="1" dirty="0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sz="1800" dirty="0">
                <a:solidFill>
                  <a:srgbClr val="577052"/>
                </a:solidFill>
                <a:latin typeface="Times New Roman" charset="0"/>
              </a:rPr>
              <a:t> of </a:t>
            </a:r>
            <a:r>
              <a:rPr lang="en-US" sz="1800" b="1" i="1" dirty="0">
                <a:solidFill>
                  <a:srgbClr val="577052"/>
                </a:solidFill>
                <a:latin typeface="Times New Roman" charset="0"/>
              </a:rPr>
              <a:t>v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sz="1800" b="1" i="1" dirty="0">
                <a:solidFill>
                  <a:srgbClr val="577052"/>
                </a:solidFill>
                <a:latin typeface="Times New Roman" charset="0"/>
              </a:rPr>
              <a:t>	preorder</a:t>
            </a:r>
            <a:r>
              <a:rPr lang="en-US" sz="1800" dirty="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sz="1800" b="1" i="1" dirty="0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sz="1800" dirty="0">
                <a:solidFill>
                  <a:srgbClr val="57705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9028" y="1587150"/>
            <a:ext cx="382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its non-recursive traversal?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84581" y="1964901"/>
            <a:ext cx="3092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v into stack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 stack is not empty</a:t>
            </a:r>
          </a:p>
          <a:p>
            <a:r>
              <a:rPr lang="en-US" dirty="0" smtClean="0"/>
              <a:t>     v=pop stack and visit (v)</a:t>
            </a:r>
          </a:p>
          <a:p>
            <a:r>
              <a:rPr lang="en-US" dirty="0" smtClean="0"/>
              <a:t>    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child 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 of </a:t>
            </a:r>
            <a:r>
              <a:rPr lang="en-US" b="1" i="1" dirty="0" smtClean="0">
                <a:solidFill>
                  <a:srgbClr val="577052"/>
                </a:solidFill>
                <a:latin typeface="Times New Roman" charset="0"/>
              </a:rPr>
              <a:t>v</a:t>
            </a:r>
          </a:p>
          <a:p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b="1" dirty="0" smtClean="0">
                <a:solidFill>
                  <a:srgbClr val="577052"/>
                </a:solidFill>
                <a:latin typeface="Times New Roman" charset="0"/>
              </a:rPr>
              <a:t>push w into stack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5274" y="3645073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Its complexity?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7053" y="3657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0" grpId="0" animBg="1"/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>
                <a:solidFill>
                  <a:srgbClr val="40458C"/>
                </a:solidFill>
              </a:rPr>
              <a:pPr eaLnBrk="1" hangingPunct="1"/>
              <a:t>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630863" y="3048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b="1" i="1" dirty="0" err="1">
                <a:solidFill>
                  <a:srgbClr val="BE2D00"/>
                </a:solidFill>
                <a:latin typeface="Times New Roman" charset="0"/>
              </a:rPr>
              <a:t>postOrder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BE2D00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 dirty="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child 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 of 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b="1" i="1" dirty="0" err="1">
                <a:solidFill>
                  <a:srgbClr val="577052"/>
                </a:solidFill>
                <a:latin typeface="Times New Roman" charset="0"/>
              </a:rPr>
              <a:t>postOrder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</a:t>
            </a:r>
            <a:endParaRPr lang="en-US" dirty="0">
              <a:solidFill>
                <a:srgbClr val="40458C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rgbClr val="57705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rgbClr val="57705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todo.txt</a:t>
            </a:r>
            <a:br>
              <a:rPr lang="en-US" sz="1600">
                <a:solidFill>
                  <a:srgbClr val="40458C"/>
                </a:solidFill>
                <a:ea typeface="ＭＳ Ｐゴシック" charset="0"/>
              </a:rPr>
            </a:b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DDR.java</a:t>
            </a:r>
            <a:br>
              <a:rPr lang="en-US" sz="1600">
                <a:solidFill>
                  <a:srgbClr val="40458C"/>
                </a:solidFill>
                <a:ea typeface="ＭＳ Ｐゴシック" charset="0"/>
              </a:rPr>
            </a:b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Stocks.java</a:t>
            </a:r>
            <a:br>
              <a:rPr lang="en-US" sz="1600">
                <a:solidFill>
                  <a:srgbClr val="40458C"/>
                </a:solidFill>
                <a:ea typeface="ＭＳ Ｐゴシック" charset="0"/>
              </a:rPr>
            </a:b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h1c.doc</a:t>
            </a:r>
            <a:br>
              <a:rPr lang="en-US" sz="1600">
                <a:solidFill>
                  <a:srgbClr val="40458C"/>
                </a:solidFill>
                <a:ea typeface="ＭＳ Ｐゴシック" charset="0"/>
              </a:rPr>
            </a:b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h1nc.doc</a:t>
            </a:r>
            <a:br>
              <a:rPr lang="en-US" sz="1600">
                <a:solidFill>
                  <a:srgbClr val="40458C"/>
                </a:solidFill>
                <a:ea typeface="ＭＳ Ｐゴシック" charset="0"/>
              </a:rPr>
            </a:b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Robot.java</a:t>
            </a:r>
            <a:br>
              <a:rPr lang="en-US" sz="1600">
                <a:solidFill>
                  <a:srgbClr val="40458C"/>
                </a:solidFill>
                <a:ea typeface="ＭＳ Ｐゴシック" charset="0"/>
              </a:rPr>
            </a:b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BE2D00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>
                <a:solidFill>
                  <a:srgbClr val="40458C"/>
                </a:solidFill>
              </a:rPr>
              <a:pPr eaLnBrk="1" hangingPunct="1"/>
              <a:t>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 binary tree 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Each internal node has at most two children (exactly two for </a:t>
            </a:r>
            <a:r>
              <a:rPr lang="en-US" sz="1800" dirty="0" smtClean="0">
                <a:solidFill>
                  <a:schemeClr val="tx2"/>
                </a:solidFill>
              </a:rPr>
              <a:t>proper</a:t>
            </a:r>
            <a:r>
              <a:rPr lang="en-US" sz="1800" dirty="0" smtClean="0"/>
              <a:t> binary trees)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The children of a node are an ordered pair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We call the children of an internal node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2000" dirty="0" smtClean="0">
                <a:ea typeface="+mn-ea"/>
              </a:rPr>
              <a:t> and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>
                <a:solidFill>
                  <a:srgbClr val="40458C"/>
                </a:solidFill>
                <a:ea typeface="ＭＳ Ｐゴシック" charset="0"/>
              </a:rPr>
              <a:t>Applications: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>
                <a:solidFill>
                  <a:srgbClr val="40458C"/>
                </a:solidFill>
                <a:ea typeface="ＭＳ Ｐゴシック" charset="0"/>
              </a:rPr>
              <a:t>arithmetic expressions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>
                <a:solidFill>
                  <a:srgbClr val="40458C"/>
                </a:solidFill>
                <a:ea typeface="ＭＳ Ｐゴシック" charset="0"/>
              </a:rPr>
              <a:t>decision processes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charset="0"/>
              <a:buChar char="n"/>
            </a:pPr>
            <a:r>
              <a:rPr lang="en-US">
                <a:solidFill>
                  <a:srgbClr val="40458C"/>
                </a:solidFill>
                <a:ea typeface="ＭＳ Ｐゴシック" charset="0"/>
              </a:rPr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40458C"/>
                </a:solidFill>
                <a:ea typeface="ＭＳ Ｐゴシック" charset="0"/>
              </a:rPr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40458C"/>
                </a:solidFill>
              </a:rPr>
              <a:t>© 2014 Goodrich, Tamassia, Goldwasser</a:t>
            </a:r>
            <a:endParaRPr lang="en-US" sz="1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1333</Words>
  <Application>Microsoft Office PowerPoint</Application>
  <PresentationFormat>On-screen Show (4:3)</PresentationFormat>
  <Paragraphs>413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Blueprint</vt:lpstr>
      <vt:lpstr>1_Blueprint</vt:lpstr>
      <vt:lpstr>2_Blueprint</vt:lpstr>
      <vt:lpstr>Trees</vt:lpstr>
      <vt:lpstr>What is a Tree</vt:lpstr>
      <vt:lpstr>Tree Terminology</vt:lpstr>
      <vt:lpstr>PowerPoint Presentation</vt:lpstr>
      <vt:lpstr>Tree ADT</vt:lpstr>
      <vt:lpstr>Java Interface</vt:lpstr>
      <vt:lpstr>Preorder Traversal</vt:lpstr>
      <vt:lpstr>Postorder Traversal</vt:lpstr>
      <vt:lpstr>Binary Trees</vt:lpstr>
      <vt:lpstr>Arithmetic Expression Tree</vt:lpstr>
      <vt:lpstr>Decision Tree</vt:lpstr>
      <vt:lpstr>Properties of Proper Binary Trees</vt:lpstr>
      <vt:lpstr>BinaryTree ADT</vt:lpstr>
      <vt:lpstr>Inorder Traversal</vt:lpstr>
      <vt:lpstr>Three traversals relationship</vt:lpstr>
      <vt:lpstr>Print Arithmetic Expressions</vt:lpstr>
      <vt:lpstr>Evaluate Arithmetic Expressions</vt:lpstr>
      <vt:lpstr>Linked Structure for Trees</vt:lpstr>
      <vt:lpstr>Linked Structure for Binary Trees</vt:lpstr>
      <vt:lpstr>Array-Based Representation of Binary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Xukai</dc:creator>
  <cp:lastModifiedBy>xukai zou</cp:lastModifiedBy>
  <cp:revision>1021</cp:revision>
  <dcterms:created xsi:type="dcterms:W3CDTF">2020-03-08T20:15:07Z</dcterms:created>
  <dcterms:modified xsi:type="dcterms:W3CDTF">2020-07-03T20:16:00Z</dcterms:modified>
</cp:coreProperties>
</file>