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 id="2147483656" r:id="rId2"/>
  </p:sldMasterIdLst>
  <p:notesMasterIdLst>
    <p:notesMasterId r:id="rId28"/>
  </p:notesMasterIdLst>
  <p:handoutMasterIdLst>
    <p:handoutMasterId r:id="rId29"/>
  </p:handoutMasterIdLst>
  <p:sldIdLst>
    <p:sldId id="324" r:id="rId3"/>
    <p:sldId id="325" r:id="rId4"/>
    <p:sldId id="326" r:id="rId5"/>
    <p:sldId id="327" r:id="rId6"/>
    <p:sldId id="328" r:id="rId7"/>
    <p:sldId id="329" r:id="rId8"/>
    <p:sldId id="348"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9"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B9D"/>
    <a:srgbClr val="CCF5A3"/>
    <a:srgbClr val="FFFFCC"/>
    <a:srgbClr val="CCFFCC"/>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484"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D68BCA5-C0A0-4C9B-8202-69F15A874600}" type="datetime1">
              <a:rPr lang="en-US" altLang="en-US"/>
              <a:pPr/>
              <a:t>5/22/2021</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4EFE25A-115A-4F0B-B960-9A3A390825C7}" type="slidenum">
              <a:rPr lang="en-US" altLang="en-US"/>
              <a:pPr/>
              <a:t>‹#›</a:t>
            </a:fld>
            <a:endParaRPr lang="en-US" altLang="en-US"/>
          </a:p>
        </p:txBody>
      </p:sp>
    </p:spTree>
    <p:extLst>
      <p:ext uri="{BB962C8B-B14F-4D97-AF65-F5344CB8AC3E}">
        <p14:creationId xmlns:p14="http://schemas.microsoft.com/office/powerpoint/2010/main" val="1156920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F0E8583-2D1E-4AF6-97D0-E182BFD57C5B}" type="datetime1">
              <a:rPr lang="en-US" altLang="en-US"/>
              <a:pPr/>
              <a:t>5/22/2021</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411A4E1-9E19-43DE-91C3-0E8535BF39C3}" type="slidenum">
              <a:rPr lang="en-US" altLang="en-US"/>
              <a:pPr/>
              <a:t>‹#›</a:t>
            </a:fld>
            <a:endParaRPr lang="en-US" altLang="en-US"/>
          </a:p>
        </p:txBody>
      </p:sp>
    </p:spTree>
    <p:extLst>
      <p:ext uri="{BB962C8B-B14F-4D97-AF65-F5344CB8AC3E}">
        <p14:creationId xmlns:p14="http://schemas.microsoft.com/office/powerpoint/2010/main" val="148681835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en-US"/>
              <a:t>Copyright © 2014 Pearson Education, Inc.</a:t>
            </a:r>
          </a:p>
        </p:txBody>
      </p:sp>
    </p:spTree>
    <p:extLst>
      <p:ext uri="{BB962C8B-B14F-4D97-AF65-F5344CB8AC3E}">
        <p14:creationId xmlns:p14="http://schemas.microsoft.com/office/powerpoint/2010/main" val="699426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en-US"/>
              <a:t>Copyright © 2014 Pearson Education, Inc.</a:t>
            </a:r>
          </a:p>
        </p:txBody>
      </p:sp>
    </p:spTree>
    <p:extLst>
      <p:ext uri="{BB962C8B-B14F-4D97-AF65-F5344CB8AC3E}">
        <p14:creationId xmlns:p14="http://schemas.microsoft.com/office/powerpoint/2010/main" val="335385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en-US"/>
              <a:t>Copyright © 2014 Pearson Education, Inc.</a:t>
            </a:r>
          </a:p>
        </p:txBody>
      </p:sp>
    </p:spTree>
    <p:extLst>
      <p:ext uri="{BB962C8B-B14F-4D97-AF65-F5344CB8AC3E}">
        <p14:creationId xmlns:p14="http://schemas.microsoft.com/office/powerpoint/2010/main" val="3759650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2014 Pearson Education, Inc.</a:t>
            </a:r>
          </a:p>
        </p:txBody>
      </p:sp>
      <p:sp>
        <p:nvSpPr>
          <p:cNvPr id="6" name="Rectangle 6"/>
          <p:cNvSpPr>
            <a:spLocks noGrp="1" noChangeArrowheads="1"/>
          </p:cNvSpPr>
          <p:nvPr>
            <p:ph type="sldNum" sz="quarter" idx="12"/>
          </p:nvPr>
        </p:nvSpPr>
        <p:spPr>
          <a:ln/>
        </p:spPr>
        <p:txBody>
          <a:bodyPr/>
          <a:lstStyle>
            <a:lvl1pPr>
              <a:defRPr/>
            </a:lvl1pPr>
          </a:lstStyle>
          <a:p>
            <a:fld id="{411406B9-6E34-479F-BD8C-DAAE3B00902C}" type="slidenum">
              <a:rPr lang="en-US" altLang="en-US"/>
              <a:pPr/>
              <a:t>‹#›</a:t>
            </a:fld>
            <a:endParaRPr lang="en-US" altLang="en-US"/>
          </a:p>
        </p:txBody>
      </p:sp>
    </p:spTree>
    <p:extLst>
      <p:ext uri="{BB962C8B-B14F-4D97-AF65-F5344CB8AC3E}">
        <p14:creationId xmlns:p14="http://schemas.microsoft.com/office/powerpoint/2010/main" val="1439056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2014 Pearson Education, Inc.</a:t>
            </a:r>
          </a:p>
        </p:txBody>
      </p:sp>
      <p:sp>
        <p:nvSpPr>
          <p:cNvPr id="6" name="Rectangle 6"/>
          <p:cNvSpPr>
            <a:spLocks noGrp="1" noChangeArrowheads="1"/>
          </p:cNvSpPr>
          <p:nvPr>
            <p:ph type="sldNum" sz="quarter" idx="12"/>
          </p:nvPr>
        </p:nvSpPr>
        <p:spPr>
          <a:ln/>
        </p:spPr>
        <p:txBody>
          <a:bodyPr/>
          <a:lstStyle>
            <a:lvl1pPr>
              <a:defRPr/>
            </a:lvl1pPr>
          </a:lstStyle>
          <a:p>
            <a:fld id="{1D6A3C5E-FB85-405C-968E-DC2DDFAA57B6}" type="slidenum">
              <a:rPr lang="en-US" altLang="en-US"/>
              <a:pPr/>
              <a:t>‹#›</a:t>
            </a:fld>
            <a:endParaRPr lang="en-US" altLang="en-US"/>
          </a:p>
        </p:txBody>
      </p:sp>
    </p:spTree>
    <p:extLst>
      <p:ext uri="{BB962C8B-B14F-4D97-AF65-F5344CB8AC3E}">
        <p14:creationId xmlns:p14="http://schemas.microsoft.com/office/powerpoint/2010/main" val="2590237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2014 Pearson Education, Inc.</a:t>
            </a:r>
          </a:p>
        </p:txBody>
      </p:sp>
      <p:sp>
        <p:nvSpPr>
          <p:cNvPr id="6" name="Rectangle 6"/>
          <p:cNvSpPr>
            <a:spLocks noGrp="1" noChangeArrowheads="1"/>
          </p:cNvSpPr>
          <p:nvPr>
            <p:ph type="sldNum" sz="quarter" idx="12"/>
          </p:nvPr>
        </p:nvSpPr>
        <p:spPr>
          <a:ln/>
        </p:spPr>
        <p:txBody>
          <a:bodyPr/>
          <a:lstStyle>
            <a:lvl1pPr>
              <a:defRPr/>
            </a:lvl1pPr>
          </a:lstStyle>
          <a:p>
            <a:fld id="{0CF80C4E-9480-4AC3-88DE-4ED8D098819A}" type="slidenum">
              <a:rPr lang="en-US" altLang="en-US"/>
              <a:pPr/>
              <a:t>‹#›</a:t>
            </a:fld>
            <a:endParaRPr lang="en-US" altLang="en-US"/>
          </a:p>
        </p:txBody>
      </p:sp>
    </p:spTree>
    <p:extLst>
      <p:ext uri="{BB962C8B-B14F-4D97-AF65-F5344CB8AC3E}">
        <p14:creationId xmlns:p14="http://schemas.microsoft.com/office/powerpoint/2010/main" val="3597739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2014 Pearson Education, Inc.</a:t>
            </a:r>
          </a:p>
        </p:txBody>
      </p:sp>
      <p:sp>
        <p:nvSpPr>
          <p:cNvPr id="7" name="Rectangle 6"/>
          <p:cNvSpPr>
            <a:spLocks noGrp="1" noChangeArrowheads="1"/>
          </p:cNvSpPr>
          <p:nvPr>
            <p:ph type="sldNum" sz="quarter" idx="12"/>
          </p:nvPr>
        </p:nvSpPr>
        <p:spPr>
          <a:ln/>
        </p:spPr>
        <p:txBody>
          <a:bodyPr/>
          <a:lstStyle>
            <a:lvl1pPr>
              <a:defRPr/>
            </a:lvl1pPr>
          </a:lstStyle>
          <a:p>
            <a:fld id="{F9DB7A77-0284-402F-B4A4-B1FB1AFDC435}" type="slidenum">
              <a:rPr lang="en-US" altLang="en-US"/>
              <a:pPr/>
              <a:t>‹#›</a:t>
            </a:fld>
            <a:endParaRPr lang="en-US" altLang="en-US"/>
          </a:p>
        </p:txBody>
      </p:sp>
    </p:spTree>
    <p:extLst>
      <p:ext uri="{BB962C8B-B14F-4D97-AF65-F5344CB8AC3E}">
        <p14:creationId xmlns:p14="http://schemas.microsoft.com/office/powerpoint/2010/main" val="206661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r>
              <a:rPr lang="en-US" altLang="en-US"/>
              <a:t>Copyright © 2014 Pearson Education, Inc.</a:t>
            </a:r>
          </a:p>
        </p:txBody>
      </p:sp>
      <p:sp>
        <p:nvSpPr>
          <p:cNvPr id="9" name="Rectangle 6"/>
          <p:cNvSpPr>
            <a:spLocks noGrp="1" noChangeArrowheads="1"/>
          </p:cNvSpPr>
          <p:nvPr>
            <p:ph type="sldNum" sz="quarter" idx="12"/>
          </p:nvPr>
        </p:nvSpPr>
        <p:spPr>
          <a:ln/>
        </p:spPr>
        <p:txBody>
          <a:bodyPr/>
          <a:lstStyle>
            <a:lvl1pPr>
              <a:defRPr/>
            </a:lvl1pPr>
          </a:lstStyle>
          <a:p>
            <a:fld id="{96F303C2-B2C3-424E-8307-7B9CB1B6CB33}" type="slidenum">
              <a:rPr lang="en-US" altLang="en-US"/>
              <a:pPr/>
              <a:t>‹#›</a:t>
            </a:fld>
            <a:endParaRPr lang="en-US" altLang="en-US"/>
          </a:p>
        </p:txBody>
      </p:sp>
    </p:spTree>
    <p:extLst>
      <p:ext uri="{BB962C8B-B14F-4D97-AF65-F5344CB8AC3E}">
        <p14:creationId xmlns:p14="http://schemas.microsoft.com/office/powerpoint/2010/main" val="1837531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r>
              <a:rPr lang="en-US" altLang="en-US"/>
              <a:t>Copyright © 2014 Pearson Education, Inc.</a:t>
            </a:r>
          </a:p>
        </p:txBody>
      </p:sp>
      <p:sp>
        <p:nvSpPr>
          <p:cNvPr id="5" name="Rectangle 6"/>
          <p:cNvSpPr>
            <a:spLocks noGrp="1" noChangeArrowheads="1"/>
          </p:cNvSpPr>
          <p:nvPr>
            <p:ph type="sldNum" sz="quarter" idx="12"/>
          </p:nvPr>
        </p:nvSpPr>
        <p:spPr>
          <a:ln/>
        </p:spPr>
        <p:txBody>
          <a:bodyPr/>
          <a:lstStyle>
            <a:lvl1pPr>
              <a:defRPr/>
            </a:lvl1pPr>
          </a:lstStyle>
          <a:p>
            <a:fld id="{B3295404-E1FB-4DF2-AEF2-EBE4F1F1EBD3}" type="slidenum">
              <a:rPr lang="en-US" altLang="en-US"/>
              <a:pPr/>
              <a:t>‹#›</a:t>
            </a:fld>
            <a:endParaRPr lang="en-US" altLang="en-US"/>
          </a:p>
        </p:txBody>
      </p:sp>
    </p:spTree>
    <p:extLst>
      <p:ext uri="{BB962C8B-B14F-4D97-AF65-F5344CB8AC3E}">
        <p14:creationId xmlns:p14="http://schemas.microsoft.com/office/powerpoint/2010/main" val="634017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r>
              <a:rPr lang="en-US" altLang="en-US"/>
              <a:t>Copyright © 2014 Pearson Education, Inc.</a:t>
            </a:r>
          </a:p>
        </p:txBody>
      </p:sp>
      <p:sp>
        <p:nvSpPr>
          <p:cNvPr id="4" name="Rectangle 6"/>
          <p:cNvSpPr>
            <a:spLocks noGrp="1" noChangeArrowheads="1"/>
          </p:cNvSpPr>
          <p:nvPr>
            <p:ph type="sldNum" sz="quarter" idx="12"/>
          </p:nvPr>
        </p:nvSpPr>
        <p:spPr>
          <a:ln/>
        </p:spPr>
        <p:txBody>
          <a:bodyPr/>
          <a:lstStyle>
            <a:lvl1pPr>
              <a:defRPr/>
            </a:lvl1pPr>
          </a:lstStyle>
          <a:p>
            <a:fld id="{B619A87D-E73C-4A03-8983-E4410850E91A}" type="slidenum">
              <a:rPr lang="en-US" altLang="en-US"/>
              <a:pPr/>
              <a:t>‹#›</a:t>
            </a:fld>
            <a:endParaRPr lang="en-US" altLang="en-US"/>
          </a:p>
        </p:txBody>
      </p:sp>
    </p:spTree>
    <p:extLst>
      <p:ext uri="{BB962C8B-B14F-4D97-AF65-F5344CB8AC3E}">
        <p14:creationId xmlns:p14="http://schemas.microsoft.com/office/powerpoint/2010/main" val="2022122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2014 Pearson Education, Inc.</a:t>
            </a:r>
          </a:p>
        </p:txBody>
      </p:sp>
      <p:sp>
        <p:nvSpPr>
          <p:cNvPr id="7" name="Rectangle 6"/>
          <p:cNvSpPr>
            <a:spLocks noGrp="1" noChangeArrowheads="1"/>
          </p:cNvSpPr>
          <p:nvPr>
            <p:ph type="sldNum" sz="quarter" idx="12"/>
          </p:nvPr>
        </p:nvSpPr>
        <p:spPr>
          <a:ln/>
        </p:spPr>
        <p:txBody>
          <a:bodyPr/>
          <a:lstStyle>
            <a:lvl1pPr>
              <a:defRPr/>
            </a:lvl1pPr>
          </a:lstStyle>
          <a:p>
            <a:fld id="{E3057BB4-287A-48F1-A78E-E6DC61C64397}" type="slidenum">
              <a:rPr lang="en-US" altLang="en-US"/>
              <a:pPr/>
              <a:t>‹#›</a:t>
            </a:fld>
            <a:endParaRPr lang="en-US" altLang="en-US"/>
          </a:p>
        </p:txBody>
      </p:sp>
    </p:spTree>
    <p:extLst>
      <p:ext uri="{BB962C8B-B14F-4D97-AF65-F5344CB8AC3E}">
        <p14:creationId xmlns:p14="http://schemas.microsoft.com/office/powerpoint/2010/main" val="3254286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en-US"/>
              <a:t>Copyright © 2014 Pearson Education, Inc.</a:t>
            </a:r>
          </a:p>
        </p:txBody>
      </p:sp>
    </p:spTree>
    <p:extLst>
      <p:ext uri="{BB962C8B-B14F-4D97-AF65-F5344CB8AC3E}">
        <p14:creationId xmlns:p14="http://schemas.microsoft.com/office/powerpoint/2010/main" val="4001731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2014 Pearson Education, Inc.</a:t>
            </a:r>
          </a:p>
        </p:txBody>
      </p:sp>
      <p:sp>
        <p:nvSpPr>
          <p:cNvPr id="7" name="Rectangle 6"/>
          <p:cNvSpPr>
            <a:spLocks noGrp="1" noChangeArrowheads="1"/>
          </p:cNvSpPr>
          <p:nvPr>
            <p:ph type="sldNum" sz="quarter" idx="12"/>
          </p:nvPr>
        </p:nvSpPr>
        <p:spPr>
          <a:ln/>
        </p:spPr>
        <p:txBody>
          <a:bodyPr/>
          <a:lstStyle>
            <a:lvl1pPr>
              <a:defRPr/>
            </a:lvl1pPr>
          </a:lstStyle>
          <a:p>
            <a:fld id="{FFE784F2-E354-460A-B361-8693F44102A2}" type="slidenum">
              <a:rPr lang="en-US" altLang="en-US"/>
              <a:pPr/>
              <a:t>‹#›</a:t>
            </a:fld>
            <a:endParaRPr lang="en-US" altLang="en-US"/>
          </a:p>
        </p:txBody>
      </p:sp>
    </p:spTree>
    <p:extLst>
      <p:ext uri="{BB962C8B-B14F-4D97-AF65-F5344CB8AC3E}">
        <p14:creationId xmlns:p14="http://schemas.microsoft.com/office/powerpoint/2010/main" val="3517231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2014 Pearson Education, Inc.</a:t>
            </a:r>
          </a:p>
        </p:txBody>
      </p:sp>
      <p:sp>
        <p:nvSpPr>
          <p:cNvPr id="6" name="Rectangle 6"/>
          <p:cNvSpPr>
            <a:spLocks noGrp="1" noChangeArrowheads="1"/>
          </p:cNvSpPr>
          <p:nvPr>
            <p:ph type="sldNum" sz="quarter" idx="12"/>
          </p:nvPr>
        </p:nvSpPr>
        <p:spPr>
          <a:ln/>
        </p:spPr>
        <p:txBody>
          <a:bodyPr/>
          <a:lstStyle>
            <a:lvl1pPr>
              <a:defRPr/>
            </a:lvl1pPr>
          </a:lstStyle>
          <a:p>
            <a:fld id="{418B1EEA-E5C9-44C8-BC00-F8B1528A5C68}" type="slidenum">
              <a:rPr lang="en-US" altLang="en-US"/>
              <a:pPr/>
              <a:t>‹#›</a:t>
            </a:fld>
            <a:endParaRPr lang="en-US" altLang="en-US"/>
          </a:p>
        </p:txBody>
      </p:sp>
    </p:spTree>
    <p:extLst>
      <p:ext uri="{BB962C8B-B14F-4D97-AF65-F5344CB8AC3E}">
        <p14:creationId xmlns:p14="http://schemas.microsoft.com/office/powerpoint/2010/main" val="688355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2014 Pearson Education, Inc.</a:t>
            </a:r>
          </a:p>
        </p:txBody>
      </p:sp>
      <p:sp>
        <p:nvSpPr>
          <p:cNvPr id="6" name="Rectangle 6"/>
          <p:cNvSpPr>
            <a:spLocks noGrp="1" noChangeArrowheads="1"/>
          </p:cNvSpPr>
          <p:nvPr>
            <p:ph type="sldNum" sz="quarter" idx="12"/>
          </p:nvPr>
        </p:nvSpPr>
        <p:spPr>
          <a:ln/>
        </p:spPr>
        <p:txBody>
          <a:bodyPr/>
          <a:lstStyle>
            <a:lvl1pPr>
              <a:defRPr/>
            </a:lvl1pPr>
          </a:lstStyle>
          <a:p>
            <a:fld id="{8D444FDA-8D1B-448D-BF52-5D1BEF9F2A64}" type="slidenum">
              <a:rPr lang="en-US" altLang="en-US"/>
              <a:pPr/>
              <a:t>‹#›</a:t>
            </a:fld>
            <a:endParaRPr lang="en-US" altLang="en-US"/>
          </a:p>
        </p:txBody>
      </p:sp>
    </p:spTree>
    <p:extLst>
      <p:ext uri="{BB962C8B-B14F-4D97-AF65-F5344CB8AC3E}">
        <p14:creationId xmlns:p14="http://schemas.microsoft.com/office/powerpoint/2010/main" val="4233639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en-US" altLang="en-US"/>
              <a:t>Copyright © 2014 Pearson Education, Inc.</a:t>
            </a:r>
          </a:p>
        </p:txBody>
      </p:sp>
    </p:spTree>
    <p:extLst>
      <p:ext uri="{BB962C8B-B14F-4D97-AF65-F5344CB8AC3E}">
        <p14:creationId xmlns:p14="http://schemas.microsoft.com/office/powerpoint/2010/main" val="293788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r>
              <a:rPr lang="en-US" altLang="en-US"/>
              <a:t>Copyright © 2014 Pearson Education, Inc.</a:t>
            </a:r>
          </a:p>
        </p:txBody>
      </p:sp>
    </p:spTree>
    <p:extLst>
      <p:ext uri="{BB962C8B-B14F-4D97-AF65-F5344CB8AC3E}">
        <p14:creationId xmlns:p14="http://schemas.microsoft.com/office/powerpoint/2010/main" val="296838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r>
              <a:rPr lang="en-US" altLang="en-US"/>
              <a:t>Copyright © 2014 Pearson Education, Inc.</a:t>
            </a:r>
          </a:p>
        </p:txBody>
      </p:sp>
    </p:spTree>
    <p:extLst>
      <p:ext uri="{BB962C8B-B14F-4D97-AF65-F5344CB8AC3E}">
        <p14:creationId xmlns:p14="http://schemas.microsoft.com/office/powerpoint/2010/main" val="87437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r>
              <a:rPr lang="en-US" altLang="en-US"/>
              <a:t>Copyright © 2014 Pearson Education, Inc.</a:t>
            </a:r>
          </a:p>
        </p:txBody>
      </p:sp>
    </p:spTree>
    <p:extLst>
      <p:ext uri="{BB962C8B-B14F-4D97-AF65-F5344CB8AC3E}">
        <p14:creationId xmlns:p14="http://schemas.microsoft.com/office/powerpoint/2010/main" val="294860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r>
              <a:rPr lang="en-US" altLang="en-US"/>
              <a:t>Copyright © 2014 Pearson Education, Inc.</a:t>
            </a:r>
          </a:p>
        </p:txBody>
      </p:sp>
    </p:spTree>
    <p:extLst>
      <p:ext uri="{BB962C8B-B14F-4D97-AF65-F5344CB8AC3E}">
        <p14:creationId xmlns:p14="http://schemas.microsoft.com/office/powerpoint/2010/main" val="38801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en-US"/>
              <a:t>Copyright © 2014 Pearson Education, Inc.</a:t>
            </a:r>
          </a:p>
        </p:txBody>
      </p:sp>
    </p:spTree>
    <p:extLst>
      <p:ext uri="{BB962C8B-B14F-4D97-AF65-F5344CB8AC3E}">
        <p14:creationId xmlns:p14="http://schemas.microsoft.com/office/powerpoint/2010/main" val="133889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en-US"/>
              <a:t>Copyright © 2014 Pearson Education, Inc.</a:t>
            </a:r>
          </a:p>
        </p:txBody>
      </p:sp>
    </p:spTree>
    <p:extLst>
      <p:ext uri="{BB962C8B-B14F-4D97-AF65-F5344CB8AC3E}">
        <p14:creationId xmlns:p14="http://schemas.microsoft.com/office/powerpoint/2010/main" val="66216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gs>
            <a:gs pos="100000">
              <a:srgbClr val="FF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74638"/>
            <a:ext cx="86868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Heading</a:t>
            </a:r>
          </a:p>
        </p:txBody>
      </p:sp>
      <p:sp>
        <p:nvSpPr>
          <p:cNvPr id="1027" name="Rectangle 3"/>
          <p:cNvSpPr>
            <a:spLocks noGrp="1" noChangeArrowheads="1"/>
          </p:cNvSpPr>
          <p:nvPr>
            <p:ph type="body" idx="1"/>
          </p:nvPr>
        </p:nvSpPr>
        <p:spPr bwMode="auto">
          <a:xfrm>
            <a:off x="228600" y="1066800"/>
            <a:ext cx="8686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19" name="Rectangle 7"/>
          <p:cNvSpPr>
            <a:spLocks noGrp="1" noChangeArrowheads="1"/>
          </p:cNvSpPr>
          <p:nvPr>
            <p:ph type="ftr" sz="quarter" idx="3"/>
          </p:nvPr>
        </p:nvSpPr>
        <p:spPr bwMode="auto">
          <a:xfrm>
            <a:off x="3352800" y="6477000"/>
            <a:ext cx="5562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r>
              <a:rPr lang="en-US" altLang="en-US"/>
              <a:t>Copyright © 2014 Pearson Education, Inc.</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sldNum="0"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ea typeface="Arial" charset="0"/>
          <a:cs typeface="Arial" charset="0"/>
        </a:defRPr>
      </a:lvl2pPr>
      <a:lvl3pPr algn="l" rtl="0" eaLnBrk="0" fontAlgn="base" hangingPunct="0">
        <a:spcBef>
          <a:spcPct val="0"/>
        </a:spcBef>
        <a:spcAft>
          <a:spcPct val="0"/>
        </a:spcAft>
        <a:defRPr sz="4000">
          <a:solidFill>
            <a:schemeClr val="tx2"/>
          </a:solidFill>
          <a:latin typeface="Arial" charset="0"/>
          <a:ea typeface="Arial" charset="0"/>
          <a:cs typeface="Arial" charset="0"/>
        </a:defRPr>
      </a:lvl3pPr>
      <a:lvl4pPr algn="l" rtl="0" eaLnBrk="0" fontAlgn="base" hangingPunct="0">
        <a:spcBef>
          <a:spcPct val="0"/>
        </a:spcBef>
        <a:spcAft>
          <a:spcPct val="0"/>
        </a:spcAft>
        <a:defRPr sz="4000">
          <a:solidFill>
            <a:schemeClr val="tx2"/>
          </a:solidFill>
          <a:latin typeface="Arial" charset="0"/>
          <a:ea typeface="Arial" charset="0"/>
          <a:cs typeface="Arial" charset="0"/>
        </a:defRPr>
      </a:lvl4pPr>
      <a:lvl5pPr algn="l" rtl="0" eaLnBrk="0" fontAlgn="base" hangingPunct="0">
        <a:spcBef>
          <a:spcPct val="0"/>
        </a:spcBef>
        <a:spcAft>
          <a:spcPct val="0"/>
        </a:spcAft>
        <a:defRPr sz="40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1"/>
            </a:gs>
            <a:gs pos="100000">
              <a:srgbClr val="FFFFFF"/>
            </a:gs>
          </a:gsLst>
          <a:lin ang="5400000" scaled="1"/>
        </a:gra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331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84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en-US"/>
              <a:t>Copyright © 2014 Pearson Education, Inc.</a:t>
            </a:r>
          </a:p>
        </p:txBody>
      </p:sp>
      <p:sp>
        <p:nvSpPr>
          <p:cNvPr id="184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680A996-29EC-41AA-A93B-8C007725BEF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smtClean="0"/>
              <a:t>Testing</a:t>
            </a:r>
          </a:p>
        </p:txBody>
      </p:sp>
      <p:sp>
        <p:nvSpPr>
          <p:cNvPr id="142339" name="Rectangle 3"/>
          <p:cNvSpPr>
            <a:spLocks noGrp="1" noChangeArrowheads="1"/>
          </p:cNvSpPr>
          <p:nvPr>
            <p:ph type="body" idx="1"/>
          </p:nvPr>
        </p:nvSpPr>
        <p:spPr>
          <a:xfrm>
            <a:off x="228600" y="1143000"/>
            <a:ext cx="8686800" cy="4953000"/>
          </a:xfrm>
        </p:spPr>
        <p:txBody>
          <a:bodyPr/>
          <a:lstStyle/>
          <a:p>
            <a:pPr>
              <a:lnSpc>
                <a:spcPct val="90000"/>
              </a:lnSpc>
              <a:spcBef>
                <a:spcPct val="70000"/>
              </a:spcBef>
            </a:pPr>
            <a:r>
              <a:rPr lang="en-US" altLang="en-US" smtClean="0"/>
              <a:t>Testing can mean many different things</a:t>
            </a:r>
          </a:p>
          <a:p>
            <a:pPr>
              <a:lnSpc>
                <a:spcPct val="90000"/>
              </a:lnSpc>
              <a:spcBef>
                <a:spcPct val="70000"/>
              </a:spcBef>
            </a:pPr>
            <a:r>
              <a:rPr lang="en-US" altLang="en-US" smtClean="0"/>
              <a:t>It certainly includes running a completed program with various inputs</a:t>
            </a:r>
          </a:p>
          <a:p>
            <a:pPr>
              <a:lnSpc>
                <a:spcPct val="90000"/>
              </a:lnSpc>
              <a:spcBef>
                <a:spcPct val="70000"/>
              </a:spcBef>
            </a:pPr>
            <a:r>
              <a:rPr lang="en-US" altLang="en-US" smtClean="0"/>
              <a:t>It also includes any evaluation performed by human or computer to assess quality</a:t>
            </a:r>
          </a:p>
          <a:p>
            <a:pPr>
              <a:lnSpc>
                <a:spcPct val="90000"/>
              </a:lnSpc>
              <a:spcBef>
                <a:spcPct val="70000"/>
              </a:spcBef>
            </a:pPr>
            <a:r>
              <a:rPr lang="en-US" altLang="en-US" smtClean="0"/>
              <a:t>Some evaluations should occur before coding even begins</a:t>
            </a:r>
          </a:p>
          <a:p>
            <a:pPr>
              <a:lnSpc>
                <a:spcPct val="90000"/>
              </a:lnSpc>
              <a:spcBef>
                <a:spcPct val="70000"/>
              </a:spcBef>
            </a:pPr>
            <a:r>
              <a:rPr lang="en-US" altLang="en-US" smtClean="0"/>
              <a:t>The earlier we find an problem, the easier and cheaper it is to fix</a:t>
            </a:r>
          </a:p>
        </p:txBody>
      </p:sp>
      <p:sp>
        <p:nvSpPr>
          <p:cNvPr id="142340"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ltLang="en-US" sz="1200">
                <a:latin typeface="Times New Roman" charset="0"/>
              </a:rPr>
              <a:t>Copyright © 2014 Pearson Education, Inc.</a:t>
            </a:r>
          </a:p>
        </p:txBody>
      </p:sp>
    </p:spTree>
  </p:cSld>
  <p:clrMapOvr>
    <a:masterClrMapping/>
  </p:clrMapOvr>
  <p:transition spd="med">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error</a:t>
            </a:r>
            <a:endParaRPr lang="en-US" dirty="0"/>
          </a:p>
        </p:txBody>
      </p:sp>
      <p:sp>
        <p:nvSpPr>
          <p:cNvPr id="3" name="Content Placeholder 2"/>
          <p:cNvSpPr>
            <a:spLocks noGrp="1"/>
          </p:cNvSpPr>
          <p:nvPr>
            <p:ph idx="1"/>
          </p:nvPr>
        </p:nvSpPr>
        <p:spPr>
          <a:xfrm>
            <a:off x="228600" y="1066800"/>
            <a:ext cx="8915400" cy="5486400"/>
          </a:xfrm>
        </p:spPr>
        <p:txBody>
          <a:bodyPr/>
          <a:lstStyle/>
          <a:p>
            <a:r>
              <a:rPr lang="en-US" sz="1800" dirty="0" smtClean="0"/>
              <a:t>The best kind of debugging is the kind you don’t have to do because you avoid making errors in the ﬁrst place. </a:t>
            </a:r>
          </a:p>
          <a:p>
            <a:r>
              <a:rPr lang="en-US" sz="1800" dirty="0" smtClean="0"/>
              <a:t> Incremental development, discussed in Section 6.2 of book 1, can help. </a:t>
            </a:r>
          </a:p>
          <a:p>
            <a:pPr lvl="1"/>
            <a:r>
              <a:rPr lang="en-US" sz="1400" dirty="0" smtClean="0"/>
              <a:t>The key is to start with a working program and add small amounts of code at a time. When there is an error, you will have a pretty good idea where it is. </a:t>
            </a:r>
          </a:p>
          <a:p>
            <a:r>
              <a:rPr lang="en-US" sz="1800" dirty="0" smtClean="0"/>
              <a:t>Nevertheless, you might ﬁnd yourself in the following situations:</a:t>
            </a:r>
          </a:p>
          <a:p>
            <a:pPr lvl="1"/>
            <a:r>
              <a:rPr lang="en-US" sz="1600" dirty="0" smtClean="0"/>
              <a:t>The compiler is spewing error messages.</a:t>
            </a:r>
          </a:p>
          <a:p>
            <a:pPr lvl="2"/>
            <a:r>
              <a:rPr lang="en-US" sz="1400" dirty="0" smtClean="0"/>
              <a:t>If compiler reports 100 errors, it does not mean true 100 errors.  Many may be fake. </a:t>
            </a:r>
          </a:p>
          <a:p>
            <a:pPr lvl="2"/>
            <a:r>
              <a:rPr lang="en-US" sz="1400" dirty="0" smtClean="0"/>
              <a:t>Only the ﬁrst error message is truly reliable. We suggest that you only ﬁx one error at a time, and then recompile the program. You may ﬁnd that one semicolon or brace “ﬁxes” 100 errors.</a:t>
            </a:r>
          </a:p>
          <a:p>
            <a:pPr lvl="1"/>
            <a:r>
              <a:rPr lang="en-US" sz="1400" dirty="0"/>
              <a:t>I’m getting a weird compiler message, and it won’t go away.</a:t>
            </a:r>
          </a:p>
          <a:p>
            <a:pPr lvl="2"/>
            <a:r>
              <a:rPr lang="en-US" sz="1400" dirty="0"/>
              <a:t>First of all, read the error message carefully. It may be written in terse jargon, but often there is a carefully hidden kernel of information.</a:t>
            </a:r>
          </a:p>
          <a:p>
            <a:pPr lvl="2"/>
            <a:r>
              <a:rPr lang="en-US" sz="1400" dirty="0"/>
              <a:t>If nothing else, the message will tell you where in the program the problem occurred. Actually, it tells you where the compiler was when it noticed a problem, which is not necessarily where the error is. Use the information the compiler gives you as a guideline, but if you don’t see an error where the compiler is pointing, broaden the search</a:t>
            </a:r>
            <a:r>
              <a:rPr lang="en-US" sz="1400" dirty="0" smtClean="0"/>
              <a:t>.</a:t>
            </a:r>
          </a:p>
          <a:p>
            <a:pPr lvl="2"/>
            <a:r>
              <a:rPr lang="en-US" sz="1400" dirty="0"/>
              <a:t>Generally the error will be prior to the location of the error message, but there are cases where it will be somewhere else entirely. For example, if you get an error message at a method invocation, the actual error may be in the method deﬁnition itself.</a:t>
            </a:r>
          </a:p>
          <a:p>
            <a:pPr lvl="2"/>
            <a:r>
              <a:rPr lang="en-US" sz="1400" dirty="0"/>
              <a:t>If you don’t ﬁnd the error quickly, take a breath and look more broadly at the entire program. Make sure the program is indented properly; that makes it easier to spot syntax errors.</a:t>
            </a:r>
            <a:endParaRPr lang="en-US" sz="1400" dirty="0" smtClean="0"/>
          </a:p>
          <a:p>
            <a:pPr lvl="1"/>
            <a:endParaRPr lang="en-US" sz="1400" dirty="0" smtClean="0"/>
          </a:p>
          <a:p>
            <a:pPr lvl="2"/>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308977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Looking </a:t>
            </a:r>
            <a:r>
              <a:rPr lang="en-US" dirty="0"/>
              <a:t>for common syntax </a:t>
            </a:r>
            <a:r>
              <a:rPr lang="en-US" dirty="0" smtClean="0"/>
              <a:t>errors</a:t>
            </a:r>
            <a:endParaRPr lang="en-US" dirty="0"/>
          </a:p>
        </p:txBody>
      </p:sp>
      <p:sp>
        <p:nvSpPr>
          <p:cNvPr id="3" name="Content Placeholder 2"/>
          <p:cNvSpPr>
            <a:spLocks noGrp="1"/>
          </p:cNvSpPr>
          <p:nvPr>
            <p:ph idx="1"/>
          </p:nvPr>
        </p:nvSpPr>
        <p:spPr>
          <a:xfrm>
            <a:off x="228600" y="990600"/>
            <a:ext cx="8915400" cy="5410200"/>
          </a:xfrm>
        </p:spPr>
        <p:txBody>
          <a:bodyPr/>
          <a:lstStyle/>
          <a:p>
            <a:r>
              <a:rPr lang="en-US" dirty="0"/>
              <a:t>Check that all parentheses and brackets are balanced and properly nested. </a:t>
            </a:r>
            <a:endParaRPr lang="en-US" dirty="0" smtClean="0"/>
          </a:p>
          <a:p>
            <a:pPr lvl="1"/>
            <a:r>
              <a:rPr lang="en-US" dirty="0"/>
              <a:t>All method deﬁnitions should be </a:t>
            </a:r>
            <a:r>
              <a:rPr lang="en-US" dirty="0" smtClean="0"/>
              <a:t>within </a:t>
            </a:r>
            <a:r>
              <a:rPr lang="en-US" dirty="0"/>
              <a:t>a class deﬁnition. </a:t>
            </a:r>
            <a:endParaRPr lang="en-US" dirty="0" smtClean="0"/>
          </a:p>
          <a:p>
            <a:pPr lvl="1"/>
            <a:r>
              <a:rPr lang="en-US" dirty="0" smtClean="0"/>
              <a:t>All statements </a:t>
            </a:r>
            <a:r>
              <a:rPr lang="en-US" dirty="0"/>
              <a:t>should be within a method deﬁnition</a:t>
            </a:r>
            <a:r>
              <a:rPr lang="en-US" dirty="0" smtClean="0"/>
              <a:t>.</a:t>
            </a:r>
          </a:p>
          <a:p>
            <a:r>
              <a:rPr lang="en-US" dirty="0"/>
              <a:t>Remember that uppercase letters are not the same as lowercase letters.</a:t>
            </a:r>
          </a:p>
          <a:p>
            <a:r>
              <a:rPr lang="en-US" dirty="0"/>
              <a:t>Check for semicolons at the end of statements (and no semicolons after squiggly braces).</a:t>
            </a:r>
          </a:p>
          <a:p>
            <a:r>
              <a:rPr lang="en-US" dirty="0" smtClean="0"/>
              <a:t>Check for assignment: left side and right side</a:t>
            </a:r>
          </a:p>
          <a:p>
            <a:r>
              <a:rPr lang="en-US" dirty="0" smtClean="0"/>
              <a:t>Check method invocation: arguments vs. parameters. </a:t>
            </a:r>
          </a:p>
          <a:p>
            <a:pPr lvl="1"/>
            <a:r>
              <a:rPr lang="en-US" dirty="0" smtClean="0"/>
              <a:t>Void or value method. Instance or static method. </a:t>
            </a:r>
            <a:endParaRPr lang="en-US" dirty="0"/>
          </a:p>
          <a:p>
            <a:pPr lvl="1"/>
            <a:endParaRPr lang="en-US"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2389476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9220200" cy="685800"/>
          </a:xfrm>
        </p:spPr>
        <p:txBody>
          <a:bodyPr/>
          <a:lstStyle/>
          <a:p>
            <a:r>
              <a:rPr lang="en-US" sz="2800" dirty="0"/>
              <a:t>I can’t get my program to compile no matter what I do.</a:t>
            </a:r>
            <a:r>
              <a:rPr lang="en-US" dirty="0"/>
              <a:t/>
            </a:r>
            <a:br>
              <a:rPr lang="en-US" dirty="0"/>
            </a:br>
            <a:endParaRPr lang="en-US" dirty="0"/>
          </a:p>
        </p:txBody>
      </p:sp>
      <p:sp>
        <p:nvSpPr>
          <p:cNvPr id="3" name="Content Placeholder 2"/>
          <p:cNvSpPr>
            <a:spLocks noGrp="1"/>
          </p:cNvSpPr>
          <p:nvPr>
            <p:ph idx="1"/>
          </p:nvPr>
        </p:nvSpPr>
        <p:spPr>
          <a:xfrm>
            <a:off x="228600" y="990600"/>
            <a:ext cx="9296400" cy="5410200"/>
          </a:xfrm>
        </p:spPr>
        <p:txBody>
          <a:bodyPr/>
          <a:lstStyle/>
          <a:p>
            <a:r>
              <a:rPr lang="en-US" dirty="0" smtClean="0"/>
              <a:t>Make sure you and compiler work on same code/version.</a:t>
            </a:r>
          </a:p>
          <a:p>
            <a:pPr lvl="1"/>
            <a:r>
              <a:rPr lang="en-US" dirty="0" smtClean="0"/>
              <a:t>Put a new obvious error at the beginning to see whether the compiler finds the new error. </a:t>
            </a:r>
          </a:p>
          <a:p>
            <a:pPr lvl="1"/>
            <a:r>
              <a:rPr lang="en-US" dirty="0" smtClean="0"/>
              <a:t>Debugging by bi-section, ugly but reliable and always work</a:t>
            </a:r>
          </a:p>
          <a:p>
            <a:pPr lvl="2"/>
            <a:r>
              <a:rPr lang="en-US" dirty="0" smtClean="0"/>
              <a:t>Make a backup file</a:t>
            </a:r>
          </a:p>
          <a:p>
            <a:pPr lvl="2"/>
            <a:r>
              <a:rPr lang="en-US" dirty="0" smtClean="0"/>
              <a:t>Delete about half of the code, and recompile</a:t>
            </a:r>
          </a:p>
          <a:p>
            <a:pPr lvl="3"/>
            <a:r>
              <a:rPr lang="en-US" dirty="0" smtClean="0"/>
              <a:t>If no error, the error will be in the deleted half.  Put back the </a:t>
            </a:r>
          </a:p>
          <a:p>
            <a:pPr marL="1371600" lvl="3" indent="0">
              <a:buNone/>
            </a:pPr>
            <a:r>
              <a:rPr lang="en-US" dirty="0"/>
              <a:t> </a:t>
            </a:r>
            <a:r>
              <a:rPr lang="en-US" dirty="0" smtClean="0"/>
              <a:t>  half of the deleted half and recompile</a:t>
            </a:r>
          </a:p>
          <a:p>
            <a:pPr lvl="3"/>
            <a:r>
              <a:rPr lang="en-US" dirty="0" smtClean="0"/>
              <a:t>If error, the error will be in the remaining half. Delete half of the remaining half and re-compile</a:t>
            </a:r>
          </a:p>
          <a:p>
            <a:pPr lvl="2"/>
            <a:r>
              <a:rPr lang="en-US" dirty="0"/>
              <a:t>Once you have found and ﬁxed the error, start bringing back the code you deleted, a little bit at a time.</a:t>
            </a:r>
          </a:p>
          <a:p>
            <a:pPr lvl="2"/>
            <a:endParaRPr lang="en-US"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1344491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 did what the compiler told me to do, but it still doesn’t work.</a:t>
            </a:r>
            <a:br>
              <a:rPr lang="en-US" sz="2400" dirty="0"/>
            </a:br>
            <a:endParaRPr lang="en-US" sz="2400" dirty="0"/>
          </a:p>
        </p:txBody>
      </p:sp>
      <p:sp>
        <p:nvSpPr>
          <p:cNvPr id="3" name="Content Placeholder 2"/>
          <p:cNvSpPr>
            <a:spLocks noGrp="1"/>
          </p:cNvSpPr>
          <p:nvPr>
            <p:ph idx="1"/>
          </p:nvPr>
        </p:nvSpPr>
        <p:spPr/>
        <p:txBody>
          <a:bodyPr/>
          <a:lstStyle/>
          <a:p>
            <a:r>
              <a:rPr lang="en-US" dirty="0"/>
              <a:t>Some error messages come with tidbits of advice, like “class Golfer must be declared abstract. It does not deﬁne </a:t>
            </a:r>
            <a:r>
              <a:rPr lang="en-US" dirty="0" err="1"/>
              <a:t>int</a:t>
            </a:r>
            <a:r>
              <a:rPr lang="en-US" dirty="0"/>
              <a:t> </a:t>
            </a:r>
            <a:r>
              <a:rPr lang="en-US" dirty="0" err="1"/>
              <a:t>compareTo</a:t>
            </a:r>
            <a:r>
              <a:rPr lang="en-US" dirty="0"/>
              <a:t>(</a:t>
            </a:r>
            <a:r>
              <a:rPr lang="en-US" dirty="0" err="1"/>
              <a:t>java.lang.Object</a:t>
            </a:r>
            <a:r>
              <a:rPr lang="en-US" dirty="0"/>
              <a:t>) from interface </a:t>
            </a:r>
            <a:r>
              <a:rPr lang="en-US" dirty="0" err="1"/>
              <a:t>java.lang.Comparable</a:t>
            </a:r>
            <a:r>
              <a:rPr lang="en-US" dirty="0"/>
              <a:t>.” </a:t>
            </a:r>
            <a:endParaRPr lang="en-US" dirty="0" smtClean="0"/>
          </a:p>
          <a:p>
            <a:pPr lvl="1"/>
            <a:r>
              <a:rPr lang="en-US" dirty="0"/>
              <a:t> It sounds like the compiler is telling you to declare Golfer as an abstract class, and </a:t>
            </a:r>
            <a:r>
              <a:rPr lang="en-US" dirty="0" smtClean="0"/>
              <a:t>you </a:t>
            </a:r>
            <a:r>
              <a:rPr lang="en-US" dirty="0"/>
              <a:t>probably don’t know what that is or how to do it</a:t>
            </a:r>
            <a:r>
              <a:rPr lang="en-US" dirty="0" smtClean="0"/>
              <a:t>.</a:t>
            </a:r>
          </a:p>
          <a:p>
            <a:pPr lvl="1"/>
            <a:r>
              <a:rPr lang="en-US" dirty="0"/>
              <a:t>Fortunately, the compiler is wrong. The solution in this case is to make sure Golfer has a method called </a:t>
            </a:r>
            <a:r>
              <a:rPr lang="en-US" dirty="0" err="1"/>
              <a:t>compareTo</a:t>
            </a:r>
            <a:r>
              <a:rPr lang="en-US" dirty="0"/>
              <a:t> that takes an Object as a parameter.</a:t>
            </a:r>
          </a:p>
          <a:p>
            <a:pPr lvl="1"/>
            <a:r>
              <a:rPr lang="en-US" dirty="0"/>
              <a:t>Don’t let the compiler lead you by the nose. Error messages give you evidence that something is wrong, but the remedies they suggest </a:t>
            </a:r>
            <a:r>
              <a:rPr lang="en-US" dirty="0" smtClean="0"/>
              <a:t>are sometime </a:t>
            </a:r>
            <a:r>
              <a:rPr lang="en-US" dirty="0"/>
              <a:t>unreliable.</a:t>
            </a:r>
          </a:p>
          <a:p>
            <a:pPr lvl="1"/>
            <a:endParaRPr lang="en-US"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2909113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errors</a:t>
            </a:r>
          </a:p>
        </p:txBody>
      </p:sp>
      <p:sp>
        <p:nvSpPr>
          <p:cNvPr id="3" name="Content Placeholder 2"/>
          <p:cNvSpPr>
            <a:spLocks noGrp="1"/>
          </p:cNvSpPr>
          <p:nvPr>
            <p:ph idx="1"/>
          </p:nvPr>
        </p:nvSpPr>
        <p:spPr/>
        <p:txBody>
          <a:bodyPr/>
          <a:lstStyle/>
          <a:p>
            <a:r>
              <a:rPr lang="en-US" sz="2000" dirty="0"/>
              <a:t>It’s not always clear what causes a run-time error, but you can often ﬁgure things out by adding print statements to your program</a:t>
            </a:r>
            <a:r>
              <a:rPr lang="en-US" sz="2000" dirty="0" smtClean="0"/>
              <a:t>.</a:t>
            </a:r>
          </a:p>
          <a:p>
            <a:r>
              <a:rPr lang="en-US" sz="2000" dirty="0"/>
              <a:t>My program </a:t>
            </a:r>
            <a:r>
              <a:rPr lang="en-US" sz="2000" dirty="0" smtClean="0"/>
              <a:t>hangs – often caught in an infinite loop or an infinite recursion. </a:t>
            </a:r>
          </a:p>
          <a:p>
            <a:pPr lvl="1"/>
            <a:r>
              <a:rPr lang="en-US" sz="2000" dirty="0" smtClean="0"/>
              <a:t>If you suspect a particular loop, add print statements both before and after the loop.</a:t>
            </a:r>
          </a:p>
          <a:p>
            <a:pPr lvl="1"/>
            <a:r>
              <a:rPr lang="en-US" sz="2000" dirty="0" smtClean="0"/>
              <a:t>For infinite recursion, most of time: </a:t>
            </a:r>
            <a:r>
              <a:rPr lang="en-US" sz="2000" dirty="0" err="1" smtClean="0"/>
              <a:t>StackOverflowError</a:t>
            </a:r>
            <a:r>
              <a:rPr lang="en-US" sz="2000" dirty="0" smtClean="0"/>
              <a:t>.</a:t>
            </a:r>
          </a:p>
          <a:p>
            <a:pPr lvl="1"/>
            <a:r>
              <a:rPr lang="en-US" sz="2000" dirty="0" smtClean="0"/>
              <a:t>Need to clearly understand flow of execution. </a:t>
            </a:r>
          </a:p>
          <a:p>
            <a:r>
              <a:rPr lang="en-US" sz="2000" dirty="0" smtClean="0"/>
              <a:t>Infinite loop:</a:t>
            </a:r>
          </a:p>
          <a:p>
            <a:pPr lvl="1"/>
            <a:r>
              <a:rPr lang="en-US" sz="2000" dirty="0" smtClean="0"/>
              <a:t>Add some print statements within the loop.</a:t>
            </a:r>
          </a:p>
          <a:p>
            <a:r>
              <a:rPr lang="en-US" sz="2000" dirty="0" smtClean="0"/>
              <a:t>Infinite recursion:</a:t>
            </a:r>
          </a:p>
          <a:p>
            <a:pPr lvl="1"/>
            <a:r>
              <a:rPr lang="en-US" sz="2000" dirty="0" smtClean="0"/>
              <a:t>Check for base case and make sure each recursive call is towards to the base case. </a:t>
            </a:r>
          </a:p>
          <a:p>
            <a:r>
              <a:rPr lang="en-US" dirty="0" smtClean="0"/>
              <a:t>Flow of execution:</a:t>
            </a:r>
          </a:p>
          <a:p>
            <a:pPr lvl="1"/>
            <a:r>
              <a:rPr lang="en-US" dirty="0" smtClean="0"/>
              <a:t>Add a print statement at beginning of each method. </a:t>
            </a:r>
            <a:endParaRPr lang="en-US"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1714340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When I run the program I get an exception.</a:t>
            </a:r>
            <a:r>
              <a:rPr lang="en-US" dirty="0"/>
              <a:t/>
            </a:r>
            <a:br>
              <a:rPr lang="en-US" dirty="0"/>
            </a:br>
            <a:endParaRPr lang="en-US" dirty="0"/>
          </a:p>
        </p:txBody>
      </p:sp>
      <p:sp>
        <p:nvSpPr>
          <p:cNvPr id="3" name="Content Placeholder 2"/>
          <p:cNvSpPr>
            <a:spLocks noGrp="1"/>
          </p:cNvSpPr>
          <p:nvPr>
            <p:ph idx="1"/>
          </p:nvPr>
        </p:nvSpPr>
        <p:spPr>
          <a:xfrm>
            <a:off x="228600" y="685800"/>
            <a:ext cx="8686800" cy="5334000"/>
          </a:xfrm>
        </p:spPr>
        <p:txBody>
          <a:bodyPr/>
          <a:lstStyle/>
          <a:p>
            <a:r>
              <a:rPr lang="en-US" sz="2000" dirty="0" err="1"/>
              <a:t>NullPointerException</a:t>
            </a:r>
            <a:r>
              <a:rPr lang="en-US" sz="2000" dirty="0"/>
              <a:t>: </a:t>
            </a:r>
            <a:endParaRPr lang="en-US" sz="2000" dirty="0" smtClean="0"/>
          </a:p>
          <a:p>
            <a:pPr lvl="1"/>
            <a:r>
              <a:rPr lang="en-US" sz="1800" dirty="0"/>
              <a:t>You tried to access an instance variable or invoke a method on an object that is currently null. </a:t>
            </a:r>
            <a:endParaRPr lang="en-US" sz="1800" dirty="0" smtClean="0"/>
          </a:p>
          <a:p>
            <a:pPr lvl="1"/>
            <a:r>
              <a:rPr lang="en-US" sz="1800" dirty="0" smtClean="0"/>
              <a:t>E.X.,  </a:t>
            </a:r>
            <a:r>
              <a:rPr lang="en-US" sz="1800" dirty="0" smtClean="0"/>
              <a:t>Point[] </a:t>
            </a:r>
            <a:r>
              <a:rPr lang="en-US" sz="1800" dirty="0"/>
              <a:t>array = new Point[5]; </a:t>
            </a:r>
            <a:r>
              <a:rPr lang="en-US" sz="1800" dirty="0" smtClean="0"/>
              <a:t>		  		</a:t>
            </a:r>
            <a:r>
              <a:rPr lang="en-US" sz="1800" dirty="0" err="1" smtClean="0"/>
              <a:t>System.out.println</a:t>
            </a:r>
            <a:r>
              <a:rPr lang="en-US" sz="1800" dirty="0" smtClean="0"/>
              <a:t>(array[0</a:t>
            </a:r>
            <a:r>
              <a:rPr lang="en-US" sz="1800" dirty="0"/>
              <a:t>].x</a:t>
            </a:r>
            <a:r>
              <a:rPr lang="en-US" sz="1800" dirty="0" smtClean="0"/>
              <a:t>);</a:t>
            </a:r>
          </a:p>
          <a:p>
            <a:r>
              <a:rPr lang="en-US" sz="2000" dirty="0" err="1"/>
              <a:t>ArrayIndexOutOfBoundsException</a:t>
            </a:r>
            <a:r>
              <a:rPr lang="en-US" sz="2000" dirty="0" smtClean="0"/>
              <a:t>:</a:t>
            </a:r>
          </a:p>
          <a:p>
            <a:pPr lvl="1"/>
            <a:r>
              <a:rPr lang="en-US" sz="1800" dirty="0" smtClean="0"/>
              <a:t>Array index must be between 0 and array.length-1</a:t>
            </a:r>
          </a:p>
          <a:p>
            <a:r>
              <a:rPr lang="en-US" sz="2000" dirty="0" err="1"/>
              <a:t>StackOverﬂowError</a:t>
            </a:r>
            <a:r>
              <a:rPr lang="en-US" sz="1800" dirty="0"/>
              <a:t>: </a:t>
            </a:r>
            <a:r>
              <a:rPr lang="en-US" sz="1800" dirty="0" smtClean="0"/>
              <a:t>  due to infinite recursion</a:t>
            </a:r>
          </a:p>
          <a:p>
            <a:r>
              <a:rPr lang="en-US" sz="2000" dirty="0" err="1"/>
              <a:t>FileNotFoundException</a:t>
            </a:r>
            <a:r>
              <a:rPr lang="en-US" sz="2000" dirty="0" smtClean="0"/>
              <a:t>:  </a:t>
            </a:r>
          </a:p>
          <a:p>
            <a:pPr lvl="1"/>
            <a:r>
              <a:rPr lang="en-US" sz="1800" dirty="0" smtClean="0"/>
              <a:t>Check for the file and also file path. </a:t>
            </a:r>
          </a:p>
          <a:p>
            <a:r>
              <a:rPr lang="en-US" sz="2000" dirty="0" err="1"/>
              <a:t>ArithmeticException</a:t>
            </a:r>
            <a:r>
              <a:rPr lang="en-US" sz="2000" dirty="0" smtClean="0"/>
              <a:t>:</a:t>
            </a:r>
          </a:p>
          <a:p>
            <a:pPr lvl="1"/>
            <a:r>
              <a:rPr lang="en-US" sz="1800" dirty="0"/>
              <a:t> Something went wrong during an arithmetic operation; for example, division by zero</a:t>
            </a:r>
            <a:r>
              <a:rPr lang="en-US" sz="1800" dirty="0" smtClean="0"/>
              <a:t>.</a:t>
            </a:r>
          </a:p>
          <a:p>
            <a:r>
              <a:rPr lang="en-US" sz="2000" dirty="0" err="1" smtClean="0"/>
              <a:t>IllegalFormatException</a:t>
            </a:r>
            <a:r>
              <a:rPr lang="en-US" sz="2000" dirty="0" smtClean="0"/>
              <a:t>:</a:t>
            </a:r>
          </a:p>
          <a:p>
            <a:pPr lvl="1"/>
            <a:r>
              <a:rPr lang="en-US" sz="1800" dirty="0"/>
              <a:t> a format string contains an illegal syntax or a format specifier that is incompatible with the given arguments.</a:t>
            </a:r>
          </a:p>
        </p:txBody>
      </p:sp>
      <p:sp>
        <p:nvSpPr>
          <p:cNvPr id="4" name="Footer Placeholder 3"/>
          <p:cNvSpPr>
            <a:spLocks noGrp="1"/>
          </p:cNvSpPr>
          <p:nvPr>
            <p:ph type="ftr" sz="quarter" idx="10"/>
          </p:nvPr>
        </p:nvSpPr>
        <p:spPr/>
        <p:txBody>
          <a:bodyPr/>
          <a:lstStyle/>
          <a:p>
            <a:r>
              <a:rPr lang="en-US" altLang="en-US" dirty="0" smtClean="0"/>
              <a:t>Copyright © 2014 Pearson Education, Inc.</a:t>
            </a:r>
            <a:endParaRPr lang="en-US" altLang="en-US" dirty="0"/>
          </a:p>
        </p:txBody>
      </p:sp>
    </p:spTree>
    <p:extLst>
      <p:ext uri="{BB962C8B-B14F-4D97-AF65-F5344CB8AC3E}">
        <p14:creationId xmlns:p14="http://schemas.microsoft.com/office/powerpoint/2010/main" val="2174336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deal with Exception</a:t>
            </a:r>
            <a:endParaRPr lang="en-US" dirty="0"/>
          </a:p>
        </p:txBody>
      </p:sp>
      <p:sp>
        <p:nvSpPr>
          <p:cNvPr id="3" name="Content Placeholder 2"/>
          <p:cNvSpPr>
            <a:spLocks noGrp="1"/>
          </p:cNvSpPr>
          <p:nvPr>
            <p:ph idx="1"/>
          </p:nvPr>
        </p:nvSpPr>
        <p:spPr/>
        <p:txBody>
          <a:bodyPr/>
          <a:lstStyle/>
          <a:p>
            <a:r>
              <a:rPr lang="en-US" sz="2400" dirty="0" smtClean="0"/>
              <a:t>More checks</a:t>
            </a:r>
          </a:p>
          <a:p>
            <a:pPr lvl="1"/>
            <a:r>
              <a:rPr lang="en-US" sz="1800" dirty="0" smtClean="0"/>
              <a:t>E.g., suppose </a:t>
            </a:r>
            <a:r>
              <a:rPr lang="en-US" sz="1800" dirty="0" err="1" smtClean="0"/>
              <a:t>i</a:t>
            </a:r>
            <a:r>
              <a:rPr lang="en-US" sz="1800" dirty="0" smtClean="0"/>
              <a:t> is an index of an array cost,  you can use </a:t>
            </a:r>
          </a:p>
          <a:p>
            <a:pPr lvl="1"/>
            <a:r>
              <a:rPr lang="en-US" sz="1800" dirty="0" smtClean="0"/>
              <a:t>if (</a:t>
            </a:r>
            <a:r>
              <a:rPr lang="en-US" sz="1800" dirty="0" err="1" smtClean="0"/>
              <a:t>i</a:t>
            </a:r>
            <a:r>
              <a:rPr lang="en-US" sz="1800" dirty="0" smtClean="0"/>
              <a:t>&gt;=0 &amp;&amp; </a:t>
            </a:r>
            <a:r>
              <a:rPr lang="en-US" sz="1800" dirty="0" err="1" smtClean="0"/>
              <a:t>i</a:t>
            </a:r>
            <a:r>
              <a:rPr lang="en-US" sz="1800" dirty="0" smtClean="0"/>
              <a:t>&lt;</a:t>
            </a:r>
            <a:r>
              <a:rPr lang="en-US" sz="1800" dirty="0" err="1" smtClean="0"/>
              <a:t>cost.length</a:t>
            </a:r>
            <a:r>
              <a:rPr lang="en-US" sz="1800" dirty="0" smtClean="0"/>
              <a:t>) </a:t>
            </a:r>
          </a:p>
          <a:p>
            <a:pPr lvl="2"/>
            <a:r>
              <a:rPr lang="en-US" sz="1800" dirty="0" smtClean="0"/>
              <a:t>cost[</a:t>
            </a:r>
            <a:r>
              <a:rPr lang="en-US" sz="1800" dirty="0" err="1" smtClean="0"/>
              <a:t>i</a:t>
            </a:r>
            <a:r>
              <a:rPr lang="en-US" sz="1800" dirty="0" smtClean="0"/>
              <a:t>]*=2; </a:t>
            </a:r>
          </a:p>
          <a:p>
            <a:pPr lvl="1"/>
            <a:r>
              <a:rPr lang="en-US" sz="1800" dirty="0" smtClean="0"/>
              <a:t>else </a:t>
            </a:r>
          </a:p>
          <a:p>
            <a:pPr lvl="2"/>
            <a:r>
              <a:rPr lang="en-US" sz="1800" dirty="0" err="1" smtClean="0"/>
              <a:t>System.out.println</a:t>
            </a:r>
            <a:r>
              <a:rPr lang="en-US" sz="1800" dirty="0" smtClean="0"/>
              <a:t>(“index “+</a:t>
            </a:r>
            <a:r>
              <a:rPr lang="en-US" sz="1800" dirty="0" err="1" smtClean="0"/>
              <a:t>i</a:t>
            </a:r>
            <a:r>
              <a:rPr lang="en-US" sz="1800" dirty="0" smtClean="0"/>
              <a:t>+” is out of bound: “+0+”,”+cost.length-1);</a:t>
            </a:r>
          </a:p>
          <a:p>
            <a:pPr lvl="1"/>
            <a:r>
              <a:rPr lang="en-US" sz="1800" dirty="0" smtClean="0"/>
              <a:t>E.g., when you did division (divided by expression e):</a:t>
            </a:r>
          </a:p>
          <a:p>
            <a:pPr lvl="2"/>
            <a:r>
              <a:rPr lang="en-US" sz="1800" dirty="0" smtClean="0"/>
              <a:t>If (e !=0)   x=y/e; else </a:t>
            </a:r>
            <a:r>
              <a:rPr lang="en-US" sz="1800" dirty="0" err="1" smtClean="0"/>
              <a:t>System.out.println</a:t>
            </a:r>
            <a:r>
              <a:rPr lang="en-US" sz="1800" dirty="0" smtClean="0"/>
              <a:t>(“Divisor “+e+” is zero!”);</a:t>
            </a:r>
          </a:p>
          <a:p>
            <a:r>
              <a:rPr lang="en-US" sz="2200" dirty="0" smtClean="0"/>
              <a:t>Using Java’s try {…} catch (Exception e){…} mechanism.</a:t>
            </a:r>
            <a:endParaRPr lang="en-US" sz="2200"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3863270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 added so many print statements I get inundated with output.</a:t>
            </a:r>
            <a:r>
              <a:rPr lang="en-US" dirty="0"/>
              <a:t/>
            </a:r>
            <a:br>
              <a:rPr lang="en-US" dirty="0"/>
            </a:br>
            <a:endParaRPr lang="en-US" dirty="0"/>
          </a:p>
        </p:txBody>
      </p:sp>
      <p:sp>
        <p:nvSpPr>
          <p:cNvPr id="3" name="Content Placeholder 2"/>
          <p:cNvSpPr>
            <a:spLocks noGrp="1"/>
          </p:cNvSpPr>
          <p:nvPr>
            <p:ph idx="1"/>
          </p:nvPr>
        </p:nvSpPr>
        <p:spPr>
          <a:xfrm>
            <a:off x="228600" y="762000"/>
            <a:ext cx="8686800" cy="5334000"/>
          </a:xfrm>
        </p:spPr>
        <p:txBody>
          <a:bodyPr/>
          <a:lstStyle/>
          <a:p>
            <a:r>
              <a:rPr lang="en-US" sz="1800" b="1" dirty="0" smtClean="0"/>
              <a:t>Simplify </a:t>
            </a:r>
            <a:r>
              <a:rPr lang="en-US" sz="1800" b="1" dirty="0"/>
              <a:t>the </a:t>
            </a:r>
            <a:r>
              <a:rPr lang="en-US" sz="1800" b="1" dirty="0" smtClean="0"/>
              <a:t>output </a:t>
            </a:r>
          </a:p>
          <a:p>
            <a:pPr lvl="1"/>
            <a:r>
              <a:rPr lang="en-US" sz="1800" dirty="0"/>
              <a:t>remove or comment out print statements that aren’t helping, </a:t>
            </a:r>
            <a:endParaRPr lang="en-US" sz="1800" dirty="0" smtClean="0"/>
          </a:p>
          <a:p>
            <a:pPr lvl="1"/>
            <a:r>
              <a:rPr lang="en-US" sz="1800" dirty="0" smtClean="0"/>
              <a:t>or </a:t>
            </a:r>
            <a:r>
              <a:rPr lang="en-US" sz="1800" dirty="0"/>
              <a:t>combine them, or format the output so it is easier to understand. </a:t>
            </a:r>
            <a:endParaRPr lang="en-US" sz="1800" dirty="0" smtClean="0"/>
          </a:p>
          <a:p>
            <a:r>
              <a:rPr lang="en-US" sz="1800" b="1" dirty="0" smtClean="0"/>
              <a:t>or </a:t>
            </a:r>
            <a:r>
              <a:rPr lang="en-US" sz="1800" b="1" dirty="0"/>
              <a:t>simplify the </a:t>
            </a:r>
            <a:r>
              <a:rPr lang="en-US" sz="1800" b="1" dirty="0" smtClean="0"/>
              <a:t>program</a:t>
            </a:r>
          </a:p>
          <a:p>
            <a:pPr lvl="1"/>
            <a:r>
              <a:rPr lang="en-US" sz="1800" dirty="0"/>
              <a:t>scale down the problem the program is working on. </a:t>
            </a:r>
            <a:endParaRPr lang="en-US" sz="1800" dirty="0" smtClean="0"/>
          </a:p>
          <a:p>
            <a:pPr lvl="1"/>
            <a:r>
              <a:rPr lang="en-US" sz="1800" dirty="0" smtClean="0"/>
              <a:t>For </a:t>
            </a:r>
            <a:r>
              <a:rPr lang="en-US" sz="1800" dirty="0"/>
              <a:t>example, if you are sorting an array, sort a small </a:t>
            </a:r>
            <a:r>
              <a:rPr lang="en-US" sz="1800" dirty="0" smtClean="0"/>
              <a:t>array</a:t>
            </a:r>
          </a:p>
          <a:p>
            <a:r>
              <a:rPr lang="en-US" sz="1800" dirty="0"/>
              <a:t> </a:t>
            </a:r>
            <a:r>
              <a:rPr lang="en-US" sz="1800" b="1" dirty="0"/>
              <a:t>Remove unnecessary or experimental parts, and reorganize the program to make it easier to read</a:t>
            </a:r>
            <a:r>
              <a:rPr lang="en-US" sz="1800" b="1" dirty="0" smtClean="0"/>
              <a:t>.</a:t>
            </a:r>
          </a:p>
          <a:p>
            <a:pPr lvl="1"/>
            <a:r>
              <a:rPr lang="en-US" sz="1800" dirty="0" smtClean="0"/>
              <a:t>For </a:t>
            </a:r>
            <a:r>
              <a:rPr lang="en-US" sz="1800" dirty="0"/>
              <a:t>example, if you suspect that the error is in a deeply-nested part of the program, rewrite that part with a simpler structure. </a:t>
            </a:r>
            <a:endParaRPr lang="en-US" sz="1800" dirty="0" smtClean="0"/>
          </a:p>
          <a:p>
            <a:pPr lvl="1"/>
            <a:r>
              <a:rPr lang="en-US" sz="1800" dirty="0" smtClean="0"/>
              <a:t>If </a:t>
            </a:r>
            <a:r>
              <a:rPr lang="en-US" sz="1800" dirty="0"/>
              <a:t>you suspect a large method, split it into smaller methods and test them separately</a:t>
            </a:r>
            <a:r>
              <a:rPr lang="en-US" sz="1800" dirty="0" smtClean="0"/>
              <a:t>.</a:t>
            </a:r>
          </a:p>
          <a:p>
            <a:pPr lvl="1"/>
            <a:r>
              <a:rPr lang="en-US" sz="1800" dirty="0"/>
              <a:t>Reorganizing the program can help you ﬁnd subtle bugs. If you make a change that you think doesn’t aﬀect the program, and it does, that can tip you oﬀ</a:t>
            </a:r>
            <a:r>
              <a:rPr lang="en-US" sz="1800" dirty="0" smtClean="0"/>
              <a:t>.</a:t>
            </a:r>
          </a:p>
          <a:p>
            <a:r>
              <a:rPr lang="en-US" sz="1800" b="1" dirty="0"/>
              <a:t>The process of ﬁnding the minimal test case often leads you to the bug. </a:t>
            </a:r>
            <a:endParaRPr lang="en-US" sz="1800" b="1" dirty="0" smtClean="0"/>
          </a:p>
          <a:p>
            <a:pPr lvl="1"/>
            <a:r>
              <a:rPr lang="en-US" sz="1400" dirty="0"/>
              <a:t>For example, if you ﬁnd that a program works when the array has an even number of elements, but not when it has an odd number, that gives you a clue about what is going on.</a:t>
            </a:r>
          </a:p>
          <a:p>
            <a:pPr lvl="1"/>
            <a:endParaRPr lang="en-US" sz="1400" dirty="0"/>
          </a:p>
          <a:p>
            <a:endParaRPr lang="en-US" dirty="0"/>
          </a:p>
          <a:p>
            <a:endParaRPr lang="en-US"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3828585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errors</a:t>
            </a:r>
            <a:endParaRPr lang="en-US" dirty="0"/>
          </a:p>
        </p:txBody>
      </p:sp>
      <p:sp>
        <p:nvSpPr>
          <p:cNvPr id="3" name="Content Placeholder 2"/>
          <p:cNvSpPr>
            <a:spLocks noGrp="1"/>
          </p:cNvSpPr>
          <p:nvPr>
            <p:ph idx="1"/>
          </p:nvPr>
        </p:nvSpPr>
        <p:spPr/>
        <p:txBody>
          <a:bodyPr/>
          <a:lstStyle/>
          <a:p>
            <a:r>
              <a:rPr lang="en-US" sz="1600" dirty="0"/>
              <a:t>My program doesn’t </a:t>
            </a:r>
            <a:r>
              <a:rPr lang="en-US" sz="1600" dirty="0" smtClean="0"/>
              <a:t>work. </a:t>
            </a:r>
          </a:p>
          <a:p>
            <a:pPr lvl="1"/>
            <a:r>
              <a:rPr lang="en-US" sz="1200" dirty="0" smtClean="0"/>
              <a:t>Only you know what your program is supposed to do and only you know that it is not doing it. </a:t>
            </a:r>
          </a:p>
          <a:p>
            <a:pPr lvl="1"/>
            <a:r>
              <a:rPr lang="en-US" sz="1200" dirty="0" smtClean="0"/>
              <a:t>The </a:t>
            </a:r>
            <a:r>
              <a:rPr lang="en-US" sz="1200" dirty="0"/>
              <a:t>ﬁrst step is to make a connection between the code and the behavior you get. </a:t>
            </a:r>
            <a:endParaRPr lang="en-US" sz="1200" dirty="0" smtClean="0"/>
          </a:p>
          <a:p>
            <a:pPr lvl="2"/>
            <a:r>
              <a:rPr lang="en-US" sz="1200" dirty="0" smtClean="0"/>
              <a:t>Is </a:t>
            </a:r>
            <a:r>
              <a:rPr lang="en-US" sz="1200" dirty="0"/>
              <a:t>there something the program was supposed to do, but doesn’t seem to be happening</a:t>
            </a:r>
            <a:r>
              <a:rPr lang="en-US" sz="1200" dirty="0" smtClean="0"/>
              <a:t>? </a:t>
            </a:r>
          </a:p>
          <a:p>
            <a:pPr marL="914400" lvl="2" indent="0">
              <a:buNone/>
            </a:pPr>
            <a:r>
              <a:rPr lang="en-US" sz="1200" dirty="0" smtClean="0"/>
              <a:t>      Find and analyze that section of code  </a:t>
            </a:r>
          </a:p>
          <a:p>
            <a:pPr lvl="2"/>
            <a:r>
              <a:rPr lang="en-US" sz="1200" dirty="0" smtClean="0"/>
              <a:t>Is </a:t>
            </a:r>
            <a:r>
              <a:rPr lang="en-US" sz="1200" dirty="0"/>
              <a:t>something happening that shouldn’t? </a:t>
            </a:r>
            <a:endParaRPr lang="en-US" sz="1200" dirty="0" smtClean="0"/>
          </a:p>
          <a:p>
            <a:pPr marL="914400" lvl="2" indent="0">
              <a:buNone/>
            </a:pPr>
            <a:r>
              <a:rPr lang="en-US" sz="1200" dirty="0"/>
              <a:t> </a:t>
            </a:r>
            <a:r>
              <a:rPr lang="en-US" sz="1200" dirty="0" smtClean="0"/>
              <a:t>     Find and analyze that section of code  </a:t>
            </a:r>
          </a:p>
          <a:p>
            <a:pPr lvl="2"/>
            <a:r>
              <a:rPr lang="en-US" sz="1200" dirty="0" smtClean="0"/>
              <a:t>Is </a:t>
            </a:r>
            <a:r>
              <a:rPr lang="en-US" sz="1200" dirty="0"/>
              <a:t>a section of code producing an unexpected eﬀect? </a:t>
            </a:r>
            <a:endParaRPr lang="en-US" sz="1200" dirty="0" smtClean="0"/>
          </a:p>
          <a:p>
            <a:r>
              <a:rPr lang="en-US" sz="1600" dirty="0"/>
              <a:t>To program, you need a mental model of what your code does. If it doesn’t do what you expect, the problem might not actually be the program; it might be in your head</a:t>
            </a:r>
            <a:r>
              <a:rPr lang="en-US" sz="1600" dirty="0" smtClean="0"/>
              <a:t>.</a:t>
            </a:r>
          </a:p>
          <a:p>
            <a:pPr lvl="1"/>
            <a:r>
              <a:rPr lang="en-US" sz="1200" dirty="0"/>
              <a:t>The best way to correct your mental model is to break the program into components (usually the classes and methods) and test them independently. </a:t>
            </a:r>
            <a:endParaRPr lang="en-US" sz="1200" dirty="0" smtClean="0"/>
          </a:p>
          <a:p>
            <a:pPr lvl="1"/>
            <a:r>
              <a:rPr lang="en-US" sz="1200" dirty="0" smtClean="0"/>
              <a:t>Once </a:t>
            </a:r>
            <a:r>
              <a:rPr lang="en-US" sz="1200" dirty="0"/>
              <a:t>you ﬁnd the discrepancy between your model and reality, you can solve the problem</a:t>
            </a:r>
            <a:r>
              <a:rPr lang="en-US" sz="1200" dirty="0" smtClean="0"/>
              <a:t>.</a:t>
            </a:r>
          </a:p>
          <a:p>
            <a:r>
              <a:rPr lang="en-US" sz="1600" dirty="0"/>
              <a:t>Here are some common logic errors to check for</a:t>
            </a:r>
            <a:r>
              <a:rPr lang="en-US" sz="1600" dirty="0" smtClean="0"/>
              <a:t>:</a:t>
            </a:r>
          </a:p>
          <a:p>
            <a:pPr lvl="1"/>
            <a:r>
              <a:rPr lang="en-US" sz="1200" dirty="0"/>
              <a:t> Remember that integer division always rounds toward zero. If you want fractions, use double.</a:t>
            </a:r>
          </a:p>
          <a:p>
            <a:pPr lvl="1"/>
            <a:r>
              <a:rPr lang="en-US" sz="1200" dirty="0"/>
              <a:t> Floating-point numbers are only approximate, so don’t rely on them to be perfectly accurate. </a:t>
            </a:r>
            <a:endParaRPr lang="en-US" sz="1200" dirty="0" smtClean="0"/>
          </a:p>
          <a:p>
            <a:pPr lvl="1"/>
            <a:r>
              <a:rPr lang="en-US" sz="1200" dirty="0" smtClean="0"/>
              <a:t>You </a:t>
            </a:r>
            <a:r>
              <a:rPr lang="en-US" sz="1200" dirty="0"/>
              <a:t>should probably never use the == operator with doubles. Instead of writing if (d == 1.23), </a:t>
            </a:r>
            <a:endParaRPr lang="en-US" sz="1200" dirty="0" smtClean="0"/>
          </a:p>
          <a:p>
            <a:pPr lvl="1"/>
            <a:r>
              <a:rPr lang="en-US" sz="1200" dirty="0" smtClean="0"/>
              <a:t>do </a:t>
            </a:r>
            <a:r>
              <a:rPr lang="en-US" sz="1200" dirty="0"/>
              <a:t>something like if (</a:t>
            </a:r>
            <a:r>
              <a:rPr lang="en-US" sz="1200" dirty="0" err="1"/>
              <a:t>Math.abs</a:t>
            </a:r>
            <a:r>
              <a:rPr lang="en-US" sz="1200" dirty="0"/>
              <a:t>(d - 1.23) &lt; .000001</a:t>
            </a:r>
            <a:r>
              <a:rPr lang="en-US" sz="1200" dirty="0" smtClean="0"/>
              <a:t>).</a:t>
            </a:r>
          </a:p>
          <a:p>
            <a:pPr lvl="1"/>
            <a:r>
              <a:rPr lang="en-US" sz="1200" dirty="0"/>
              <a:t>When you apply the equality operator (==) to objects, it checks whether they are identical. If you meant to check equivalence, you should use the equals method instead.</a:t>
            </a:r>
          </a:p>
          <a:p>
            <a:pPr lvl="1"/>
            <a:r>
              <a:rPr lang="en-US" sz="1200" dirty="0"/>
              <a:t> By default for user-deﬁned types, equals checks </a:t>
            </a:r>
            <a:r>
              <a:rPr lang="en-US" sz="1200" dirty="0" smtClean="0"/>
              <a:t>identity (</a:t>
            </a:r>
            <a:r>
              <a:rPr lang="en-US" sz="1200" dirty="0" err="1" smtClean="0"/>
              <a:t>i.e</a:t>
            </a:r>
            <a:r>
              <a:rPr lang="en-US" sz="1200" dirty="0" smtClean="0"/>
              <a:t>, ==). </a:t>
            </a:r>
            <a:r>
              <a:rPr lang="en-US" sz="1200" dirty="0"/>
              <a:t>If you want a diﬀerent notion of equivalence, you have to override it.</a:t>
            </a:r>
          </a:p>
          <a:p>
            <a:pPr lvl="1"/>
            <a:r>
              <a:rPr lang="en-US" sz="1200" dirty="0"/>
              <a:t>Inheritance can lead to subtle logic errors, because you can run inherited code without realizing it. </a:t>
            </a:r>
          </a:p>
          <a:p>
            <a:pPr lvl="1"/>
            <a:endParaRPr lang="en-US" sz="1200" dirty="0"/>
          </a:p>
          <a:p>
            <a:endParaRPr lang="en-US" dirty="0"/>
          </a:p>
          <a:p>
            <a:pPr lvl="2"/>
            <a:endParaRPr lang="en-US"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1622513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I’ve got a big hairy expression and it doesn’t do what I expect.</a:t>
            </a:r>
            <a:r>
              <a:rPr lang="en-US" dirty="0"/>
              <a:t/>
            </a:r>
            <a:br>
              <a:rPr lang="en-US" dirty="0"/>
            </a:br>
            <a:endParaRPr lang="en-US" dirty="0"/>
          </a:p>
        </p:txBody>
      </p:sp>
      <p:sp>
        <p:nvSpPr>
          <p:cNvPr id="3" name="Content Placeholder 2"/>
          <p:cNvSpPr>
            <a:spLocks noGrp="1"/>
          </p:cNvSpPr>
          <p:nvPr>
            <p:ph idx="1"/>
          </p:nvPr>
        </p:nvSpPr>
        <p:spPr>
          <a:xfrm>
            <a:off x="304800" y="762000"/>
            <a:ext cx="8686800" cy="5334000"/>
          </a:xfrm>
        </p:spPr>
        <p:txBody>
          <a:bodyPr/>
          <a:lstStyle/>
          <a:p>
            <a:r>
              <a:rPr lang="en-US" sz="2000" dirty="0"/>
              <a:t>Writing complex expressions is ﬁne as long as they are readable, but they can be hard to debug. </a:t>
            </a:r>
            <a:endParaRPr lang="en-US" sz="2000" dirty="0" smtClean="0"/>
          </a:p>
          <a:p>
            <a:pPr lvl="1"/>
            <a:r>
              <a:rPr lang="en-US" sz="1600" dirty="0" smtClean="0"/>
              <a:t>It </a:t>
            </a:r>
            <a:r>
              <a:rPr lang="en-US" sz="1600" dirty="0"/>
              <a:t>is often a good idea to break a complex expression into a series of assignments to temporary variables</a:t>
            </a:r>
            <a:r>
              <a:rPr lang="en-US" sz="1600" dirty="0" smtClean="0"/>
              <a:t>.</a:t>
            </a:r>
          </a:p>
          <a:p>
            <a:pPr lvl="1"/>
            <a:r>
              <a:rPr lang="en-US" sz="1600" dirty="0"/>
              <a:t>E.g., </a:t>
            </a:r>
            <a:r>
              <a:rPr lang="en-US" sz="1600" dirty="0" err="1"/>
              <a:t>rect.setLocation</a:t>
            </a:r>
            <a:r>
              <a:rPr lang="en-US" sz="1600" dirty="0"/>
              <a:t>(</a:t>
            </a:r>
            <a:r>
              <a:rPr lang="en-US" sz="1600" dirty="0" err="1"/>
              <a:t>rect.getLocation</a:t>
            </a:r>
            <a:r>
              <a:rPr lang="en-US" sz="1600" dirty="0"/>
              <a:t>().translate( -</a:t>
            </a:r>
            <a:r>
              <a:rPr lang="en-US" sz="1600" dirty="0" err="1"/>
              <a:t>rect.getWidth</a:t>
            </a:r>
            <a:r>
              <a:rPr lang="en-US" sz="1600" dirty="0"/>
              <a:t>(), -</a:t>
            </a:r>
            <a:r>
              <a:rPr lang="en-US" sz="1600" dirty="0" err="1"/>
              <a:t>rect.getHeight</a:t>
            </a:r>
            <a:r>
              <a:rPr lang="en-US" sz="1600" dirty="0"/>
              <a:t>()));</a:t>
            </a:r>
          </a:p>
          <a:p>
            <a:pPr lvl="2"/>
            <a:r>
              <a:rPr lang="en-US" sz="1400" dirty="0" err="1"/>
              <a:t>int</a:t>
            </a:r>
            <a:r>
              <a:rPr lang="en-US" sz="1400" dirty="0"/>
              <a:t> dx = -</a:t>
            </a:r>
            <a:r>
              <a:rPr lang="en-US" sz="1400" dirty="0" err="1"/>
              <a:t>rect.getWidth</a:t>
            </a:r>
            <a:r>
              <a:rPr lang="en-US" sz="1400" dirty="0"/>
              <a:t>(); </a:t>
            </a:r>
            <a:endParaRPr lang="en-US" sz="1400" dirty="0" smtClean="0"/>
          </a:p>
          <a:p>
            <a:pPr lvl="2"/>
            <a:r>
              <a:rPr lang="en-US" sz="1400" dirty="0" err="1" smtClean="0"/>
              <a:t>int</a:t>
            </a:r>
            <a:r>
              <a:rPr lang="en-US" sz="1400" dirty="0" smtClean="0"/>
              <a:t> </a:t>
            </a:r>
            <a:r>
              <a:rPr lang="en-US" sz="1400" dirty="0" err="1"/>
              <a:t>dy</a:t>
            </a:r>
            <a:r>
              <a:rPr lang="en-US" sz="1400" dirty="0"/>
              <a:t> = -</a:t>
            </a:r>
            <a:r>
              <a:rPr lang="en-US" sz="1400" dirty="0" err="1"/>
              <a:t>rect.getHeight</a:t>
            </a:r>
            <a:r>
              <a:rPr lang="en-US" sz="1400" dirty="0"/>
              <a:t>(); </a:t>
            </a:r>
          </a:p>
          <a:p>
            <a:pPr lvl="2"/>
            <a:r>
              <a:rPr lang="en-US" sz="1400" dirty="0" smtClean="0"/>
              <a:t>Point </a:t>
            </a:r>
            <a:r>
              <a:rPr lang="en-US" sz="1400" dirty="0"/>
              <a:t>location = </a:t>
            </a:r>
            <a:r>
              <a:rPr lang="en-US" sz="1400" dirty="0" err="1"/>
              <a:t>rect.getLocation</a:t>
            </a:r>
            <a:r>
              <a:rPr lang="en-US" sz="1400" dirty="0"/>
              <a:t>(); </a:t>
            </a:r>
            <a:endParaRPr lang="en-US" sz="1400" dirty="0" smtClean="0"/>
          </a:p>
          <a:p>
            <a:pPr lvl="2"/>
            <a:r>
              <a:rPr lang="en-US" sz="1400" dirty="0" smtClean="0"/>
              <a:t>Point </a:t>
            </a:r>
            <a:r>
              <a:rPr lang="en-US" sz="1400" dirty="0" err="1"/>
              <a:t>newLocation</a:t>
            </a:r>
            <a:r>
              <a:rPr lang="en-US" sz="1400" dirty="0"/>
              <a:t> = </a:t>
            </a:r>
            <a:r>
              <a:rPr lang="en-US" sz="1400" dirty="0" err="1"/>
              <a:t>location.translate</a:t>
            </a:r>
            <a:r>
              <a:rPr lang="en-US" sz="1400" dirty="0"/>
              <a:t>(dx, </a:t>
            </a:r>
            <a:r>
              <a:rPr lang="en-US" sz="1400" dirty="0" err="1"/>
              <a:t>dy</a:t>
            </a:r>
            <a:r>
              <a:rPr lang="en-US" sz="1400" dirty="0"/>
              <a:t>); </a:t>
            </a:r>
            <a:endParaRPr lang="en-US" sz="1400" dirty="0" smtClean="0"/>
          </a:p>
          <a:p>
            <a:pPr lvl="2"/>
            <a:r>
              <a:rPr lang="en-US" sz="1400" dirty="0" err="1" smtClean="0"/>
              <a:t>rect.setLocation</a:t>
            </a:r>
            <a:r>
              <a:rPr lang="en-US" sz="1400" dirty="0" smtClean="0"/>
              <a:t>(</a:t>
            </a:r>
            <a:r>
              <a:rPr lang="en-US" sz="1400" dirty="0" err="1" smtClean="0"/>
              <a:t>newLocation</a:t>
            </a:r>
            <a:r>
              <a:rPr lang="en-US" sz="1400" dirty="0"/>
              <a:t>);</a:t>
            </a:r>
          </a:p>
          <a:p>
            <a:r>
              <a:rPr lang="en-US" sz="2000" dirty="0"/>
              <a:t>Another problem that can occur with big expressions is that the order of operations may not be what you </a:t>
            </a:r>
            <a:r>
              <a:rPr lang="en-US" sz="2000" dirty="0" smtClean="0"/>
              <a:t>expect</a:t>
            </a:r>
          </a:p>
          <a:p>
            <a:pPr lvl="1"/>
            <a:r>
              <a:rPr lang="en-US" sz="1400" dirty="0"/>
              <a:t>For example, to evaluate x </a:t>
            </a:r>
            <a:r>
              <a:rPr lang="en-US" sz="1400" dirty="0" smtClean="0"/>
              <a:t>/ 2π</a:t>
            </a:r>
            <a:r>
              <a:rPr lang="en-US" sz="1400" dirty="0"/>
              <a:t>, you might write</a:t>
            </a:r>
            <a:r>
              <a:rPr lang="en-US" sz="1400" dirty="0" smtClean="0"/>
              <a:t>: double </a:t>
            </a:r>
            <a:r>
              <a:rPr lang="en-US" sz="1400" dirty="0"/>
              <a:t>y = x / 2 * </a:t>
            </a:r>
            <a:r>
              <a:rPr lang="en-US" sz="1400" dirty="0" err="1"/>
              <a:t>Math.PI</a:t>
            </a:r>
            <a:r>
              <a:rPr lang="en-US" sz="1400" dirty="0" smtClean="0"/>
              <a:t>;</a:t>
            </a:r>
          </a:p>
          <a:p>
            <a:pPr lvl="1"/>
            <a:r>
              <a:rPr lang="en-US" sz="1400" dirty="0"/>
              <a:t>double y = x / (2 * </a:t>
            </a:r>
            <a:r>
              <a:rPr lang="en-US" sz="1400" dirty="0" err="1"/>
              <a:t>Math.PI</a:t>
            </a:r>
            <a:r>
              <a:rPr lang="en-US" sz="1400" dirty="0" smtClean="0"/>
              <a:t>);</a:t>
            </a:r>
          </a:p>
          <a:p>
            <a:r>
              <a:rPr lang="en-US" sz="2000" dirty="0"/>
              <a:t>My method doesn’t return what I expect.</a:t>
            </a:r>
          </a:p>
          <a:p>
            <a:endParaRPr lang="en-US" sz="2000" dirty="0" smtClean="0"/>
          </a:p>
          <a:p>
            <a:endParaRPr lang="en-US" sz="2000" dirty="0"/>
          </a:p>
          <a:p>
            <a:endParaRPr lang="en-US" sz="2000" dirty="0" smtClean="0"/>
          </a:p>
          <a:p>
            <a:r>
              <a:rPr lang="en-US" sz="2000" dirty="0"/>
              <a:t>My print statement isn’t doing anything: </a:t>
            </a:r>
            <a:r>
              <a:rPr lang="en-US" sz="2000" dirty="0" err="1" smtClean="0"/>
              <a:t>println</a:t>
            </a:r>
            <a:r>
              <a:rPr lang="en-US" sz="2000" dirty="0" smtClean="0"/>
              <a:t> vs. print.</a:t>
            </a:r>
            <a:endParaRPr lang="en-US" sz="2000" dirty="0"/>
          </a:p>
          <a:p>
            <a:endParaRPr lang="en-US" sz="2000"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105400"/>
            <a:ext cx="3352800" cy="1104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991" y="5033838"/>
            <a:ext cx="3532049"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171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smtClean="0"/>
              <a:t>Testing</a:t>
            </a:r>
          </a:p>
        </p:txBody>
      </p:sp>
      <p:sp>
        <p:nvSpPr>
          <p:cNvPr id="143363" name="Rectangle 3"/>
          <p:cNvSpPr>
            <a:spLocks noGrp="1" noChangeArrowheads="1"/>
          </p:cNvSpPr>
          <p:nvPr>
            <p:ph type="body" idx="1"/>
          </p:nvPr>
        </p:nvSpPr>
        <p:spPr>
          <a:xfrm>
            <a:off x="228600" y="1143000"/>
            <a:ext cx="8763000" cy="5181600"/>
          </a:xfrm>
        </p:spPr>
        <p:txBody>
          <a:bodyPr/>
          <a:lstStyle/>
          <a:p>
            <a:pPr>
              <a:spcBef>
                <a:spcPct val="0"/>
              </a:spcBef>
              <a:spcAft>
                <a:spcPts val="1800"/>
              </a:spcAft>
            </a:pPr>
            <a:r>
              <a:rPr lang="en-US" altLang="en-US" smtClean="0"/>
              <a:t>The goal of testing is to find errors</a:t>
            </a:r>
          </a:p>
          <a:p>
            <a:pPr>
              <a:spcBef>
                <a:spcPct val="0"/>
              </a:spcBef>
              <a:spcAft>
                <a:spcPts val="1800"/>
              </a:spcAft>
            </a:pPr>
            <a:r>
              <a:rPr lang="en-US" altLang="en-US" smtClean="0"/>
              <a:t>As we find and fix errors, we raise our confidence that a program will perform as intended</a:t>
            </a:r>
          </a:p>
          <a:p>
            <a:pPr>
              <a:spcBef>
                <a:spcPct val="0"/>
              </a:spcBef>
              <a:spcAft>
                <a:spcPts val="1800"/>
              </a:spcAft>
            </a:pPr>
            <a:r>
              <a:rPr lang="en-US" altLang="en-US" smtClean="0"/>
              <a:t>We can never really be sure that all errors have been eliminated</a:t>
            </a:r>
          </a:p>
          <a:p>
            <a:pPr>
              <a:spcBef>
                <a:spcPct val="0"/>
              </a:spcBef>
              <a:spcAft>
                <a:spcPts val="1200"/>
              </a:spcAft>
            </a:pPr>
            <a:r>
              <a:rPr lang="en-US" altLang="en-US" smtClean="0"/>
              <a:t>So when do we stop testing?</a:t>
            </a:r>
          </a:p>
          <a:p>
            <a:pPr lvl="1">
              <a:spcBef>
                <a:spcPct val="0"/>
              </a:spcBef>
              <a:spcAft>
                <a:spcPts val="600"/>
              </a:spcAft>
            </a:pPr>
            <a:r>
              <a:rPr lang="en-US" altLang="en-US" smtClean="0"/>
              <a:t>Conceptual answer:  Never</a:t>
            </a:r>
          </a:p>
          <a:p>
            <a:pPr lvl="1">
              <a:spcBef>
                <a:spcPct val="0"/>
              </a:spcBef>
              <a:spcAft>
                <a:spcPts val="600"/>
              </a:spcAft>
            </a:pPr>
            <a:r>
              <a:rPr lang="en-US" altLang="en-US" smtClean="0"/>
              <a:t>Cynical answer:  When we run out of time</a:t>
            </a:r>
          </a:p>
          <a:p>
            <a:pPr lvl="1">
              <a:spcBef>
                <a:spcPct val="0"/>
              </a:spcBef>
              <a:spcAft>
                <a:spcPts val="1800"/>
              </a:spcAft>
            </a:pPr>
            <a:r>
              <a:rPr lang="en-US" altLang="en-US" smtClean="0"/>
              <a:t>Better answer:  When we are willing to risk that an undiscovered error still exists</a:t>
            </a:r>
          </a:p>
        </p:txBody>
      </p:sp>
      <p:sp>
        <p:nvSpPr>
          <p:cNvPr id="14336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ltLang="en-US" sz="1200">
                <a:latin typeface="Times New Roman" charset="0"/>
              </a:rPr>
              <a:t>Copyright © 2014 Pearson Education, Inc.</a:t>
            </a:r>
          </a:p>
        </p:txBody>
      </p:sp>
    </p:spTree>
  </p:cSld>
  <p:clrMapOvr>
    <a:masterClrMapping/>
  </p:clrMapOvr>
  <p:transition spd="med">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I’m really, really stuck and I need help.</a:t>
            </a:r>
          </a:p>
        </p:txBody>
      </p:sp>
      <p:sp>
        <p:nvSpPr>
          <p:cNvPr id="3" name="Content Placeholder 2"/>
          <p:cNvSpPr>
            <a:spLocks noGrp="1"/>
          </p:cNvSpPr>
          <p:nvPr>
            <p:ph idx="1"/>
          </p:nvPr>
        </p:nvSpPr>
        <p:spPr/>
        <p:txBody>
          <a:bodyPr/>
          <a:lstStyle/>
          <a:p>
            <a:r>
              <a:rPr lang="en-US" sz="2400" dirty="0"/>
              <a:t>First, get away from the computer for a few </a:t>
            </a:r>
            <a:r>
              <a:rPr lang="en-US" sz="2400" dirty="0" smtClean="0"/>
              <a:t>minutes.</a:t>
            </a:r>
          </a:p>
          <a:p>
            <a:pPr lvl="1"/>
            <a:r>
              <a:rPr lang="en-US" sz="2000" dirty="0" smtClean="0"/>
              <a:t>Computers </a:t>
            </a:r>
            <a:r>
              <a:rPr lang="en-US" sz="2000" dirty="0"/>
              <a:t>emit waves that aﬀect the brain, causing the following </a:t>
            </a:r>
            <a:r>
              <a:rPr lang="en-US" sz="2000" dirty="0" smtClean="0"/>
              <a:t>symptoms</a:t>
            </a:r>
          </a:p>
          <a:p>
            <a:pPr lvl="2"/>
            <a:r>
              <a:rPr lang="en-US" sz="1600" dirty="0" smtClean="0"/>
              <a:t>Frustration </a:t>
            </a:r>
            <a:r>
              <a:rPr lang="en-US" sz="1600" dirty="0"/>
              <a:t>and rage</a:t>
            </a:r>
            <a:r>
              <a:rPr lang="en-US" sz="1600" dirty="0" smtClean="0"/>
              <a:t>.</a:t>
            </a:r>
          </a:p>
          <a:p>
            <a:pPr lvl="2"/>
            <a:r>
              <a:rPr lang="en-US" sz="1600" dirty="0"/>
              <a:t>Superstitious beliefs (“the computer hates me”) and magical thinking (“the program only works when I wear my hat backwards”).</a:t>
            </a:r>
          </a:p>
          <a:p>
            <a:pPr lvl="2"/>
            <a:r>
              <a:rPr lang="en-US" sz="1600" dirty="0"/>
              <a:t>Sour grapes (“this program is lame anyway”).</a:t>
            </a:r>
          </a:p>
          <a:p>
            <a:r>
              <a:rPr lang="en-US" sz="2000" dirty="0"/>
              <a:t> When you are calm, think about the program. </a:t>
            </a:r>
            <a:endParaRPr lang="en-US" sz="2000" dirty="0" smtClean="0"/>
          </a:p>
          <a:p>
            <a:pPr lvl="1"/>
            <a:r>
              <a:rPr lang="en-US" sz="1600" dirty="0" smtClean="0"/>
              <a:t>What </a:t>
            </a:r>
            <a:r>
              <a:rPr lang="en-US" sz="1600" dirty="0"/>
              <a:t>is it doing? </a:t>
            </a:r>
            <a:endParaRPr lang="en-US" sz="1600" dirty="0" smtClean="0"/>
          </a:p>
          <a:p>
            <a:pPr lvl="1"/>
            <a:r>
              <a:rPr lang="en-US" sz="1600" dirty="0" smtClean="0"/>
              <a:t>What </a:t>
            </a:r>
            <a:r>
              <a:rPr lang="en-US" sz="1600" dirty="0"/>
              <a:t>are possible causes of that behavior? </a:t>
            </a:r>
            <a:endParaRPr lang="en-US" sz="1600" dirty="0" smtClean="0"/>
          </a:p>
          <a:p>
            <a:pPr lvl="1"/>
            <a:r>
              <a:rPr lang="en-US" sz="1600" dirty="0" smtClean="0"/>
              <a:t>When </a:t>
            </a:r>
            <a:r>
              <a:rPr lang="en-US" sz="1600" dirty="0"/>
              <a:t>was the last time you had a working program, and </a:t>
            </a:r>
            <a:endParaRPr lang="en-US" sz="1600" dirty="0" smtClean="0"/>
          </a:p>
          <a:p>
            <a:pPr lvl="1"/>
            <a:r>
              <a:rPr lang="en-US" sz="1600" dirty="0" smtClean="0"/>
              <a:t>what </a:t>
            </a:r>
            <a:r>
              <a:rPr lang="en-US" sz="1600" dirty="0"/>
              <a:t>did you do next</a:t>
            </a:r>
            <a:r>
              <a:rPr lang="en-US" sz="1600" dirty="0" smtClean="0"/>
              <a:t>?</a:t>
            </a:r>
          </a:p>
          <a:p>
            <a:r>
              <a:rPr lang="en-US" sz="2000" dirty="0"/>
              <a:t>Sometimes it just takes time to ﬁnd a bug. </a:t>
            </a:r>
            <a:endParaRPr lang="en-US" sz="2000" dirty="0" smtClean="0"/>
          </a:p>
          <a:p>
            <a:pPr lvl="1"/>
            <a:r>
              <a:rPr lang="en-US" sz="1600" dirty="0" smtClean="0"/>
              <a:t>People </a:t>
            </a:r>
            <a:r>
              <a:rPr lang="en-US" sz="1600" dirty="0"/>
              <a:t>often ﬁnd bugs when they let their mind wander. </a:t>
            </a:r>
          </a:p>
          <a:p>
            <a:pPr lvl="1"/>
            <a:r>
              <a:rPr lang="en-US" sz="1600" dirty="0" smtClean="0"/>
              <a:t>Good </a:t>
            </a:r>
            <a:r>
              <a:rPr lang="en-US" sz="1600" dirty="0"/>
              <a:t>places to ﬁnd bugs are buses, showers, and bed.</a:t>
            </a:r>
          </a:p>
          <a:p>
            <a:endParaRPr lang="en-US" sz="2000" dirty="0"/>
          </a:p>
          <a:p>
            <a:pPr lvl="2"/>
            <a:endParaRPr lang="en-US" sz="2000" dirty="0"/>
          </a:p>
          <a:p>
            <a:endParaRPr lang="en-US"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1004603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I really need </a:t>
            </a:r>
            <a:r>
              <a:rPr lang="en-US" dirty="0" smtClean="0"/>
              <a:t>help</a:t>
            </a:r>
            <a:endParaRPr lang="en-US" dirty="0"/>
          </a:p>
        </p:txBody>
      </p:sp>
      <p:sp>
        <p:nvSpPr>
          <p:cNvPr id="3" name="Content Placeholder 2"/>
          <p:cNvSpPr>
            <a:spLocks noGrp="1"/>
          </p:cNvSpPr>
          <p:nvPr>
            <p:ph idx="1"/>
          </p:nvPr>
        </p:nvSpPr>
        <p:spPr>
          <a:xfrm>
            <a:off x="228600" y="1066800"/>
            <a:ext cx="8915400" cy="5334000"/>
          </a:xfrm>
        </p:spPr>
        <p:txBody>
          <a:bodyPr/>
          <a:lstStyle/>
          <a:p>
            <a:r>
              <a:rPr lang="en-US" sz="2000" dirty="0"/>
              <a:t>It happens. Even the best programmers get stuck. </a:t>
            </a:r>
            <a:endParaRPr lang="en-US" sz="2000" dirty="0" smtClean="0"/>
          </a:p>
          <a:p>
            <a:r>
              <a:rPr lang="en-US" sz="2000" dirty="0"/>
              <a:t>Before you bring someone else in, make sure you have tried the techniques described </a:t>
            </a:r>
            <a:endParaRPr lang="en-US" sz="2000" dirty="0" smtClean="0"/>
          </a:p>
          <a:p>
            <a:pPr lvl="1"/>
            <a:r>
              <a:rPr lang="en-US" sz="1600" dirty="0" smtClean="0"/>
              <a:t>Your </a:t>
            </a:r>
            <a:r>
              <a:rPr lang="en-US" sz="1600" dirty="0"/>
              <a:t>program should be as simple as possible, and </a:t>
            </a:r>
            <a:endParaRPr lang="en-US" sz="1600" dirty="0" smtClean="0"/>
          </a:p>
          <a:p>
            <a:pPr lvl="1"/>
            <a:r>
              <a:rPr lang="en-US" sz="1600" dirty="0" smtClean="0"/>
              <a:t>you </a:t>
            </a:r>
            <a:r>
              <a:rPr lang="en-US" sz="1600" dirty="0"/>
              <a:t>should be working on the smallest input that causes the error. </a:t>
            </a:r>
            <a:endParaRPr lang="en-US" sz="1600" dirty="0" smtClean="0"/>
          </a:p>
          <a:p>
            <a:pPr lvl="1"/>
            <a:r>
              <a:rPr lang="en-US" sz="1600" dirty="0" smtClean="0"/>
              <a:t>You </a:t>
            </a:r>
            <a:r>
              <a:rPr lang="en-US" sz="1600" dirty="0"/>
              <a:t>should have print statements in the appropriate places (and the output they produce should be comprehensible). </a:t>
            </a:r>
            <a:endParaRPr lang="en-US" sz="1600" dirty="0" smtClean="0"/>
          </a:p>
          <a:p>
            <a:pPr lvl="1"/>
            <a:r>
              <a:rPr lang="en-US" sz="1600" dirty="0" smtClean="0"/>
              <a:t>You </a:t>
            </a:r>
            <a:r>
              <a:rPr lang="en-US" sz="1600" dirty="0"/>
              <a:t>should understand the problem well enough to describe it concisely</a:t>
            </a:r>
            <a:r>
              <a:rPr lang="en-US" sz="1600" dirty="0" smtClean="0"/>
              <a:t>.</a:t>
            </a:r>
          </a:p>
          <a:p>
            <a:r>
              <a:rPr lang="en-US" sz="2000" dirty="0"/>
              <a:t>When you bring someone in to help, give them the information they need: </a:t>
            </a:r>
            <a:endParaRPr lang="en-US" sz="2000" dirty="0" smtClean="0"/>
          </a:p>
          <a:p>
            <a:pPr lvl="1"/>
            <a:r>
              <a:rPr lang="en-US" sz="1600" dirty="0" smtClean="0"/>
              <a:t>What </a:t>
            </a:r>
            <a:r>
              <a:rPr lang="en-US" sz="1600" dirty="0"/>
              <a:t>kind of bug is it? Compile-time, run-time, or logic</a:t>
            </a:r>
            <a:r>
              <a:rPr lang="en-US" sz="1600" dirty="0" smtClean="0"/>
              <a:t>? </a:t>
            </a:r>
          </a:p>
          <a:p>
            <a:pPr lvl="1"/>
            <a:r>
              <a:rPr lang="en-US" sz="1600" dirty="0" smtClean="0"/>
              <a:t>What </a:t>
            </a:r>
            <a:r>
              <a:rPr lang="en-US" sz="1600" dirty="0"/>
              <a:t>was the last thing you did before this error occurred? </a:t>
            </a:r>
            <a:endParaRPr lang="en-US" sz="1600" dirty="0" smtClean="0"/>
          </a:p>
          <a:p>
            <a:pPr lvl="1"/>
            <a:r>
              <a:rPr lang="en-US" sz="1600" dirty="0" smtClean="0"/>
              <a:t>What </a:t>
            </a:r>
            <a:r>
              <a:rPr lang="en-US" sz="1600" dirty="0"/>
              <a:t>were the last lines of code that you wrote, or what is the test case that fails</a:t>
            </a:r>
            <a:r>
              <a:rPr lang="en-US" sz="1600" dirty="0" smtClean="0"/>
              <a:t>?  </a:t>
            </a:r>
          </a:p>
          <a:p>
            <a:pPr lvl="1"/>
            <a:r>
              <a:rPr lang="en-US" sz="1600" dirty="0" smtClean="0"/>
              <a:t>If </a:t>
            </a:r>
            <a:r>
              <a:rPr lang="en-US" sz="1600" dirty="0"/>
              <a:t>the bug occurs at compile time or run time, what is the error message, and </a:t>
            </a:r>
            <a:endParaRPr lang="en-US" sz="1600" dirty="0" smtClean="0"/>
          </a:p>
          <a:p>
            <a:pPr lvl="1"/>
            <a:r>
              <a:rPr lang="en-US" sz="1600" dirty="0" smtClean="0"/>
              <a:t>what </a:t>
            </a:r>
            <a:r>
              <a:rPr lang="en-US" sz="1600" dirty="0"/>
              <a:t>part of the program does it indicate</a:t>
            </a:r>
            <a:r>
              <a:rPr lang="en-US" sz="1600" dirty="0" smtClean="0"/>
              <a:t>? What </a:t>
            </a:r>
            <a:r>
              <a:rPr lang="en-US" sz="1600" dirty="0"/>
              <a:t>have you tried, and what have you learned</a:t>
            </a:r>
            <a:r>
              <a:rPr lang="en-US" sz="1600" dirty="0" smtClean="0"/>
              <a:t>?</a:t>
            </a:r>
          </a:p>
          <a:p>
            <a:r>
              <a:rPr lang="en-US" sz="2000" dirty="0"/>
              <a:t>By the time you explain the problem to someone, you might see the answer. </a:t>
            </a:r>
          </a:p>
          <a:p>
            <a:endParaRPr lang="en-US" sz="2000" dirty="0"/>
          </a:p>
          <a:p>
            <a:endParaRPr lang="en-US" sz="2000" dirty="0"/>
          </a:p>
          <a:p>
            <a:endParaRPr lang="en-US" sz="2000" dirty="0" smtClean="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3420418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t>
            </a:r>
            <a:r>
              <a:rPr lang="en-US" sz="2800" dirty="0"/>
              <a:t>rubber ducking</a:t>
            </a:r>
            <a:r>
              <a:rPr lang="en-US" sz="2800" dirty="0" smtClean="0"/>
              <a:t>” </a:t>
            </a:r>
            <a:r>
              <a:rPr lang="en-US" sz="2800" dirty="0"/>
              <a:t>debugging technique </a:t>
            </a:r>
          </a:p>
        </p:txBody>
      </p:sp>
      <p:sp>
        <p:nvSpPr>
          <p:cNvPr id="3" name="Content Placeholder 2"/>
          <p:cNvSpPr>
            <a:spLocks noGrp="1"/>
          </p:cNvSpPr>
          <p:nvPr>
            <p:ph idx="1"/>
          </p:nvPr>
        </p:nvSpPr>
        <p:spPr/>
        <p:txBody>
          <a:bodyPr/>
          <a:lstStyle/>
          <a:p>
            <a:r>
              <a:rPr lang="en-US" sz="2000" dirty="0"/>
              <a:t>Buy a standard-issue rubber duck</a:t>
            </a:r>
            <a:r>
              <a:rPr lang="en-US" sz="2000" dirty="0" smtClean="0"/>
              <a:t>. </a:t>
            </a:r>
          </a:p>
          <a:p>
            <a:r>
              <a:rPr lang="en-US" sz="2000" dirty="0" smtClean="0"/>
              <a:t>When </a:t>
            </a:r>
            <a:r>
              <a:rPr lang="en-US" sz="2000" dirty="0"/>
              <a:t>you are really stuck on a problem, put the rubber duck on the desk in front of you and say, “Rubber duck, I am stuck on a problem. Here’s what’s happening</a:t>
            </a:r>
            <a:r>
              <a:rPr lang="en-US" sz="2000" dirty="0" smtClean="0"/>
              <a:t>...” </a:t>
            </a:r>
          </a:p>
          <a:p>
            <a:r>
              <a:rPr lang="en-US" sz="2000" dirty="0" smtClean="0"/>
              <a:t>Explain </a:t>
            </a:r>
            <a:r>
              <a:rPr lang="en-US" sz="2000" dirty="0"/>
              <a:t>the problem to the rubber duck</a:t>
            </a:r>
            <a:r>
              <a:rPr lang="en-US" sz="2000" dirty="0" smtClean="0"/>
              <a:t>. </a:t>
            </a:r>
          </a:p>
          <a:p>
            <a:r>
              <a:rPr lang="en-US" sz="2000" dirty="0" smtClean="0"/>
              <a:t>Discover </a:t>
            </a:r>
            <a:r>
              <a:rPr lang="en-US" sz="2000" dirty="0"/>
              <a:t>the solution</a:t>
            </a:r>
            <a:r>
              <a:rPr lang="en-US" sz="2000" dirty="0" smtClean="0"/>
              <a:t>. </a:t>
            </a:r>
          </a:p>
          <a:p>
            <a:r>
              <a:rPr lang="en-US" sz="2000" dirty="0" smtClean="0"/>
              <a:t>Thank </a:t>
            </a:r>
            <a:r>
              <a:rPr lang="en-US" sz="2000" dirty="0"/>
              <a:t>the rubber duck.</a:t>
            </a:r>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2968982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found the bug</a:t>
            </a:r>
            <a:r>
              <a:rPr lang="en-US" dirty="0" smtClean="0"/>
              <a:t>!  </a:t>
            </a:r>
            <a:endParaRPr lang="en-US" dirty="0"/>
          </a:p>
        </p:txBody>
      </p:sp>
      <p:sp>
        <p:nvSpPr>
          <p:cNvPr id="3" name="Content Placeholder 2"/>
          <p:cNvSpPr>
            <a:spLocks noGrp="1"/>
          </p:cNvSpPr>
          <p:nvPr>
            <p:ph idx="1"/>
          </p:nvPr>
        </p:nvSpPr>
        <p:spPr/>
        <p:txBody>
          <a:bodyPr/>
          <a:lstStyle/>
          <a:p>
            <a:r>
              <a:rPr lang="en-US" sz="2000" dirty="0"/>
              <a:t>When you ﬁnd the bug, it is usually obvious how to ﬁx </a:t>
            </a:r>
            <a:r>
              <a:rPr lang="en-US" sz="2000" dirty="0" smtClean="0"/>
              <a:t>it</a:t>
            </a:r>
          </a:p>
          <a:p>
            <a:r>
              <a:rPr lang="en-US" sz="2000" dirty="0"/>
              <a:t>But not always</a:t>
            </a:r>
            <a:r>
              <a:rPr lang="en-US" sz="2000" dirty="0" smtClean="0"/>
              <a:t>.</a:t>
            </a:r>
          </a:p>
          <a:p>
            <a:pPr lvl="1"/>
            <a:r>
              <a:rPr lang="en-US" sz="1600" dirty="0"/>
              <a:t>what seems to be a bug is really an indication that you don’t understand the </a:t>
            </a:r>
            <a:r>
              <a:rPr lang="en-US" sz="1600" dirty="0" smtClean="0"/>
              <a:t>problem (your task, or what is really expected), </a:t>
            </a:r>
            <a:r>
              <a:rPr lang="en-US" sz="1600" dirty="0"/>
              <a:t>or there is an error in your algorithm. </a:t>
            </a:r>
            <a:endParaRPr lang="en-US" sz="1600" dirty="0" smtClean="0"/>
          </a:p>
          <a:p>
            <a:pPr lvl="2"/>
            <a:r>
              <a:rPr lang="en-US" sz="1400" dirty="0" smtClean="0"/>
              <a:t>In </a:t>
            </a:r>
            <a:r>
              <a:rPr lang="en-US" sz="1400" dirty="0"/>
              <a:t>these cases, you might have to rethink the algorithm, or adjust your mental model. </a:t>
            </a:r>
            <a:endParaRPr lang="en-US" sz="1400" dirty="0" smtClean="0"/>
          </a:p>
          <a:p>
            <a:pPr lvl="2"/>
            <a:r>
              <a:rPr lang="en-US" sz="1400" dirty="0" smtClean="0"/>
              <a:t>Take </a:t>
            </a:r>
            <a:r>
              <a:rPr lang="en-US" sz="1400" dirty="0"/>
              <a:t>some time away from the computer to think, work through test cases by hand, or draw diagrams to represent the computation</a:t>
            </a:r>
            <a:r>
              <a:rPr lang="en-US" sz="1400" dirty="0" smtClean="0"/>
              <a:t>.</a:t>
            </a:r>
          </a:p>
          <a:p>
            <a:r>
              <a:rPr lang="en-US" sz="1800" dirty="0"/>
              <a:t>After you ﬁx the bug, don’t just start in making new </a:t>
            </a:r>
            <a:r>
              <a:rPr lang="en-US" sz="1800" dirty="0" smtClean="0"/>
              <a:t>errors.</a:t>
            </a:r>
          </a:p>
          <a:p>
            <a:pPr lvl="1"/>
            <a:r>
              <a:rPr lang="en-US" sz="1400" dirty="0" smtClean="0"/>
              <a:t>take </a:t>
            </a:r>
            <a:r>
              <a:rPr lang="en-US" sz="1400" dirty="0"/>
              <a:t>a minute to think about what kind of bug it was, </a:t>
            </a:r>
            <a:endParaRPr lang="en-US" sz="1400" dirty="0" smtClean="0"/>
          </a:p>
          <a:p>
            <a:pPr lvl="1"/>
            <a:r>
              <a:rPr lang="en-US" sz="1400" dirty="0" smtClean="0"/>
              <a:t>why </a:t>
            </a:r>
            <a:r>
              <a:rPr lang="en-US" sz="1400" dirty="0"/>
              <a:t>you made the error, how the error manifested itself, and what you could have done to ﬁnd it faster. </a:t>
            </a:r>
            <a:endParaRPr lang="en-US" sz="1400" dirty="0" smtClean="0"/>
          </a:p>
          <a:p>
            <a:pPr lvl="1"/>
            <a:r>
              <a:rPr lang="en-US" sz="1400" dirty="0" smtClean="0"/>
              <a:t>Next </a:t>
            </a:r>
            <a:r>
              <a:rPr lang="en-US" sz="1400" dirty="0"/>
              <a:t>time you see something similar, you will be able to ﬁnd the bug more quickly. Or even better, you will learn to avoid that type of bug for good</a:t>
            </a:r>
            <a:r>
              <a:rPr lang="en-US" sz="1400" dirty="0" smtClean="0"/>
              <a:t>.</a:t>
            </a:r>
          </a:p>
          <a:p>
            <a:r>
              <a:rPr lang="en-US" sz="1800" dirty="0" smtClean="0"/>
              <a:t>If possible</a:t>
            </a:r>
            <a:r>
              <a:rPr lang="en-US" sz="1800" u="sng" dirty="0" smtClean="0"/>
              <a:t>, write down your bugs and the lessons you experienced and learned</a:t>
            </a:r>
            <a:r>
              <a:rPr lang="en-US" sz="1800" dirty="0" smtClean="0"/>
              <a:t>. </a:t>
            </a:r>
          </a:p>
          <a:p>
            <a:r>
              <a:rPr lang="en-US" sz="1800" dirty="0" smtClean="0"/>
              <a:t>In many </a:t>
            </a:r>
            <a:r>
              <a:rPr lang="en-US" sz="1800" dirty="0" err="1" smtClean="0"/>
              <a:t>many</a:t>
            </a:r>
            <a:r>
              <a:rPr lang="en-US" sz="1800" dirty="0" smtClean="0"/>
              <a:t> times, once you find the bug, you would say:  </a:t>
            </a:r>
          </a:p>
          <a:p>
            <a:pPr lvl="1"/>
            <a:r>
              <a:rPr lang="en-US" sz="1400" dirty="0" smtClean="0"/>
              <a:t>that is the bug ! </a:t>
            </a:r>
            <a:endParaRPr lang="en-US" sz="1400"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534" y="228600"/>
            <a:ext cx="105814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248782"/>
            <a:ext cx="1041619"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648200" y="5410200"/>
            <a:ext cx="3365024" cy="369332"/>
          </a:xfrm>
          <a:prstGeom prst="rect">
            <a:avLst/>
          </a:prstGeom>
          <a:noFill/>
        </p:spPr>
        <p:txBody>
          <a:bodyPr wrap="none" rtlCol="0">
            <a:spAutoFit/>
          </a:bodyPr>
          <a:lstStyle/>
          <a:p>
            <a:r>
              <a:rPr lang="en-US" dirty="0" smtClean="0">
                <a:solidFill>
                  <a:srgbClr val="FF0000"/>
                </a:solidFill>
              </a:rPr>
              <a:t>The bug is normally very small!</a:t>
            </a:r>
            <a:endParaRPr lang="en-US" dirty="0">
              <a:solidFill>
                <a:srgbClr val="FF0000"/>
              </a:solidFill>
            </a:endParaRPr>
          </a:p>
        </p:txBody>
      </p:sp>
    </p:spTree>
    <p:extLst>
      <p:ext uri="{BB962C8B-B14F-4D97-AF65-F5344CB8AC3E}">
        <p14:creationId xmlns:p14="http://schemas.microsoft.com/office/powerpoint/2010/main" val="368912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Tracing with a debugger</a:t>
            </a:r>
          </a:p>
        </p:txBody>
      </p:sp>
      <p:sp>
        <p:nvSpPr>
          <p:cNvPr id="3" name="Content Placeholder 2"/>
          <p:cNvSpPr>
            <a:spLocks noGrp="1"/>
          </p:cNvSpPr>
          <p:nvPr>
            <p:ph idx="1"/>
          </p:nvPr>
        </p:nvSpPr>
        <p:spPr/>
        <p:txBody>
          <a:bodyPr/>
          <a:lstStyle/>
          <a:p>
            <a:r>
              <a:rPr lang="en-US" dirty="0"/>
              <a:t>Set a </a:t>
            </a:r>
            <a:r>
              <a:rPr lang="en-US" b="1" dirty="0" smtClean="0"/>
              <a:t>breakpoint </a:t>
            </a:r>
            <a:r>
              <a:rPr lang="en-US" dirty="0" smtClean="0"/>
              <a:t>a </a:t>
            </a:r>
            <a:r>
              <a:rPr lang="en-US" dirty="0"/>
              <a:t>line where you want the program to </a:t>
            </a:r>
            <a:r>
              <a:rPr lang="en-US" dirty="0" smtClean="0"/>
              <a:t>pause</a:t>
            </a:r>
            <a:r>
              <a:rPr lang="en-US" dirty="0"/>
              <a:t> </a:t>
            </a:r>
            <a:r>
              <a:rPr lang="en-US" dirty="0" smtClean="0"/>
              <a:t>or several </a:t>
            </a:r>
            <a:r>
              <a:rPr lang="en-US" b="1" dirty="0" smtClean="0"/>
              <a:t>breakpoints</a:t>
            </a:r>
            <a:r>
              <a:rPr lang="en-US" dirty="0"/>
              <a:t>,</a:t>
            </a:r>
            <a:endParaRPr lang="en-US" dirty="0" smtClean="0"/>
          </a:p>
          <a:p>
            <a:r>
              <a:rPr lang="en-US" dirty="0"/>
              <a:t>Step through the code one line at a time and watch what it does</a:t>
            </a:r>
            <a:r>
              <a:rPr lang="en-US" dirty="0" smtClean="0"/>
              <a:t>.</a:t>
            </a:r>
          </a:p>
          <a:p>
            <a:r>
              <a:rPr lang="en-US" dirty="0" smtClean="0"/>
              <a:t>Check </a:t>
            </a:r>
            <a:r>
              <a:rPr lang="en-US" dirty="0"/>
              <a:t>the values of variables and see when and how they change.</a:t>
            </a:r>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3860217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Get rid of testing related print statements</a:t>
            </a:r>
            <a:endParaRPr lang="en-US" sz="2400" dirty="0"/>
          </a:p>
        </p:txBody>
      </p:sp>
      <p:sp>
        <p:nvSpPr>
          <p:cNvPr id="3" name="Content Placeholder 2"/>
          <p:cNvSpPr>
            <a:spLocks noGrp="1"/>
          </p:cNvSpPr>
          <p:nvPr>
            <p:ph idx="1"/>
          </p:nvPr>
        </p:nvSpPr>
        <p:spPr/>
        <p:txBody>
          <a:bodyPr/>
          <a:lstStyle/>
          <a:p>
            <a:r>
              <a:rPr lang="en-US" dirty="0" smtClean="0"/>
              <a:t>After finishing testing and debugging, you should remove your print (</a:t>
            </a:r>
            <a:r>
              <a:rPr lang="en-US" dirty="0" err="1" smtClean="0"/>
              <a:t>println</a:t>
            </a:r>
            <a:r>
              <a:rPr lang="en-US" dirty="0" smtClean="0"/>
              <a:t>) statements which are introduced for testing but are not useful for the real program </a:t>
            </a:r>
            <a:r>
              <a:rPr lang="en-US" dirty="0" smtClean="0"/>
              <a:t>execution.</a:t>
            </a:r>
            <a:endParaRPr lang="en-US" dirty="0" smtClean="0"/>
          </a:p>
          <a:p>
            <a:r>
              <a:rPr lang="en-US" dirty="0" smtClean="0"/>
              <a:t>If too many, removing them is some kind headache. </a:t>
            </a:r>
          </a:p>
          <a:p>
            <a:pPr lvl="1"/>
            <a:r>
              <a:rPr lang="en-US" dirty="0" smtClean="0"/>
              <a:t>Use conditional compilation:</a:t>
            </a:r>
          </a:p>
          <a:p>
            <a:pPr lvl="2"/>
            <a:r>
              <a:rPr lang="en-US" dirty="0" smtClean="0"/>
              <a:t>In C++:</a:t>
            </a:r>
          </a:p>
          <a:p>
            <a:pPr lvl="3"/>
            <a:r>
              <a:rPr lang="en-US" smtClean="0"/>
              <a:t>//#</a:t>
            </a:r>
            <a:r>
              <a:rPr lang="en-US" dirty="0" smtClean="0"/>
              <a:t>define DEBUG 1</a:t>
            </a:r>
          </a:p>
          <a:p>
            <a:pPr lvl="3"/>
            <a:r>
              <a:rPr lang="en-US" dirty="0" smtClean="0"/>
              <a:t>#</a:t>
            </a:r>
            <a:r>
              <a:rPr lang="en-US" dirty="0" err="1"/>
              <a:t>i</a:t>
            </a:r>
            <a:r>
              <a:rPr lang="en-US" dirty="0" err="1" smtClean="0"/>
              <a:t>fdef</a:t>
            </a:r>
            <a:r>
              <a:rPr lang="en-US" dirty="0" smtClean="0"/>
              <a:t> DEBUG</a:t>
            </a:r>
          </a:p>
          <a:p>
            <a:pPr lvl="4"/>
            <a:r>
              <a:rPr lang="en-US" dirty="0" err="1" smtClean="0"/>
              <a:t>cout</a:t>
            </a:r>
            <a:r>
              <a:rPr lang="en-US" dirty="0" smtClean="0"/>
              <a:t>&lt;&lt;“the result of average is”&lt;&lt; </a:t>
            </a:r>
            <a:r>
              <a:rPr lang="en-US" dirty="0" err="1" smtClean="0"/>
              <a:t>ave</a:t>
            </a:r>
            <a:r>
              <a:rPr lang="en-US" dirty="0" smtClean="0"/>
              <a:t> &lt;&lt;</a:t>
            </a:r>
            <a:r>
              <a:rPr lang="en-US" dirty="0" err="1" smtClean="0"/>
              <a:t>endl</a:t>
            </a:r>
            <a:r>
              <a:rPr lang="en-US" dirty="0" smtClean="0"/>
              <a:t>;</a:t>
            </a:r>
          </a:p>
          <a:p>
            <a:pPr lvl="3"/>
            <a:r>
              <a:rPr lang="en-US" dirty="0" smtClean="0"/>
              <a:t>#</a:t>
            </a:r>
            <a:r>
              <a:rPr lang="en-US" dirty="0" err="1" smtClean="0"/>
              <a:t>endif</a:t>
            </a:r>
            <a:endParaRPr lang="en-US"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1792522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smtClean="0"/>
              <a:t>Reviews</a:t>
            </a:r>
          </a:p>
        </p:txBody>
      </p:sp>
      <p:sp>
        <p:nvSpPr>
          <p:cNvPr id="144387" name="Rectangle 3"/>
          <p:cNvSpPr>
            <a:spLocks noGrp="1" noChangeArrowheads="1"/>
          </p:cNvSpPr>
          <p:nvPr>
            <p:ph type="body" idx="1"/>
          </p:nvPr>
        </p:nvSpPr>
        <p:spPr>
          <a:xfrm>
            <a:off x="228600" y="1143000"/>
            <a:ext cx="8763000" cy="5181600"/>
          </a:xfrm>
        </p:spPr>
        <p:txBody>
          <a:bodyPr/>
          <a:lstStyle/>
          <a:p>
            <a:pPr>
              <a:lnSpc>
                <a:spcPct val="90000"/>
              </a:lnSpc>
              <a:spcBef>
                <a:spcPct val="70000"/>
              </a:spcBef>
            </a:pPr>
            <a:r>
              <a:rPr lang="en-US" altLang="en-US" smtClean="0"/>
              <a:t>A </a:t>
            </a:r>
            <a:r>
              <a:rPr lang="en-US" altLang="en-US" i="1" smtClean="0"/>
              <a:t>review</a:t>
            </a:r>
            <a:r>
              <a:rPr lang="en-US" altLang="en-US" smtClean="0"/>
              <a:t> is a meeting in which several people examine a design document or section of code</a:t>
            </a:r>
          </a:p>
          <a:p>
            <a:pPr>
              <a:lnSpc>
                <a:spcPct val="90000"/>
              </a:lnSpc>
              <a:spcBef>
                <a:spcPct val="70000"/>
              </a:spcBef>
            </a:pPr>
            <a:r>
              <a:rPr lang="en-US" altLang="en-US" smtClean="0"/>
              <a:t>It is a common and effective form of human-based testing</a:t>
            </a:r>
          </a:p>
          <a:p>
            <a:pPr>
              <a:lnSpc>
                <a:spcPct val="90000"/>
              </a:lnSpc>
              <a:spcBef>
                <a:spcPct val="70000"/>
              </a:spcBef>
            </a:pPr>
            <a:r>
              <a:rPr lang="en-US" altLang="en-US" smtClean="0"/>
              <a:t>Presenting a design or code to others:</a:t>
            </a:r>
          </a:p>
          <a:p>
            <a:pPr lvl="1">
              <a:lnSpc>
                <a:spcPct val="90000"/>
              </a:lnSpc>
              <a:spcBef>
                <a:spcPct val="70000"/>
              </a:spcBef>
            </a:pPr>
            <a:r>
              <a:rPr lang="en-US" altLang="en-US" smtClean="0"/>
              <a:t>makes us think more carefully about it</a:t>
            </a:r>
          </a:p>
          <a:p>
            <a:pPr lvl="1">
              <a:lnSpc>
                <a:spcPct val="90000"/>
              </a:lnSpc>
              <a:spcBef>
                <a:spcPct val="70000"/>
              </a:spcBef>
            </a:pPr>
            <a:r>
              <a:rPr lang="en-US" altLang="en-US" smtClean="0"/>
              <a:t>provides an outside perspective</a:t>
            </a:r>
          </a:p>
          <a:p>
            <a:pPr>
              <a:lnSpc>
                <a:spcPct val="90000"/>
              </a:lnSpc>
              <a:spcBef>
                <a:spcPct val="70000"/>
              </a:spcBef>
            </a:pPr>
            <a:r>
              <a:rPr lang="en-US" altLang="en-US" smtClean="0"/>
              <a:t>Reviews are sometimes called </a:t>
            </a:r>
            <a:r>
              <a:rPr lang="en-US" altLang="en-US" i="1" smtClean="0"/>
              <a:t>inspections</a:t>
            </a:r>
            <a:r>
              <a:rPr lang="en-US" altLang="en-US" smtClean="0"/>
              <a:t> or </a:t>
            </a:r>
            <a:r>
              <a:rPr lang="en-US" altLang="en-US" i="1" smtClean="0"/>
              <a:t>walkthroughs</a:t>
            </a:r>
          </a:p>
        </p:txBody>
      </p:sp>
      <p:sp>
        <p:nvSpPr>
          <p:cNvPr id="144388"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ltLang="en-US" sz="1200">
                <a:latin typeface="Times New Roman" charset="0"/>
              </a:rPr>
              <a:t>Copyright © 2014 Pearson Education, Inc.</a:t>
            </a:r>
          </a:p>
        </p:txBody>
      </p:sp>
    </p:spTree>
  </p:cSld>
  <p:clrMapOvr>
    <a:masterClrMapping/>
  </p:clrMapOvr>
  <p:transition spd="med">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smtClean="0"/>
              <a:t>Test Cases</a:t>
            </a:r>
          </a:p>
        </p:txBody>
      </p:sp>
      <p:sp>
        <p:nvSpPr>
          <p:cNvPr id="145411" name="Rectangle 3"/>
          <p:cNvSpPr>
            <a:spLocks noGrp="1" noChangeArrowheads="1"/>
          </p:cNvSpPr>
          <p:nvPr>
            <p:ph type="body" idx="1"/>
          </p:nvPr>
        </p:nvSpPr>
        <p:spPr>
          <a:xfrm>
            <a:off x="228600" y="1143000"/>
            <a:ext cx="8763000" cy="4572000"/>
          </a:xfrm>
        </p:spPr>
        <p:txBody>
          <a:bodyPr/>
          <a:lstStyle/>
          <a:p>
            <a:pPr>
              <a:lnSpc>
                <a:spcPct val="90000"/>
              </a:lnSpc>
              <a:spcBef>
                <a:spcPct val="70000"/>
              </a:spcBef>
            </a:pPr>
            <a:r>
              <a:rPr lang="en-US" altLang="en-US" smtClean="0"/>
              <a:t>A </a:t>
            </a:r>
            <a:r>
              <a:rPr lang="en-US" altLang="en-US" i="1" smtClean="0"/>
              <a:t>test case</a:t>
            </a:r>
            <a:r>
              <a:rPr lang="en-US" altLang="en-US" smtClean="0"/>
              <a:t> is a set of input and user actions, coupled with the expected results</a:t>
            </a:r>
          </a:p>
          <a:p>
            <a:pPr>
              <a:lnSpc>
                <a:spcPct val="90000"/>
              </a:lnSpc>
              <a:spcBef>
                <a:spcPct val="70000"/>
              </a:spcBef>
            </a:pPr>
            <a:r>
              <a:rPr lang="en-US" altLang="en-US" smtClean="0"/>
              <a:t>Often test cases are organized formally into </a:t>
            </a:r>
            <a:r>
              <a:rPr lang="en-US" altLang="en-US" i="1" smtClean="0"/>
              <a:t>test suites</a:t>
            </a:r>
            <a:r>
              <a:rPr lang="en-US" altLang="en-US" smtClean="0"/>
              <a:t> which are stored and reused as needed</a:t>
            </a:r>
          </a:p>
          <a:p>
            <a:pPr>
              <a:lnSpc>
                <a:spcPct val="90000"/>
              </a:lnSpc>
              <a:spcBef>
                <a:spcPct val="70000"/>
              </a:spcBef>
            </a:pPr>
            <a:r>
              <a:rPr lang="en-US" altLang="en-US" smtClean="0"/>
              <a:t>For medium and large systems, testing must be a carefully managed process</a:t>
            </a:r>
          </a:p>
          <a:p>
            <a:pPr>
              <a:lnSpc>
                <a:spcPct val="90000"/>
              </a:lnSpc>
              <a:spcBef>
                <a:spcPct val="70000"/>
              </a:spcBef>
            </a:pPr>
            <a:r>
              <a:rPr lang="en-US" altLang="en-US" smtClean="0"/>
              <a:t>Many organizations have a separate Quality Assurance (QA) department to lead testing efforts</a:t>
            </a:r>
          </a:p>
        </p:txBody>
      </p:sp>
      <p:sp>
        <p:nvSpPr>
          <p:cNvPr id="145412"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ltLang="en-US" sz="1200">
                <a:latin typeface="Times New Roman" charset="0"/>
              </a:rPr>
              <a:t>Copyright © 2014 Pearson Education, Inc.</a:t>
            </a:r>
          </a:p>
        </p:txBody>
      </p:sp>
    </p:spTree>
  </p:cSld>
  <p:clrMapOvr>
    <a:masterClrMapping/>
  </p:clrMapOvr>
  <p:transition spd="med">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mtClean="0"/>
              <a:t>Defect and Regression Testing</a:t>
            </a:r>
          </a:p>
        </p:txBody>
      </p:sp>
      <p:sp>
        <p:nvSpPr>
          <p:cNvPr id="146435" name="Rectangle 3"/>
          <p:cNvSpPr>
            <a:spLocks noGrp="1" noChangeArrowheads="1"/>
          </p:cNvSpPr>
          <p:nvPr>
            <p:ph type="body" idx="1"/>
          </p:nvPr>
        </p:nvSpPr>
        <p:spPr>
          <a:xfrm>
            <a:off x="228600" y="1143000"/>
            <a:ext cx="8763000" cy="5181600"/>
          </a:xfrm>
        </p:spPr>
        <p:txBody>
          <a:bodyPr/>
          <a:lstStyle/>
          <a:p>
            <a:pPr>
              <a:lnSpc>
                <a:spcPct val="90000"/>
              </a:lnSpc>
              <a:spcBef>
                <a:spcPct val="70000"/>
              </a:spcBef>
            </a:pPr>
            <a:r>
              <a:rPr lang="en-US" altLang="en-US" i="1" smtClean="0"/>
              <a:t>Defect testing</a:t>
            </a:r>
            <a:r>
              <a:rPr lang="en-US" altLang="en-US" smtClean="0"/>
              <a:t> is the execution of test cases to uncover errors </a:t>
            </a:r>
          </a:p>
          <a:p>
            <a:pPr>
              <a:lnSpc>
                <a:spcPct val="90000"/>
              </a:lnSpc>
              <a:spcBef>
                <a:spcPct val="70000"/>
              </a:spcBef>
            </a:pPr>
            <a:r>
              <a:rPr lang="en-US" altLang="en-US" smtClean="0"/>
              <a:t>The act of fixing an error may introduce new errors</a:t>
            </a:r>
          </a:p>
          <a:p>
            <a:pPr>
              <a:lnSpc>
                <a:spcPct val="90000"/>
              </a:lnSpc>
              <a:spcBef>
                <a:spcPct val="70000"/>
              </a:spcBef>
            </a:pPr>
            <a:r>
              <a:rPr lang="en-US" altLang="en-US" smtClean="0"/>
              <a:t>After fixing a set of errors we should perform </a:t>
            </a:r>
            <a:r>
              <a:rPr lang="en-US" altLang="en-US" i="1" smtClean="0"/>
              <a:t>regression testing</a:t>
            </a:r>
            <a:r>
              <a:rPr lang="en-US" altLang="en-US" smtClean="0"/>
              <a:t> – running previous test suites to ensure new errors haven't been introduced</a:t>
            </a:r>
          </a:p>
          <a:p>
            <a:pPr>
              <a:lnSpc>
                <a:spcPct val="90000"/>
              </a:lnSpc>
              <a:spcBef>
                <a:spcPct val="70000"/>
              </a:spcBef>
            </a:pPr>
            <a:r>
              <a:rPr lang="en-US" altLang="en-US" smtClean="0"/>
              <a:t>It is not possible to create test cases for all possible input and user actions</a:t>
            </a:r>
          </a:p>
          <a:p>
            <a:pPr>
              <a:lnSpc>
                <a:spcPct val="90000"/>
              </a:lnSpc>
              <a:spcBef>
                <a:spcPct val="70000"/>
              </a:spcBef>
            </a:pPr>
            <a:r>
              <a:rPr lang="en-US" altLang="en-US" smtClean="0"/>
              <a:t>Therefore we should design tests to maximize their ability to find problems</a:t>
            </a:r>
          </a:p>
        </p:txBody>
      </p:sp>
      <p:sp>
        <p:nvSpPr>
          <p:cNvPr id="14643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ltLang="en-US" sz="1200">
                <a:latin typeface="Times New Roman" charset="0"/>
              </a:rPr>
              <a:t>Copyright © 2014 Pearson Education, Inc.</a:t>
            </a:r>
          </a:p>
        </p:txBody>
      </p:sp>
    </p:spTree>
  </p:cSld>
  <p:clrMapOvr>
    <a:masterClrMapping/>
  </p:clrMapOvr>
  <p:transition spd="med">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smtClean="0"/>
              <a:t>Black-Box Testing</a:t>
            </a:r>
          </a:p>
        </p:txBody>
      </p:sp>
      <p:sp>
        <p:nvSpPr>
          <p:cNvPr id="147459" name="Rectangle 3"/>
          <p:cNvSpPr>
            <a:spLocks noGrp="1" noChangeArrowheads="1"/>
          </p:cNvSpPr>
          <p:nvPr>
            <p:ph type="body" idx="1"/>
          </p:nvPr>
        </p:nvSpPr>
        <p:spPr>
          <a:xfrm>
            <a:off x="228600" y="1219200"/>
            <a:ext cx="8763000" cy="4876800"/>
          </a:xfrm>
        </p:spPr>
        <p:txBody>
          <a:bodyPr/>
          <a:lstStyle/>
          <a:p>
            <a:pPr>
              <a:lnSpc>
                <a:spcPct val="90000"/>
              </a:lnSpc>
              <a:spcBef>
                <a:spcPct val="70000"/>
              </a:spcBef>
            </a:pPr>
            <a:r>
              <a:rPr lang="en-US" altLang="en-US" smtClean="0"/>
              <a:t>In </a:t>
            </a:r>
            <a:r>
              <a:rPr lang="en-US" altLang="en-US" i="1" smtClean="0"/>
              <a:t>black-box testing</a:t>
            </a:r>
            <a:r>
              <a:rPr lang="en-US" altLang="en-US" smtClean="0"/>
              <a:t>, test cases are developed without considering the internal logic</a:t>
            </a:r>
          </a:p>
          <a:p>
            <a:pPr>
              <a:lnSpc>
                <a:spcPct val="90000"/>
              </a:lnSpc>
              <a:spcBef>
                <a:spcPct val="70000"/>
              </a:spcBef>
            </a:pPr>
            <a:r>
              <a:rPr lang="en-US" altLang="en-US" smtClean="0"/>
              <a:t>They are based on the input and expected output</a:t>
            </a:r>
          </a:p>
          <a:p>
            <a:pPr>
              <a:lnSpc>
                <a:spcPct val="90000"/>
              </a:lnSpc>
              <a:spcBef>
                <a:spcPct val="70000"/>
              </a:spcBef>
            </a:pPr>
            <a:r>
              <a:rPr lang="en-US" altLang="en-US" smtClean="0"/>
              <a:t>Input can be organized into </a:t>
            </a:r>
            <a:r>
              <a:rPr lang="en-US" altLang="en-US" i="1" smtClean="0"/>
              <a:t>equivalence categories</a:t>
            </a:r>
          </a:p>
          <a:p>
            <a:pPr>
              <a:lnSpc>
                <a:spcPct val="90000"/>
              </a:lnSpc>
              <a:spcBef>
                <a:spcPct val="70000"/>
              </a:spcBef>
            </a:pPr>
            <a:r>
              <a:rPr lang="en-US" altLang="en-US" smtClean="0"/>
              <a:t>Two input values in the same equivalence category would produce similar results</a:t>
            </a:r>
          </a:p>
          <a:p>
            <a:pPr>
              <a:lnSpc>
                <a:spcPct val="90000"/>
              </a:lnSpc>
              <a:spcBef>
                <a:spcPct val="70000"/>
              </a:spcBef>
            </a:pPr>
            <a:r>
              <a:rPr lang="en-US" altLang="en-US" smtClean="0"/>
              <a:t>Therefore a good test suite will cover all equivalence categories and focus on the boundaries between categories</a:t>
            </a:r>
          </a:p>
        </p:txBody>
      </p:sp>
      <p:sp>
        <p:nvSpPr>
          <p:cNvPr id="147460"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ltLang="en-US" sz="1200">
                <a:latin typeface="Times New Roman" charset="0"/>
              </a:rPr>
              <a:t>Copyright © 2014 Pearson Education, Inc.</a:t>
            </a:r>
          </a:p>
        </p:txBody>
      </p:sp>
    </p:spTree>
  </p:cSld>
  <p:clrMapOvr>
    <a:masterClrMapping/>
  </p:clrMapOvr>
  <p:transition spd="med">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to design test cases: equivalent categories?</a:t>
            </a:r>
            <a:endParaRPr lang="en-US" sz="2800" dirty="0"/>
          </a:p>
        </p:txBody>
      </p:sp>
      <p:sp>
        <p:nvSpPr>
          <p:cNvPr id="3" name="Content Placeholder 2"/>
          <p:cNvSpPr>
            <a:spLocks noGrp="1"/>
          </p:cNvSpPr>
          <p:nvPr>
            <p:ph idx="1"/>
          </p:nvPr>
        </p:nvSpPr>
        <p:spPr/>
        <p:txBody>
          <a:bodyPr/>
          <a:lstStyle/>
          <a:p>
            <a:r>
              <a:rPr lang="en-US" sz="2400" dirty="0" smtClean="0"/>
              <a:t>Sorting algorithm:</a:t>
            </a:r>
          </a:p>
          <a:p>
            <a:pPr lvl="1"/>
            <a:r>
              <a:rPr lang="en-US" sz="1800" dirty="0" smtClean="0"/>
              <a:t>An array of zero elements, 1 element (boundary cases)</a:t>
            </a:r>
          </a:p>
          <a:p>
            <a:pPr lvl="1"/>
            <a:r>
              <a:rPr lang="en-US" sz="1800" dirty="0" smtClean="0"/>
              <a:t>An array of an even number of elements</a:t>
            </a:r>
          </a:p>
          <a:p>
            <a:pPr lvl="1"/>
            <a:r>
              <a:rPr lang="en-US" sz="1800" dirty="0" smtClean="0"/>
              <a:t>An array of an odd  number of elements </a:t>
            </a:r>
          </a:p>
          <a:p>
            <a:pPr lvl="1"/>
            <a:r>
              <a:rPr lang="en-US" sz="1800" dirty="0" smtClean="0"/>
              <a:t>An array already sorted</a:t>
            </a:r>
          </a:p>
          <a:p>
            <a:pPr lvl="1"/>
            <a:r>
              <a:rPr lang="en-US" sz="1800" dirty="0" smtClean="0"/>
              <a:t>An array reversely sorted. </a:t>
            </a:r>
          </a:p>
          <a:p>
            <a:pPr lvl="1"/>
            <a:r>
              <a:rPr lang="en-US" sz="1800" dirty="0" smtClean="0"/>
              <a:t>An array of all elements being same</a:t>
            </a:r>
          </a:p>
          <a:p>
            <a:pPr lvl="1"/>
            <a:r>
              <a:rPr lang="en-US" sz="1800" dirty="0" smtClean="0"/>
              <a:t>An array of all elements being different</a:t>
            </a:r>
          </a:p>
          <a:p>
            <a:pPr lvl="1"/>
            <a:r>
              <a:rPr lang="en-US" sz="1800" dirty="0" smtClean="0"/>
              <a:t>An array of some elements being same.</a:t>
            </a:r>
          </a:p>
          <a:p>
            <a:pPr lvl="1"/>
            <a:r>
              <a:rPr lang="en-US" sz="1800" dirty="0" smtClean="0"/>
              <a:t>An array of reasonable size (such as over 1000 elements)</a:t>
            </a:r>
          </a:p>
          <a:p>
            <a:pPr lvl="2"/>
            <a:r>
              <a:rPr lang="en-US" sz="1400" dirty="0" smtClean="0"/>
              <a:t>Your program may be very slow, or maybe hang on forever</a:t>
            </a:r>
          </a:p>
          <a:p>
            <a:pPr lvl="2"/>
            <a:r>
              <a:rPr lang="en-US" sz="1400" dirty="0" smtClean="0"/>
              <a:t>You may need to write a program to generate test cases, e.g., generate an array of 1000 random elements. </a:t>
            </a:r>
          </a:p>
          <a:p>
            <a:pPr lvl="2"/>
            <a:endParaRPr lang="en-US" sz="1400" dirty="0"/>
          </a:p>
          <a:p>
            <a:pPr marL="914400" lvl="2" indent="0">
              <a:buNone/>
            </a:pPr>
            <a:endParaRPr lang="en-US"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117102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2" end="2"/>
                                            </p:txEl>
                                          </p:spTgt>
                                        </p:tgtEl>
                                      </p:cBhvr>
                                    </p:animEffect>
                                  </p:childTnLst>
                                </p:cTn>
                              </p:par>
                              <p:par>
                                <p:cTn id="18" presetID="53"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p:cTn id="2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p:cTn id="4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3" dur="1000"/>
                                        <p:tgtEl>
                                          <p:spTgt spid="3">
                                            <p:txEl>
                                              <p:pRg st="6" end="6"/>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p:cTn id="4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p:cTn id="53"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4"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5"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6" dur="10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p:cTn id="61"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3" dur="500"/>
                                        <p:tgtEl>
                                          <p:spTgt spid="3">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 calcmode="lin" valueType="num">
                                      <p:cBhvr>
                                        <p:cTn id="68"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0" dur="500"/>
                                        <p:tgtEl>
                                          <p:spTgt spid="3">
                                            <p:txEl>
                                              <p:pRg st="10" end="10"/>
                                            </p:txEl>
                                          </p:spTgt>
                                        </p:tgtEl>
                                      </p:cBhvr>
                                    </p:animEffect>
                                  </p:childTnLst>
                                </p:cTn>
                              </p:par>
                              <p:par>
                                <p:cTn id="71" presetID="53" presetClass="entr" presetSubtype="16" fill="hold" nodeType="with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p:cTn id="7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7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smtClean="0"/>
              <a:t>White-Box Testing</a:t>
            </a:r>
          </a:p>
        </p:txBody>
      </p:sp>
      <p:sp>
        <p:nvSpPr>
          <p:cNvPr id="148483" name="Rectangle 3"/>
          <p:cNvSpPr>
            <a:spLocks noGrp="1" noChangeArrowheads="1"/>
          </p:cNvSpPr>
          <p:nvPr>
            <p:ph type="body" idx="1"/>
          </p:nvPr>
        </p:nvSpPr>
        <p:spPr>
          <a:xfrm>
            <a:off x="228600" y="1219200"/>
            <a:ext cx="8686800" cy="4267200"/>
          </a:xfrm>
        </p:spPr>
        <p:txBody>
          <a:bodyPr/>
          <a:lstStyle/>
          <a:p>
            <a:pPr>
              <a:lnSpc>
                <a:spcPct val="90000"/>
              </a:lnSpc>
              <a:spcBef>
                <a:spcPct val="70000"/>
              </a:spcBef>
            </a:pPr>
            <a:r>
              <a:rPr lang="en-US" altLang="en-US" i="1" smtClean="0"/>
              <a:t>White-box testing</a:t>
            </a:r>
            <a:r>
              <a:rPr lang="en-US" altLang="en-US" smtClean="0"/>
              <a:t> focuses on the internal structure of the code</a:t>
            </a:r>
          </a:p>
          <a:p>
            <a:pPr>
              <a:lnSpc>
                <a:spcPct val="90000"/>
              </a:lnSpc>
              <a:spcBef>
                <a:spcPct val="70000"/>
              </a:spcBef>
            </a:pPr>
            <a:r>
              <a:rPr lang="en-US" altLang="en-US" smtClean="0"/>
              <a:t>The goal is to ensure that every path through the code is tested</a:t>
            </a:r>
          </a:p>
          <a:p>
            <a:pPr>
              <a:lnSpc>
                <a:spcPct val="90000"/>
              </a:lnSpc>
              <a:spcBef>
                <a:spcPct val="70000"/>
              </a:spcBef>
            </a:pPr>
            <a:r>
              <a:rPr lang="en-US" altLang="en-US" smtClean="0"/>
              <a:t>Paths through the code are governed by any conditional or looping statements in a program</a:t>
            </a:r>
          </a:p>
          <a:p>
            <a:pPr>
              <a:lnSpc>
                <a:spcPct val="90000"/>
              </a:lnSpc>
              <a:spcBef>
                <a:spcPct val="70000"/>
              </a:spcBef>
            </a:pPr>
            <a:r>
              <a:rPr lang="en-US" altLang="en-US" smtClean="0"/>
              <a:t>A good testing effort will include both black-box and white-box tests</a:t>
            </a:r>
          </a:p>
        </p:txBody>
      </p:sp>
      <p:sp>
        <p:nvSpPr>
          <p:cNvPr id="14848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ltLang="en-US" sz="1200">
                <a:latin typeface="Times New Roman" charset="0"/>
              </a:rPr>
              <a:t>Copyright © 2014 Pearson Education, Inc.</a:t>
            </a:r>
          </a:p>
        </p:txBody>
      </p:sp>
    </p:spTree>
  </p:cSld>
  <p:clrMapOvr>
    <a:masterClrMapping/>
  </p:clrMapOvr>
  <p:transition spd="med">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Debugging – find and fix errors</a:t>
            </a:r>
            <a:endParaRPr lang="en-US" dirty="0"/>
          </a:p>
        </p:txBody>
      </p:sp>
      <p:sp>
        <p:nvSpPr>
          <p:cNvPr id="3" name="Content Placeholder 2"/>
          <p:cNvSpPr>
            <a:spLocks noGrp="1"/>
          </p:cNvSpPr>
          <p:nvPr>
            <p:ph idx="1"/>
          </p:nvPr>
        </p:nvSpPr>
        <p:spPr/>
        <p:txBody>
          <a:bodyPr/>
          <a:lstStyle/>
          <a:p>
            <a:r>
              <a:rPr lang="en-US" dirty="0" smtClean="0"/>
              <a:t> Compile-time errors </a:t>
            </a:r>
          </a:p>
          <a:p>
            <a:pPr lvl="1"/>
            <a:r>
              <a:rPr lang="en-US" dirty="0" smtClean="0"/>
              <a:t>indicate that there is something wrong with the syntax of the program. Example: omitting the semicolon at the end of a statement.</a:t>
            </a:r>
          </a:p>
          <a:p>
            <a:r>
              <a:rPr lang="en-US" dirty="0" smtClean="0"/>
              <a:t> Run-time errors</a:t>
            </a:r>
          </a:p>
          <a:p>
            <a:pPr lvl="1"/>
            <a:r>
              <a:rPr lang="en-US" dirty="0" smtClean="0"/>
              <a:t> are produced if something goes wrong while the program is running. Example: an inﬁnite recursion eventually causes a </a:t>
            </a:r>
            <a:r>
              <a:rPr lang="en-US" dirty="0" err="1" smtClean="0"/>
              <a:t>StackOverflowError</a:t>
            </a:r>
            <a:r>
              <a:rPr lang="en-US" dirty="0" smtClean="0"/>
              <a:t>.  </a:t>
            </a:r>
          </a:p>
          <a:p>
            <a:r>
              <a:rPr lang="en-US" dirty="0" smtClean="0"/>
              <a:t> Logic errors </a:t>
            </a:r>
          </a:p>
          <a:p>
            <a:pPr lvl="1"/>
            <a:r>
              <a:rPr lang="en-US" dirty="0" smtClean="0"/>
              <a:t>cause the program to do the wrong thing. Example: an expression may not be evaluated in the order you expect.</a:t>
            </a:r>
            <a:endParaRPr lang="en-US" dirty="0"/>
          </a:p>
        </p:txBody>
      </p:sp>
      <p:sp>
        <p:nvSpPr>
          <p:cNvPr id="4" name="Footer Placeholder 3"/>
          <p:cNvSpPr>
            <a:spLocks noGrp="1"/>
          </p:cNvSpPr>
          <p:nvPr>
            <p:ph type="ftr" sz="quarter" idx="10"/>
          </p:nvPr>
        </p:nvSpPr>
        <p:spPr/>
        <p:txBody>
          <a:bodyPr/>
          <a:lstStyle/>
          <a:p>
            <a:r>
              <a:rPr lang="en-US" altLang="en-US" smtClean="0"/>
              <a:t>Copyright © 2014 Pearson Education, Inc.</a:t>
            </a:r>
            <a:endParaRPr lang="en-US" altLang="en-US"/>
          </a:p>
        </p:txBody>
      </p:sp>
    </p:spTree>
    <p:extLst>
      <p:ext uri="{BB962C8B-B14F-4D97-AF65-F5344CB8AC3E}">
        <p14:creationId xmlns:p14="http://schemas.microsoft.com/office/powerpoint/2010/main" val="3206346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1109</TotalTime>
  <Words>3274</Words>
  <Application>Microsoft Office PowerPoint</Application>
  <PresentationFormat>On-screen Show (4:3)</PresentationFormat>
  <Paragraphs>276</Paragraphs>
  <Slides>25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ＭＳ Ｐゴシック</vt:lpstr>
      <vt:lpstr>Arial</vt:lpstr>
      <vt:lpstr>Calibri</vt:lpstr>
      <vt:lpstr>Times New Roman</vt:lpstr>
      <vt:lpstr>Default Design</vt:lpstr>
      <vt:lpstr>Custom Design</vt:lpstr>
      <vt:lpstr>Testing</vt:lpstr>
      <vt:lpstr>Testing</vt:lpstr>
      <vt:lpstr>Reviews</vt:lpstr>
      <vt:lpstr>Test Cases</vt:lpstr>
      <vt:lpstr>Defect and Regression Testing</vt:lpstr>
      <vt:lpstr>Black-Box Testing</vt:lpstr>
      <vt:lpstr>How to design test cases: equivalent categories?</vt:lpstr>
      <vt:lpstr>White-Box Testing</vt:lpstr>
      <vt:lpstr> Debugging – find and fix errors</vt:lpstr>
      <vt:lpstr>Compiling error</vt:lpstr>
      <vt:lpstr> Looking for common syntax errors</vt:lpstr>
      <vt:lpstr>I can’t get my program to compile no matter what I do. </vt:lpstr>
      <vt:lpstr>I did what the compiler told me to do, but it still doesn’t work. </vt:lpstr>
      <vt:lpstr>Run-time errors</vt:lpstr>
      <vt:lpstr>When I run the program I get an exception. </vt:lpstr>
      <vt:lpstr>How to deal with Exception</vt:lpstr>
      <vt:lpstr>I added so many print statements I get inundated with output. </vt:lpstr>
      <vt:lpstr>Logic errors</vt:lpstr>
      <vt:lpstr>I’ve got a big hairy expression and it doesn’t do what I expect. </vt:lpstr>
      <vt:lpstr>I’m really, really stuck and I need help.</vt:lpstr>
      <vt:lpstr>No, I really need help</vt:lpstr>
      <vt:lpstr>“rubber ducking” debugging technique </vt:lpstr>
      <vt:lpstr>I found the bug!  </vt:lpstr>
      <vt:lpstr>Tracing with a debugger</vt:lpstr>
      <vt:lpstr>Get rid of testing related print statements</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Title</dc:title>
  <dc:creator>usnidem</dc:creator>
  <cp:lastModifiedBy>xukai zou</cp:lastModifiedBy>
  <cp:revision>258</cp:revision>
  <dcterms:created xsi:type="dcterms:W3CDTF">2014-02-27T14:46:45Z</dcterms:created>
  <dcterms:modified xsi:type="dcterms:W3CDTF">2021-05-22T21:48:09Z</dcterms:modified>
</cp:coreProperties>
</file>