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E5675-7DC1-4101-B7C5-FE79AE44FF38}" type="datetimeFigureOut">
              <a:rPr lang="en-IN" smtClean="0"/>
              <a:t>21-07-2016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A5C61-556B-415E-AE00-65E596CDB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04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A5C61-556B-415E-AE00-65E596CDB6B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7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shukla@iitb.ac.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MM217</a:t>
            </a:r>
            <a:br>
              <a:rPr lang="en-US" dirty="0" smtClean="0"/>
            </a:br>
            <a:r>
              <a:rPr lang="en-US" dirty="0" smtClean="0"/>
              <a:t>Data Analysis &amp; Interpretation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how to solve a problem that requires statistical thinking &amp; Methods</a:t>
            </a:r>
          </a:p>
          <a:p>
            <a:r>
              <a:rPr lang="en-US" dirty="0" smtClean="0"/>
              <a:t>Problem could be related to Materials or Real Life</a:t>
            </a:r>
          </a:p>
          <a:p>
            <a:r>
              <a:rPr lang="en-US" dirty="0" smtClean="0"/>
              <a:t>How to get a meaningful output from a bunch of data</a:t>
            </a:r>
          </a:p>
          <a:p>
            <a:r>
              <a:rPr lang="en-US" dirty="0" smtClean="0"/>
              <a:t>How to decode or project from a given set of data….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announced!</a:t>
            </a:r>
          </a:p>
          <a:p>
            <a:r>
              <a:rPr lang="en-US" dirty="0" smtClean="0"/>
              <a:t>Bring your lap-top for tutorials </a:t>
            </a:r>
          </a:p>
          <a:p>
            <a:r>
              <a:rPr lang="en-US" dirty="0" smtClean="0"/>
              <a:t>Please install excel and origin software (decide on one version) before coming for tutorial to maximize the use of time </a:t>
            </a:r>
          </a:p>
          <a:p>
            <a:r>
              <a:rPr lang="en-US" dirty="0" smtClean="0"/>
              <a:t>Take help of TAs for installing software (if required)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 Class on Friday!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154363"/>
          </a:xfrm>
        </p:spPr>
        <p:txBody>
          <a:bodyPr/>
          <a:lstStyle/>
          <a:p>
            <a:r>
              <a:rPr lang="en-US" dirty="0" smtClean="0"/>
              <a:t>Why do we need to learn statistical methods?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Some basics of statistics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Prof </a:t>
            </a:r>
            <a:r>
              <a:rPr lang="en-US" dirty="0" err="1" smtClean="0"/>
              <a:t>Shobha</a:t>
            </a:r>
            <a:r>
              <a:rPr lang="en-US" dirty="0" smtClean="0"/>
              <a:t> </a:t>
            </a:r>
            <a:r>
              <a:rPr lang="en-US" dirty="0" err="1" smtClean="0"/>
              <a:t>Shukla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Office on Third Floor, Second room on the right</a:t>
            </a:r>
          </a:p>
          <a:p>
            <a:pPr>
              <a:buNone/>
            </a:pPr>
            <a:r>
              <a:rPr lang="en-US" dirty="0" smtClean="0"/>
              <a:t>Metallurgical Engineering &amp; Materials Science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sshukla@iitb.ac.in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022-2576-7607</a:t>
            </a:r>
          </a:p>
          <a:p>
            <a:pPr>
              <a:buNone/>
            </a:pPr>
            <a:r>
              <a:rPr lang="en-US" dirty="0" smtClean="0"/>
              <a:t>Emergency Contact 9820337607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Office Hours: </a:t>
            </a:r>
            <a:r>
              <a:rPr lang="en-US" dirty="0" smtClean="0"/>
              <a:t>Tuesday, Friday 5PM-6PM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Tuesday 3:30-5PM</a:t>
            </a:r>
          </a:p>
          <a:p>
            <a:pPr>
              <a:buNone/>
            </a:pPr>
            <a:r>
              <a:rPr lang="en-US" dirty="0" smtClean="0"/>
              <a:t>	&amp;</a:t>
            </a:r>
          </a:p>
          <a:p>
            <a:pPr>
              <a:buNone/>
            </a:pPr>
            <a:r>
              <a:rPr lang="en-US" dirty="0" smtClean="0"/>
              <a:t>	Friday 3:30-5PM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Attendance is not mandatory</a:t>
            </a:r>
          </a:p>
          <a:p>
            <a:endParaRPr lang="en-US" dirty="0" smtClean="0"/>
          </a:p>
          <a:p>
            <a:r>
              <a:rPr lang="en-US" dirty="0" smtClean="0"/>
              <a:t>After 3:40PM no entry will be allowed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Stop-by my office to discuss during office hours</a:t>
            </a:r>
          </a:p>
          <a:p>
            <a:r>
              <a:rPr lang="en-US" dirty="0" smtClean="0"/>
              <a:t>Take appointment through e-mail for discussion/help for other timings</a:t>
            </a:r>
          </a:p>
          <a:p>
            <a:r>
              <a:rPr lang="en-US" dirty="0" smtClean="0"/>
              <a:t>Teaching assistants will be available during class and their office hours (check with TAs)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Assistants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Pranav </a:t>
            </a:r>
            <a:r>
              <a:rPr lang="en-US" sz="2800" dirty="0" err="1" smtClean="0"/>
              <a:t>Pawar</a:t>
            </a:r>
            <a:r>
              <a:rPr lang="en-US" sz="2800" dirty="0" smtClean="0"/>
              <a:t>, PhD researcher</a:t>
            </a:r>
          </a:p>
          <a:p>
            <a:r>
              <a:rPr lang="en-US" sz="2800" dirty="0" err="1" smtClean="0"/>
              <a:t>Suyog</a:t>
            </a:r>
            <a:r>
              <a:rPr lang="en-US" sz="2800" dirty="0" smtClean="0"/>
              <a:t> </a:t>
            </a:r>
            <a:r>
              <a:rPr lang="en-US" sz="2800" dirty="0" err="1" smtClean="0"/>
              <a:t>Hawal</a:t>
            </a:r>
            <a:r>
              <a:rPr lang="en-US" sz="2800" dirty="0" smtClean="0"/>
              <a:t>, PhD researcher</a:t>
            </a:r>
          </a:p>
          <a:p>
            <a:pPr lvl="0"/>
            <a:r>
              <a:rPr lang="en-US" altLang="en-US" sz="2800" dirty="0" err="1">
                <a:solidFill>
                  <a:srgbClr val="000000"/>
                </a:solidFill>
              </a:rPr>
              <a:t>Sharang</a:t>
            </a:r>
            <a:r>
              <a:rPr lang="en-US" altLang="en-US" sz="2800" dirty="0">
                <a:solidFill>
                  <a:srgbClr val="000000"/>
                </a:solidFill>
              </a:rPr>
              <a:t> S </a:t>
            </a:r>
            <a:r>
              <a:rPr lang="en-US" altLang="en-US" sz="2800" dirty="0" err="1">
                <a:solidFill>
                  <a:srgbClr val="000000"/>
                </a:solidFill>
              </a:rPr>
              <a:t>Raut</a:t>
            </a:r>
            <a:r>
              <a:rPr lang="en-US" altLang="en-US" sz="2800" dirty="0">
                <a:solidFill>
                  <a:srgbClr val="000000"/>
                </a:solidFill>
              </a:rPr>
              <a:t>, </a:t>
            </a:r>
            <a:r>
              <a:rPr lang="en-US" altLang="en-US" sz="2800" dirty="0" smtClean="0">
                <a:solidFill>
                  <a:srgbClr val="000000"/>
                </a:solidFill>
              </a:rPr>
              <a:t>12D110015 </a:t>
            </a:r>
          </a:p>
          <a:p>
            <a:pPr lvl="0"/>
            <a:r>
              <a:rPr lang="en-US" altLang="en-US" sz="2800" dirty="0" err="1" smtClean="0">
                <a:solidFill>
                  <a:srgbClr val="000000"/>
                </a:solidFill>
              </a:rPr>
              <a:t>Vaibhav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</a:rPr>
              <a:t>Kore, </a:t>
            </a:r>
            <a:r>
              <a:rPr lang="en-US" altLang="en-US" sz="2800" dirty="0" smtClean="0">
                <a:solidFill>
                  <a:srgbClr val="000000"/>
                </a:solidFill>
              </a:rPr>
              <a:t>12D110023</a:t>
            </a:r>
            <a:r>
              <a:rPr lang="en-US" altLang="en-US" sz="2800" dirty="0" smtClean="0"/>
              <a:t> </a:t>
            </a:r>
          </a:p>
          <a:p>
            <a:pPr lvl="0"/>
            <a:r>
              <a:rPr lang="en-US" altLang="en-US" sz="2800" dirty="0" smtClean="0"/>
              <a:t>+2</a:t>
            </a:r>
            <a:endParaRPr lang="en-US" altLang="en-US" sz="2800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Check </a:t>
            </a:r>
            <a:r>
              <a:rPr lang="en-US" dirty="0" err="1" smtClean="0"/>
              <a:t>moodle</a:t>
            </a:r>
            <a:r>
              <a:rPr lang="en-US" dirty="0" smtClean="0"/>
              <a:t> for their email IDs, office hours and other contact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Outline of Course MM217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part will cover basics of statistics - </a:t>
            </a:r>
            <a:r>
              <a:rPr lang="en-US" b="1" dirty="0" smtClean="0"/>
              <a:t>data collection, consolidation, condensation and interpretation </a:t>
            </a:r>
          </a:p>
          <a:p>
            <a:r>
              <a:rPr lang="en-US" b="1" dirty="0" smtClean="0"/>
              <a:t>MS Excel &amp; Origin will be taught in class with few tutorials</a:t>
            </a:r>
          </a:p>
          <a:p>
            <a:r>
              <a:rPr lang="en-US" b="1" dirty="0" smtClean="0"/>
              <a:t>Second part will cover the hypothesis testing &amp; applications in the field of Materials Science and 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Exams/Evaluation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Announced/ </a:t>
            </a:r>
            <a:r>
              <a:rPr lang="en-US" dirty="0" err="1" smtClean="0"/>
              <a:t>Surprize</a:t>
            </a:r>
            <a:r>
              <a:rPr lang="en-US" dirty="0" smtClean="0"/>
              <a:t> quizzes: 20%</a:t>
            </a:r>
          </a:p>
          <a:p>
            <a:r>
              <a:rPr lang="en-US" dirty="0" smtClean="0"/>
              <a:t>Mid-</a:t>
            </a:r>
            <a:r>
              <a:rPr lang="en-US" dirty="0" err="1" smtClean="0"/>
              <a:t>sem</a:t>
            </a:r>
            <a:r>
              <a:rPr lang="en-US" dirty="0" smtClean="0"/>
              <a:t> Exam: </a:t>
            </a:r>
            <a:r>
              <a:rPr lang="en-US" dirty="0"/>
              <a:t>3</a:t>
            </a:r>
            <a:r>
              <a:rPr lang="en-US" dirty="0" smtClean="0"/>
              <a:t>0%</a:t>
            </a:r>
          </a:p>
          <a:p>
            <a:r>
              <a:rPr lang="en-US" dirty="0" smtClean="0"/>
              <a:t>End-</a:t>
            </a:r>
            <a:r>
              <a:rPr lang="en-US" dirty="0" err="1" smtClean="0"/>
              <a:t>sem</a:t>
            </a:r>
            <a:r>
              <a:rPr lang="en-US" dirty="0" smtClean="0"/>
              <a:t> Exam: 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packages to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“Microsoft Excel” – For basic data plotting </a:t>
            </a:r>
          </a:p>
          <a:p>
            <a:r>
              <a:rPr lang="en-US" dirty="0" smtClean="0"/>
              <a:t>“Origin” – For statistical analysis of data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Books to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 the beginning we will be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Introductory Statistics by Sheldon M Ross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Seeing through Statistics by J </a:t>
            </a:r>
            <a:r>
              <a:rPr lang="en-US" b="1" dirty="0" err="1" smtClean="0"/>
              <a:t>Utts</a:t>
            </a:r>
            <a:endParaRPr lang="en-US" b="1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Some other relevant books:</a:t>
            </a:r>
          </a:p>
          <a:p>
            <a:pPr>
              <a:buNone/>
            </a:pPr>
            <a:r>
              <a:rPr lang="en-US" dirty="0" smtClean="0"/>
              <a:t>Probability and Statistics for Engineers By Miller and Freund’s; 5th </a:t>
            </a:r>
            <a:r>
              <a:rPr lang="en-US" dirty="0" err="1" smtClean="0"/>
              <a:t>Edn</a:t>
            </a:r>
            <a:r>
              <a:rPr lang="en-US" dirty="0" smtClean="0"/>
              <a:t>, Richard A. Johnson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Probability and Statistic By </a:t>
            </a:r>
            <a:r>
              <a:rPr lang="en-US" dirty="0" err="1" smtClean="0"/>
              <a:t>DeGroot</a:t>
            </a:r>
            <a:r>
              <a:rPr lang="en-US" dirty="0" smtClean="0"/>
              <a:t> &amp; </a:t>
            </a:r>
            <a:r>
              <a:rPr lang="en-US" dirty="0" err="1" smtClean="0"/>
              <a:t>Schervish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&amp; </a:t>
            </a:r>
          </a:p>
          <a:p>
            <a:pPr>
              <a:buNone/>
            </a:pPr>
            <a:r>
              <a:rPr lang="en-US" dirty="0" smtClean="0"/>
              <a:t>Intro to </a:t>
            </a:r>
            <a:r>
              <a:rPr lang="en-US" dirty="0" err="1" smtClean="0"/>
              <a:t>Prob</a:t>
            </a:r>
            <a:r>
              <a:rPr lang="en-US" dirty="0" smtClean="0"/>
              <a:t> Models by Sheldon Ross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All the reading material will be uploaded on the </a:t>
            </a:r>
            <a:r>
              <a:rPr lang="en-US" dirty="0" err="1" smtClean="0"/>
              <a:t>moodle</a:t>
            </a:r>
            <a:r>
              <a:rPr lang="en-US" dirty="0" smtClean="0"/>
              <a:t> including PPTs as the course progresses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386</Words>
  <Application>Microsoft Office PowerPoint</Application>
  <PresentationFormat>On-screen Show (4:3)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MM217 Data Analysis &amp; Interpretation</vt:lpstr>
      <vt:lpstr>Instructor</vt:lpstr>
      <vt:lpstr>Class Schedule</vt:lpstr>
      <vt:lpstr>PowerPoint Presentation</vt:lpstr>
      <vt:lpstr>Teaching Assistants</vt:lpstr>
      <vt:lpstr>Brief Outline of Course MM217</vt:lpstr>
      <vt:lpstr>Exams/Evaluation Scheme</vt:lpstr>
      <vt:lpstr>Software packages to be used</vt:lpstr>
      <vt:lpstr>Text Books to Follow</vt:lpstr>
      <vt:lpstr>Aim of the course</vt:lpstr>
      <vt:lpstr>Tutorials</vt:lpstr>
      <vt:lpstr>No Class on Friday! 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MM217 Data Analysis &amp; Interpretation</dc:title>
  <dc:creator>sshukla3</dc:creator>
  <cp:lastModifiedBy>Shobha Shukla</cp:lastModifiedBy>
  <cp:revision>24</cp:revision>
  <dcterms:created xsi:type="dcterms:W3CDTF">2006-08-16T00:00:00Z</dcterms:created>
  <dcterms:modified xsi:type="dcterms:W3CDTF">2016-07-21T04:27:53Z</dcterms:modified>
</cp:coreProperties>
</file>