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m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sldIdLst>
    <p:sldId id="258" r:id="rId2"/>
    <p:sldId id="256" r:id="rId3"/>
    <p:sldId id="257" r:id="rId4"/>
    <p:sldId id="259" r:id="rId5"/>
    <p:sldId id="262" r:id="rId6"/>
    <p:sldId id="264" r:id="rId7"/>
    <p:sldId id="265" r:id="rId8"/>
    <p:sldId id="267" r:id="rId9"/>
    <p:sldId id="272" r:id="rId10"/>
    <p:sldId id="266" r:id="rId11"/>
    <p:sldId id="271"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04750C-B516-487D-9ABA-45265F36D40E}" v="90" dt="2023-11-24T19:30:46.0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kush\Downloads\Excel%20CapstoneTransactionData_.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kush\Downloads\Excel%20CapstoneTransactionData_.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nkush\Downloads\Excel%20CapstoneTransactionData_.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nkush\Downloads\Excel%20CapstoneTransactionData_.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nkush\Downloads\Excel%20CapstoneTransactionData_.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nkush\Downloads\Excel%20CapstoneTransactionData_.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CapstoneTransactionData_.xlsx]ORDER LEVEL ANALYSIS!PivotTable8</c:name>
    <c:fmtId val="3"/>
  </c:pivotSource>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3"/>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4"/>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5"/>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6"/>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7"/>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8"/>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9"/>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1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11"/>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12"/>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13"/>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14"/>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15"/>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16"/>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17"/>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18"/>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19"/>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2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21"/>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22"/>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23"/>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24"/>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25"/>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26"/>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27"/>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28"/>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29"/>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3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31"/>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32"/>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33"/>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34"/>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35"/>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36"/>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37"/>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38"/>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39"/>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4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41"/>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42"/>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43"/>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44"/>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45"/>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46"/>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47"/>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48"/>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49"/>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5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51"/>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52"/>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53"/>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54"/>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56"/>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57"/>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58"/>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59"/>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6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61"/>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62"/>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63"/>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64"/>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65"/>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66"/>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67"/>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68"/>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69"/>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7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71"/>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72"/>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73"/>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74"/>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75"/>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76"/>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77"/>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78"/>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79"/>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8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81"/>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82"/>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83"/>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84"/>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85"/>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86"/>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87"/>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88"/>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89"/>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9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91"/>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92"/>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93"/>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94"/>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95"/>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96"/>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97"/>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98"/>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99"/>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10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101"/>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102"/>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103"/>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104"/>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105"/>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
        <c:idx val="106"/>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scene3d>
            <a:camera prst="orthographicFront">
              <a:rot lat="0" lon="0" rev="0"/>
            </a:camera>
            <a:lightRig rig="threePt" dir="t">
              <a:rot lat="0" lon="0" rev="19800000"/>
            </a:lightRig>
          </a:scene3d>
          <a:sp3d prstMaterial="flat">
            <a:bevelT w="25400" h="31750"/>
          </a:sp3d>
        </c:spPr>
      </c:pivotFmt>
    </c:pivotFmts>
    <c:plotArea>
      <c:layout/>
      <c:pieChart>
        <c:varyColors val="1"/>
        <c:ser>
          <c:idx val="0"/>
          <c:order val="0"/>
          <c:tx>
            <c:strRef>
              <c:f>'ORDER LEVEL ANALYSIS'!$J$10</c:f>
              <c:strCache>
                <c:ptCount val="1"/>
                <c:pt idx="0">
                  <c:v>Total</c:v>
                </c:pt>
              </c:strCache>
            </c:strRef>
          </c:tx>
          <c:dPt>
            <c:idx val="0"/>
            <c:bubble3D val="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1-80A6-4BD6-A1FC-B08B68C0A189}"/>
              </c:ext>
            </c:extLst>
          </c:dPt>
          <c:dPt>
            <c:idx val="1"/>
            <c:bubble3D val="0"/>
            <c:spPr>
              <a:gradFill rotWithShape="1">
                <a:gsLst>
                  <a:gs pos="0">
                    <a:schemeClr val="accent4">
                      <a:shade val="85000"/>
                      <a:satMod val="130000"/>
                    </a:schemeClr>
                  </a:gs>
                  <a:gs pos="34000">
                    <a:schemeClr val="accent4">
                      <a:shade val="87000"/>
                      <a:satMod val="125000"/>
                    </a:schemeClr>
                  </a:gs>
                  <a:gs pos="70000">
                    <a:schemeClr val="accent4">
                      <a:tint val="100000"/>
                      <a:shade val="90000"/>
                      <a:satMod val="130000"/>
                    </a:schemeClr>
                  </a:gs>
                  <a:gs pos="100000">
                    <a:schemeClr val="accent4">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3-80A6-4BD6-A1FC-B08B68C0A189}"/>
              </c:ext>
            </c:extLst>
          </c:dPt>
          <c:dPt>
            <c:idx val="2"/>
            <c:bubble3D val="0"/>
            <c:spPr>
              <a:gradFill rotWithShape="1">
                <a:gsLst>
                  <a:gs pos="0">
                    <a:schemeClr val="accent6">
                      <a:shade val="85000"/>
                      <a:satMod val="130000"/>
                    </a:schemeClr>
                  </a:gs>
                  <a:gs pos="34000">
                    <a:schemeClr val="accent6">
                      <a:shade val="87000"/>
                      <a:satMod val="125000"/>
                    </a:schemeClr>
                  </a:gs>
                  <a:gs pos="70000">
                    <a:schemeClr val="accent6">
                      <a:tint val="100000"/>
                      <a:shade val="90000"/>
                      <a:satMod val="130000"/>
                    </a:schemeClr>
                  </a:gs>
                  <a:gs pos="100000">
                    <a:schemeClr val="accent6">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5-80A6-4BD6-A1FC-B08B68C0A189}"/>
              </c:ext>
            </c:extLst>
          </c:dPt>
          <c:dPt>
            <c:idx val="3"/>
            <c:bubble3D val="0"/>
            <c:spPr>
              <a:gradFill rotWithShape="1">
                <a:gsLst>
                  <a:gs pos="0">
                    <a:schemeClr val="accent2">
                      <a:lumMod val="60000"/>
                      <a:shade val="85000"/>
                      <a:satMod val="130000"/>
                    </a:schemeClr>
                  </a:gs>
                  <a:gs pos="34000">
                    <a:schemeClr val="accent2">
                      <a:lumMod val="60000"/>
                      <a:shade val="87000"/>
                      <a:satMod val="125000"/>
                    </a:schemeClr>
                  </a:gs>
                  <a:gs pos="70000">
                    <a:schemeClr val="accent2">
                      <a:lumMod val="60000"/>
                      <a:tint val="100000"/>
                      <a:shade val="90000"/>
                      <a:satMod val="130000"/>
                    </a:schemeClr>
                  </a:gs>
                  <a:gs pos="100000">
                    <a:schemeClr val="accent2">
                      <a:lumMod val="6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7-80A6-4BD6-A1FC-B08B68C0A189}"/>
              </c:ext>
            </c:extLst>
          </c:dPt>
          <c:dPt>
            <c:idx val="4"/>
            <c:bubble3D val="0"/>
            <c:spPr>
              <a:gradFill rotWithShape="1">
                <a:gsLst>
                  <a:gs pos="0">
                    <a:schemeClr val="accent4">
                      <a:lumMod val="60000"/>
                      <a:shade val="85000"/>
                      <a:satMod val="130000"/>
                    </a:schemeClr>
                  </a:gs>
                  <a:gs pos="34000">
                    <a:schemeClr val="accent4">
                      <a:lumMod val="60000"/>
                      <a:shade val="87000"/>
                      <a:satMod val="125000"/>
                    </a:schemeClr>
                  </a:gs>
                  <a:gs pos="70000">
                    <a:schemeClr val="accent4">
                      <a:lumMod val="60000"/>
                      <a:tint val="100000"/>
                      <a:shade val="90000"/>
                      <a:satMod val="130000"/>
                    </a:schemeClr>
                  </a:gs>
                  <a:gs pos="100000">
                    <a:schemeClr val="accent4">
                      <a:lumMod val="6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9-80A6-4BD6-A1FC-B08B68C0A189}"/>
              </c:ext>
            </c:extLst>
          </c:dPt>
          <c:dPt>
            <c:idx val="5"/>
            <c:bubble3D val="0"/>
            <c:spPr>
              <a:gradFill rotWithShape="1">
                <a:gsLst>
                  <a:gs pos="0">
                    <a:schemeClr val="accent6">
                      <a:lumMod val="60000"/>
                      <a:shade val="85000"/>
                      <a:satMod val="130000"/>
                    </a:schemeClr>
                  </a:gs>
                  <a:gs pos="34000">
                    <a:schemeClr val="accent6">
                      <a:lumMod val="60000"/>
                      <a:shade val="87000"/>
                      <a:satMod val="125000"/>
                    </a:schemeClr>
                  </a:gs>
                  <a:gs pos="70000">
                    <a:schemeClr val="accent6">
                      <a:lumMod val="60000"/>
                      <a:tint val="100000"/>
                      <a:shade val="90000"/>
                      <a:satMod val="130000"/>
                    </a:schemeClr>
                  </a:gs>
                  <a:gs pos="100000">
                    <a:schemeClr val="accent6">
                      <a:lumMod val="6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B-80A6-4BD6-A1FC-B08B68C0A189}"/>
              </c:ext>
            </c:extLst>
          </c:dPt>
          <c:dPt>
            <c:idx val="6"/>
            <c:bubble3D val="0"/>
            <c:spPr>
              <a:gradFill rotWithShape="1">
                <a:gsLst>
                  <a:gs pos="0">
                    <a:schemeClr val="accent2">
                      <a:lumMod val="80000"/>
                      <a:lumOff val="20000"/>
                      <a:shade val="85000"/>
                      <a:satMod val="130000"/>
                    </a:schemeClr>
                  </a:gs>
                  <a:gs pos="34000">
                    <a:schemeClr val="accent2">
                      <a:lumMod val="80000"/>
                      <a:lumOff val="20000"/>
                      <a:shade val="87000"/>
                      <a:satMod val="125000"/>
                    </a:schemeClr>
                  </a:gs>
                  <a:gs pos="70000">
                    <a:schemeClr val="accent2">
                      <a:lumMod val="80000"/>
                      <a:lumOff val="20000"/>
                      <a:tint val="100000"/>
                      <a:shade val="90000"/>
                      <a:satMod val="130000"/>
                    </a:schemeClr>
                  </a:gs>
                  <a:gs pos="100000">
                    <a:schemeClr val="accent2">
                      <a:lumMod val="80000"/>
                      <a:lumOff val="2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D-80A6-4BD6-A1FC-B08B68C0A189}"/>
              </c:ext>
            </c:extLst>
          </c:dPt>
          <c:dPt>
            <c:idx val="7"/>
            <c:bubble3D val="0"/>
            <c:spPr>
              <a:gradFill rotWithShape="1">
                <a:gsLst>
                  <a:gs pos="0">
                    <a:schemeClr val="accent4">
                      <a:lumMod val="80000"/>
                      <a:lumOff val="20000"/>
                      <a:shade val="85000"/>
                      <a:satMod val="130000"/>
                    </a:schemeClr>
                  </a:gs>
                  <a:gs pos="34000">
                    <a:schemeClr val="accent4">
                      <a:lumMod val="80000"/>
                      <a:lumOff val="20000"/>
                      <a:shade val="87000"/>
                      <a:satMod val="125000"/>
                    </a:schemeClr>
                  </a:gs>
                  <a:gs pos="70000">
                    <a:schemeClr val="accent4">
                      <a:lumMod val="80000"/>
                      <a:lumOff val="20000"/>
                      <a:tint val="100000"/>
                      <a:shade val="90000"/>
                      <a:satMod val="130000"/>
                    </a:schemeClr>
                  </a:gs>
                  <a:gs pos="100000">
                    <a:schemeClr val="accent4">
                      <a:lumMod val="80000"/>
                      <a:lumOff val="2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0F-80A6-4BD6-A1FC-B08B68C0A189}"/>
              </c:ext>
            </c:extLst>
          </c:dPt>
          <c:dPt>
            <c:idx val="8"/>
            <c:bubble3D val="0"/>
            <c:spPr>
              <a:gradFill rotWithShape="1">
                <a:gsLst>
                  <a:gs pos="0">
                    <a:schemeClr val="accent6">
                      <a:lumMod val="80000"/>
                      <a:lumOff val="20000"/>
                      <a:shade val="85000"/>
                      <a:satMod val="130000"/>
                    </a:schemeClr>
                  </a:gs>
                  <a:gs pos="34000">
                    <a:schemeClr val="accent6">
                      <a:lumMod val="80000"/>
                      <a:lumOff val="20000"/>
                      <a:shade val="87000"/>
                      <a:satMod val="125000"/>
                    </a:schemeClr>
                  </a:gs>
                  <a:gs pos="70000">
                    <a:schemeClr val="accent6">
                      <a:lumMod val="80000"/>
                      <a:lumOff val="20000"/>
                      <a:tint val="100000"/>
                      <a:shade val="90000"/>
                      <a:satMod val="130000"/>
                    </a:schemeClr>
                  </a:gs>
                  <a:gs pos="100000">
                    <a:schemeClr val="accent6">
                      <a:lumMod val="80000"/>
                      <a:lumOff val="2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1-80A6-4BD6-A1FC-B08B68C0A189}"/>
              </c:ext>
            </c:extLst>
          </c:dPt>
          <c:dPt>
            <c:idx val="9"/>
            <c:bubble3D val="0"/>
            <c:spPr>
              <a:gradFill rotWithShape="1">
                <a:gsLst>
                  <a:gs pos="0">
                    <a:schemeClr val="accent2">
                      <a:lumMod val="80000"/>
                      <a:shade val="85000"/>
                      <a:satMod val="130000"/>
                    </a:schemeClr>
                  </a:gs>
                  <a:gs pos="34000">
                    <a:schemeClr val="accent2">
                      <a:lumMod val="80000"/>
                      <a:shade val="87000"/>
                      <a:satMod val="125000"/>
                    </a:schemeClr>
                  </a:gs>
                  <a:gs pos="70000">
                    <a:schemeClr val="accent2">
                      <a:lumMod val="80000"/>
                      <a:tint val="100000"/>
                      <a:shade val="90000"/>
                      <a:satMod val="130000"/>
                    </a:schemeClr>
                  </a:gs>
                  <a:gs pos="100000">
                    <a:schemeClr val="accent2">
                      <a:lumMod val="8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3-80A6-4BD6-A1FC-B08B68C0A189}"/>
              </c:ext>
            </c:extLst>
          </c:dPt>
          <c:dPt>
            <c:idx val="10"/>
            <c:bubble3D val="0"/>
            <c:spPr>
              <a:gradFill rotWithShape="1">
                <a:gsLst>
                  <a:gs pos="0">
                    <a:schemeClr val="accent4">
                      <a:lumMod val="80000"/>
                      <a:shade val="85000"/>
                      <a:satMod val="130000"/>
                    </a:schemeClr>
                  </a:gs>
                  <a:gs pos="34000">
                    <a:schemeClr val="accent4">
                      <a:lumMod val="80000"/>
                      <a:shade val="87000"/>
                      <a:satMod val="125000"/>
                    </a:schemeClr>
                  </a:gs>
                  <a:gs pos="70000">
                    <a:schemeClr val="accent4">
                      <a:lumMod val="80000"/>
                      <a:tint val="100000"/>
                      <a:shade val="90000"/>
                      <a:satMod val="130000"/>
                    </a:schemeClr>
                  </a:gs>
                  <a:gs pos="100000">
                    <a:schemeClr val="accent4">
                      <a:lumMod val="8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5-80A6-4BD6-A1FC-B08B68C0A189}"/>
              </c:ext>
            </c:extLst>
          </c:dPt>
          <c:dPt>
            <c:idx val="11"/>
            <c:bubble3D val="0"/>
            <c:spPr>
              <a:gradFill rotWithShape="1">
                <a:gsLst>
                  <a:gs pos="0">
                    <a:schemeClr val="accent6">
                      <a:lumMod val="80000"/>
                      <a:shade val="85000"/>
                      <a:satMod val="130000"/>
                    </a:schemeClr>
                  </a:gs>
                  <a:gs pos="34000">
                    <a:schemeClr val="accent6">
                      <a:lumMod val="80000"/>
                      <a:shade val="87000"/>
                      <a:satMod val="125000"/>
                    </a:schemeClr>
                  </a:gs>
                  <a:gs pos="70000">
                    <a:schemeClr val="accent6">
                      <a:lumMod val="80000"/>
                      <a:tint val="100000"/>
                      <a:shade val="90000"/>
                      <a:satMod val="130000"/>
                    </a:schemeClr>
                  </a:gs>
                  <a:gs pos="100000">
                    <a:schemeClr val="accent6">
                      <a:lumMod val="8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7-80A6-4BD6-A1FC-B08B68C0A189}"/>
              </c:ext>
            </c:extLst>
          </c:dPt>
          <c:dPt>
            <c:idx val="12"/>
            <c:bubble3D val="0"/>
            <c:spPr>
              <a:gradFill rotWithShape="1">
                <a:gsLst>
                  <a:gs pos="0">
                    <a:schemeClr val="accent2">
                      <a:lumMod val="60000"/>
                      <a:lumOff val="40000"/>
                      <a:shade val="85000"/>
                      <a:satMod val="130000"/>
                    </a:schemeClr>
                  </a:gs>
                  <a:gs pos="34000">
                    <a:schemeClr val="accent2">
                      <a:lumMod val="60000"/>
                      <a:lumOff val="40000"/>
                      <a:shade val="87000"/>
                      <a:satMod val="125000"/>
                    </a:schemeClr>
                  </a:gs>
                  <a:gs pos="70000">
                    <a:schemeClr val="accent2">
                      <a:lumMod val="60000"/>
                      <a:lumOff val="40000"/>
                      <a:tint val="100000"/>
                      <a:shade val="90000"/>
                      <a:satMod val="130000"/>
                    </a:schemeClr>
                  </a:gs>
                  <a:gs pos="100000">
                    <a:schemeClr val="accent2">
                      <a:lumMod val="60000"/>
                      <a:lumOff val="4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9-80A6-4BD6-A1FC-B08B68C0A189}"/>
              </c:ext>
            </c:extLst>
          </c:dPt>
          <c:dPt>
            <c:idx val="13"/>
            <c:bubble3D val="0"/>
            <c:spPr>
              <a:gradFill rotWithShape="1">
                <a:gsLst>
                  <a:gs pos="0">
                    <a:schemeClr val="accent4">
                      <a:lumMod val="60000"/>
                      <a:lumOff val="40000"/>
                      <a:shade val="85000"/>
                      <a:satMod val="130000"/>
                    </a:schemeClr>
                  </a:gs>
                  <a:gs pos="34000">
                    <a:schemeClr val="accent4">
                      <a:lumMod val="60000"/>
                      <a:lumOff val="40000"/>
                      <a:shade val="87000"/>
                      <a:satMod val="125000"/>
                    </a:schemeClr>
                  </a:gs>
                  <a:gs pos="70000">
                    <a:schemeClr val="accent4">
                      <a:lumMod val="60000"/>
                      <a:lumOff val="40000"/>
                      <a:tint val="100000"/>
                      <a:shade val="90000"/>
                      <a:satMod val="130000"/>
                    </a:schemeClr>
                  </a:gs>
                  <a:gs pos="100000">
                    <a:schemeClr val="accent4">
                      <a:lumMod val="60000"/>
                      <a:lumOff val="4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B-80A6-4BD6-A1FC-B08B68C0A189}"/>
              </c:ext>
            </c:extLst>
          </c:dPt>
          <c:dPt>
            <c:idx val="14"/>
            <c:bubble3D val="0"/>
            <c:spPr>
              <a:gradFill rotWithShape="1">
                <a:gsLst>
                  <a:gs pos="0">
                    <a:schemeClr val="accent6">
                      <a:lumMod val="60000"/>
                      <a:lumOff val="40000"/>
                      <a:shade val="85000"/>
                      <a:satMod val="130000"/>
                    </a:schemeClr>
                  </a:gs>
                  <a:gs pos="34000">
                    <a:schemeClr val="accent6">
                      <a:lumMod val="60000"/>
                      <a:lumOff val="40000"/>
                      <a:shade val="87000"/>
                      <a:satMod val="125000"/>
                    </a:schemeClr>
                  </a:gs>
                  <a:gs pos="70000">
                    <a:schemeClr val="accent6">
                      <a:lumMod val="60000"/>
                      <a:lumOff val="40000"/>
                      <a:tint val="100000"/>
                      <a:shade val="90000"/>
                      <a:satMod val="130000"/>
                    </a:schemeClr>
                  </a:gs>
                  <a:gs pos="100000">
                    <a:schemeClr val="accent6">
                      <a:lumMod val="60000"/>
                      <a:lumOff val="4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D-80A6-4BD6-A1FC-B08B68C0A189}"/>
              </c:ext>
            </c:extLst>
          </c:dPt>
          <c:dPt>
            <c:idx val="15"/>
            <c:bubble3D val="0"/>
            <c:spPr>
              <a:gradFill rotWithShape="1">
                <a:gsLst>
                  <a:gs pos="0">
                    <a:schemeClr val="accent2">
                      <a:lumMod val="50000"/>
                      <a:shade val="85000"/>
                      <a:satMod val="130000"/>
                    </a:schemeClr>
                  </a:gs>
                  <a:gs pos="34000">
                    <a:schemeClr val="accent2">
                      <a:lumMod val="50000"/>
                      <a:shade val="87000"/>
                      <a:satMod val="125000"/>
                    </a:schemeClr>
                  </a:gs>
                  <a:gs pos="70000">
                    <a:schemeClr val="accent2">
                      <a:lumMod val="50000"/>
                      <a:tint val="100000"/>
                      <a:shade val="90000"/>
                      <a:satMod val="130000"/>
                    </a:schemeClr>
                  </a:gs>
                  <a:gs pos="100000">
                    <a:schemeClr val="accent2">
                      <a:lumMod val="5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1F-80A6-4BD6-A1FC-B08B68C0A189}"/>
              </c:ext>
            </c:extLst>
          </c:dPt>
          <c:dPt>
            <c:idx val="16"/>
            <c:bubble3D val="0"/>
            <c:spPr>
              <a:gradFill rotWithShape="1">
                <a:gsLst>
                  <a:gs pos="0">
                    <a:schemeClr val="accent4">
                      <a:lumMod val="50000"/>
                      <a:shade val="85000"/>
                      <a:satMod val="130000"/>
                    </a:schemeClr>
                  </a:gs>
                  <a:gs pos="34000">
                    <a:schemeClr val="accent4">
                      <a:lumMod val="50000"/>
                      <a:shade val="87000"/>
                      <a:satMod val="125000"/>
                    </a:schemeClr>
                  </a:gs>
                  <a:gs pos="70000">
                    <a:schemeClr val="accent4">
                      <a:lumMod val="50000"/>
                      <a:tint val="100000"/>
                      <a:shade val="90000"/>
                      <a:satMod val="130000"/>
                    </a:schemeClr>
                  </a:gs>
                  <a:gs pos="100000">
                    <a:schemeClr val="accent4">
                      <a:lumMod val="5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21-80A6-4BD6-A1FC-B08B68C0A189}"/>
              </c:ext>
            </c:extLst>
          </c:dPt>
          <c:dPt>
            <c:idx val="17"/>
            <c:bubble3D val="0"/>
            <c:spPr>
              <a:gradFill rotWithShape="1">
                <a:gsLst>
                  <a:gs pos="0">
                    <a:schemeClr val="accent6">
                      <a:lumMod val="50000"/>
                      <a:shade val="85000"/>
                      <a:satMod val="130000"/>
                    </a:schemeClr>
                  </a:gs>
                  <a:gs pos="34000">
                    <a:schemeClr val="accent6">
                      <a:lumMod val="50000"/>
                      <a:shade val="87000"/>
                      <a:satMod val="125000"/>
                    </a:schemeClr>
                  </a:gs>
                  <a:gs pos="70000">
                    <a:schemeClr val="accent6">
                      <a:lumMod val="50000"/>
                      <a:tint val="100000"/>
                      <a:shade val="90000"/>
                      <a:satMod val="130000"/>
                    </a:schemeClr>
                  </a:gs>
                  <a:gs pos="100000">
                    <a:schemeClr val="accent6">
                      <a:lumMod val="5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23-80A6-4BD6-A1FC-B08B68C0A189}"/>
              </c:ext>
            </c:extLst>
          </c:dPt>
          <c:dPt>
            <c:idx val="18"/>
            <c:bubble3D val="0"/>
            <c:spPr>
              <a:gradFill rotWithShape="1">
                <a:gsLst>
                  <a:gs pos="0">
                    <a:schemeClr val="accent2">
                      <a:lumMod val="70000"/>
                      <a:lumOff val="30000"/>
                      <a:shade val="85000"/>
                      <a:satMod val="130000"/>
                    </a:schemeClr>
                  </a:gs>
                  <a:gs pos="34000">
                    <a:schemeClr val="accent2">
                      <a:lumMod val="70000"/>
                      <a:lumOff val="30000"/>
                      <a:shade val="87000"/>
                      <a:satMod val="125000"/>
                    </a:schemeClr>
                  </a:gs>
                  <a:gs pos="70000">
                    <a:schemeClr val="accent2">
                      <a:lumMod val="70000"/>
                      <a:lumOff val="30000"/>
                      <a:tint val="100000"/>
                      <a:shade val="90000"/>
                      <a:satMod val="130000"/>
                    </a:schemeClr>
                  </a:gs>
                  <a:gs pos="100000">
                    <a:schemeClr val="accent2">
                      <a:lumMod val="70000"/>
                      <a:lumOff val="3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25-80A6-4BD6-A1FC-B08B68C0A189}"/>
              </c:ext>
            </c:extLst>
          </c:dPt>
          <c:dPt>
            <c:idx val="19"/>
            <c:bubble3D val="0"/>
            <c:spPr>
              <a:gradFill rotWithShape="1">
                <a:gsLst>
                  <a:gs pos="0">
                    <a:schemeClr val="accent4">
                      <a:lumMod val="70000"/>
                      <a:lumOff val="30000"/>
                      <a:shade val="85000"/>
                      <a:satMod val="130000"/>
                    </a:schemeClr>
                  </a:gs>
                  <a:gs pos="34000">
                    <a:schemeClr val="accent4">
                      <a:lumMod val="70000"/>
                      <a:lumOff val="30000"/>
                      <a:shade val="87000"/>
                      <a:satMod val="125000"/>
                    </a:schemeClr>
                  </a:gs>
                  <a:gs pos="70000">
                    <a:schemeClr val="accent4">
                      <a:lumMod val="70000"/>
                      <a:lumOff val="30000"/>
                      <a:tint val="100000"/>
                      <a:shade val="90000"/>
                      <a:satMod val="130000"/>
                    </a:schemeClr>
                  </a:gs>
                  <a:gs pos="100000">
                    <a:schemeClr val="accent4">
                      <a:lumMod val="70000"/>
                      <a:lumOff val="3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27-80A6-4BD6-A1FC-B08B68C0A189}"/>
              </c:ext>
            </c:extLst>
          </c:dPt>
          <c:dPt>
            <c:idx val="20"/>
            <c:bubble3D val="0"/>
            <c:spPr>
              <a:gradFill rotWithShape="1">
                <a:gsLst>
                  <a:gs pos="0">
                    <a:schemeClr val="accent6">
                      <a:lumMod val="70000"/>
                      <a:lumOff val="30000"/>
                      <a:shade val="85000"/>
                      <a:satMod val="130000"/>
                    </a:schemeClr>
                  </a:gs>
                  <a:gs pos="34000">
                    <a:schemeClr val="accent6">
                      <a:lumMod val="70000"/>
                      <a:lumOff val="30000"/>
                      <a:shade val="87000"/>
                      <a:satMod val="125000"/>
                    </a:schemeClr>
                  </a:gs>
                  <a:gs pos="70000">
                    <a:schemeClr val="accent6">
                      <a:lumMod val="70000"/>
                      <a:lumOff val="30000"/>
                      <a:tint val="100000"/>
                      <a:shade val="90000"/>
                      <a:satMod val="130000"/>
                    </a:schemeClr>
                  </a:gs>
                  <a:gs pos="100000">
                    <a:schemeClr val="accent6">
                      <a:lumMod val="70000"/>
                      <a:lumOff val="3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29-80A6-4BD6-A1FC-B08B68C0A189}"/>
              </c:ext>
            </c:extLst>
          </c:dPt>
          <c:dPt>
            <c:idx val="21"/>
            <c:bubble3D val="0"/>
            <c:spPr>
              <a:gradFill rotWithShape="1">
                <a:gsLst>
                  <a:gs pos="0">
                    <a:schemeClr val="accent2">
                      <a:lumMod val="70000"/>
                      <a:shade val="85000"/>
                      <a:satMod val="130000"/>
                    </a:schemeClr>
                  </a:gs>
                  <a:gs pos="34000">
                    <a:schemeClr val="accent2">
                      <a:lumMod val="70000"/>
                      <a:shade val="87000"/>
                      <a:satMod val="125000"/>
                    </a:schemeClr>
                  </a:gs>
                  <a:gs pos="70000">
                    <a:schemeClr val="accent2">
                      <a:lumMod val="70000"/>
                      <a:tint val="100000"/>
                      <a:shade val="90000"/>
                      <a:satMod val="130000"/>
                    </a:schemeClr>
                  </a:gs>
                  <a:gs pos="100000">
                    <a:schemeClr val="accent2">
                      <a:lumMod val="7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2B-80A6-4BD6-A1FC-B08B68C0A189}"/>
              </c:ext>
            </c:extLst>
          </c:dPt>
          <c:dPt>
            <c:idx val="22"/>
            <c:bubble3D val="0"/>
            <c:spPr>
              <a:gradFill rotWithShape="1">
                <a:gsLst>
                  <a:gs pos="0">
                    <a:schemeClr val="accent4">
                      <a:lumMod val="70000"/>
                      <a:shade val="85000"/>
                      <a:satMod val="130000"/>
                    </a:schemeClr>
                  </a:gs>
                  <a:gs pos="34000">
                    <a:schemeClr val="accent4">
                      <a:lumMod val="70000"/>
                      <a:shade val="87000"/>
                      <a:satMod val="125000"/>
                    </a:schemeClr>
                  </a:gs>
                  <a:gs pos="70000">
                    <a:schemeClr val="accent4">
                      <a:lumMod val="70000"/>
                      <a:tint val="100000"/>
                      <a:shade val="90000"/>
                      <a:satMod val="130000"/>
                    </a:schemeClr>
                  </a:gs>
                  <a:gs pos="100000">
                    <a:schemeClr val="accent4">
                      <a:lumMod val="7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2D-80A6-4BD6-A1FC-B08B68C0A189}"/>
              </c:ext>
            </c:extLst>
          </c:dPt>
          <c:dPt>
            <c:idx val="23"/>
            <c:bubble3D val="0"/>
            <c:spPr>
              <a:gradFill rotWithShape="1">
                <a:gsLst>
                  <a:gs pos="0">
                    <a:schemeClr val="accent6">
                      <a:lumMod val="70000"/>
                      <a:shade val="85000"/>
                      <a:satMod val="130000"/>
                    </a:schemeClr>
                  </a:gs>
                  <a:gs pos="34000">
                    <a:schemeClr val="accent6">
                      <a:lumMod val="70000"/>
                      <a:shade val="87000"/>
                      <a:satMod val="125000"/>
                    </a:schemeClr>
                  </a:gs>
                  <a:gs pos="70000">
                    <a:schemeClr val="accent6">
                      <a:lumMod val="70000"/>
                      <a:tint val="100000"/>
                      <a:shade val="90000"/>
                      <a:satMod val="130000"/>
                    </a:schemeClr>
                  </a:gs>
                  <a:gs pos="100000">
                    <a:schemeClr val="accent6">
                      <a:lumMod val="7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2F-80A6-4BD6-A1FC-B08B68C0A189}"/>
              </c:ext>
            </c:extLst>
          </c:dPt>
          <c:dPt>
            <c:idx val="24"/>
            <c:bubble3D val="0"/>
            <c:spPr>
              <a:gradFill rotWithShape="1">
                <a:gsLst>
                  <a:gs pos="0">
                    <a:schemeClr val="accent2">
                      <a:lumMod val="50000"/>
                      <a:lumOff val="50000"/>
                      <a:shade val="85000"/>
                      <a:satMod val="130000"/>
                    </a:schemeClr>
                  </a:gs>
                  <a:gs pos="34000">
                    <a:schemeClr val="accent2">
                      <a:lumMod val="50000"/>
                      <a:lumOff val="50000"/>
                      <a:shade val="87000"/>
                      <a:satMod val="125000"/>
                    </a:schemeClr>
                  </a:gs>
                  <a:gs pos="70000">
                    <a:schemeClr val="accent2">
                      <a:lumMod val="50000"/>
                      <a:lumOff val="50000"/>
                      <a:tint val="100000"/>
                      <a:shade val="90000"/>
                      <a:satMod val="130000"/>
                    </a:schemeClr>
                  </a:gs>
                  <a:gs pos="100000">
                    <a:schemeClr val="accent2">
                      <a:lumMod val="50000"/>
                      <a:lumOff val="5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31-80A6-4BD6-A1FC-B08B68C0A189}"/>
              </c:ext>
            </c:extLst>
          </c:dPt>
          <c:dPt>
            <c:idx val="25"/>
            <c:bubble3D val="0"/>
            <c:spPr>
              <a:gradFill rotWithShape="1">
                <a:gsLst>
                  <a:gs pos="0">
                    <a:schemeClr val="accent4">
                      <a:lumMod val="50000"/>
                      <a:lumOff val="50000"/>
                      <a:shade val="85000"/>
                      <a:satMod val="130000"/>
                    </a:schemeClr>
                  </a:gs>
                  <a:gs pos="34000">
                    <a:schemeClr val="accent4">
                      <a:lumMod val="50000"/>
                      <a:lumOff val="50000"/>
                      <a:shade val="87000"/>
                      <a:satMod val="125000"/>
                    </a:schemeClr>
                  </a:gs>
                  <a:gs pos="70000">
                    <a:schemeClr val="accent4">
                      <a:lumMod val="50000"/>
                      <a:lumOff val="50000"/>
                      <a:tint val="100000"/>
                      <a:shade val="90000"/>
                      <a:satMod val="130000"/>
                    </a:schemeClr>
                  </a:gs>
                  <a:gs pos="100000">
                    <a:schemeClr val="accent4">
                      <a:lumMod val="50000"/>
                      <a:lumOff val="5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33-80A6-4BD6-A1FC-B08B68C0A189}"/>
              </c:ext>
            </c:extLst>
          </c:dPt>
          <c:dPt>
            <c:idx val="26"/>
            <c:bubble3D val="0"/>
            <c:spPr>
              <a:gradFill rotWithShape="1">
                <a:gsLst>
                  <a:gs pos="0">
                    <a:schemeClr val="accent6">
                      <a:lumMod val="50000"/>
                      <a:lumOff val="50000"/>
                      <a:shade val="85000"/>
                      <a:satMod val="130000"/>
                    </a:schemeClr>
                  </a:gs>
                  <a:gs pos="34000">
                    <a:schemeClr val="accent6">
                      <a:lumMod val="50000"/>
                      <a:lumOff val="50000"/>
                      <a:shade val="87000"/>
                      <a:satMod val="125000"/>
                    </a:schemeClr>
                  </a:gs>
                  <a:gs pos="70000">
                    <a:schemeClr val="accent6">
                      <a:lumMod val="50000"/>
                      <a:lumOff val="50000"/>
                      <a:tint val="100000"/>
                      <a:shade val="90000"/>
                      <a:satMod val="130000"/>
                    </a:schemeClr>
                  </a:gs>
                  <a:gs pos="100000">
                    <a:schemeClr val="accent6">
                      <a:lumMod val="50000"/>
                      <a:lumOff val="5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35-80A6-4BD6-A1FC-B08B68C0A189}"/>
              </c:ext>
            </c:extLst>
          </c:dPt>
          <c:dPt>
            <c:idx val="27"/>
            <c:bubble3D val="0"/>
            <c:spPr>
              <a:gradFill rotWithShape="1">
                <a:gsLst>
                  <a:gs pos="0">
                    <a:schemeClr val="accent2">
                      <a:shade val="85000"/>
                      <a:satMod val="130000"/>
                    </a:schemeClr>
                  </a:gs>
                  <a:gs pos="34000">
                    <a:schemeClr val="accent2">
                      <a:shade val="87000"/>
                      <a:satMod val="125000"/>
                    </a:schemeClr>
                  </a:gs>
                  <a:gs pos="70000">
                    <a:schemeClr val="accent2">
                      <a:tint val="100000"/>
                      <a:shade val="90000"/>
                      <a:satMod val="130000"/>
                    </a:schemeClr>
                  </a:gs>
                  <a:gs pos="100000">
                    <a:schemeClr val="accent2">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37-80A6-4BD6-A1FC-B08B68C0A189}"/>
              </c:ext>
            </c:extLst>
          </c:dPt>
          <c:dPt>
            <c:idx val="28"/>
            <c:bubble3D val="0"/>
            <c:spPr>
              <a:gradFill rotWithShape="1">
                <a:gsLst>
                  <a:gs pos="0">
                    <a:schemeClr val="accent4">
                      <a:shade val="85000"/>
                      <a:satMod val="130000"/>
                    </a:schemeClr>
                  </a:gs>
                  <a:gs pos="34000">
                    <a:schemeClr val="accent4">
                      <a:shade val="87000"/>
                      <a:satMod val="125000"/>
                    </a:schemeClr>
                  </a:gs>
                  <a:gs pos="70000">
                    <a:schemeClr val="accent4">
                      <a:tint val="100000"/>
                      <a:shade val="90000"/>
                      <a:satMod val="130000"/>
                    </a:schemeClr>
                  </a:gs>
                  <a:gs pos="100000">
                    <a:schemeClr val="accent4">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39-80A6-4BD6-A1FC-B08B68C0A189}"/>
              </c:ext>
            </c:extLst>
          </c:dPt>
          <c:dPt>
            <c:idx val="29"/>
            <c:bubble3D val="0"/>
            <c:spPr>
              <a:gradFill rotWithShape="1">
                <a:gsLst>
                  <a:gs pos="0">
                    <a:schemeClr val="accent6">
                      <a:shade val="85000"/>
                      <a:satMod val="130000"/>
                    </a:schemeClr>
                  </a:gs>
                  <a:gs pos="34000">
                    <a:schemeClr val="accent6">
                      <a:shade val="87000"/>
                      <a:satMod val="125000"/>
                    </a:schemeClr>
                  </a:gs>
                  <a:gs pos="70000">
                    <a:schemeClr val="accent6">
                      <a:tint val="100000"/>
                      <a:shade val="90000"/>
                      <a:satMod val="130000"/>
                    </a:schemeClr>
                  </a:gs>
                  <a:gs pos="100000">
                    <a:schemeClr val="accent6">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3B-80A6-4BD6-A1FC-B08B68C0A189}"/>
              </c:ext>
            </c:extLst>
          </c:dPt>
          <c:dPt>
            <c:idx val="30"/>
            <c:bubble3D val="0"/>
            <c:spPr>
              <a:gradFill rotWithShape="1">
                <a:gsLst>
                  <a:gs pos="0">
                    <a:schemeClr val="accent2">
                      <a:lumMod val="60000"/>
                      <a:shade val="85000"/>
                      <a:satMod val="130000"/>
                    </a:schemeClr>
                  </a:gs>
                  <a:gs pos="34000">
                    <a:schemeClr val="accent2">
                      <a:lumMod val="60000"/>
                      <a:shade val="87000"/>
                      <a:satMod val="125000"/>
                    </a:schemeClr>
                  </a:gs>
                  <a:gs pos="70000">
                    <a:schemeClr val="accent2">
                      <a:lumMod val="60000"/>
                      <a:tint val="100000"/>
                      <a:shade val="90000"/>
                      <a:satMod val="130000"/>
                    </a:schemeClr>
                  </a:gs>
                  <a:gs pos="100000">
                    <a:schemeClr val="accent2">
                      <a:lumMod val="6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3D-80A6-4BD6-A1FC-B08B68C0A189}"/>
              </c:ext>
            </c:extLst>
          </c:dPt>
          <c:dPt>
            <c:idx val="31"/>
            <c:bubble3D val="0"/>
            <c:spPr>
              <a:gradFill rotWithShape="1">
                <a:gsLst>
                  <a:gs pos="0">
                    <a:schemeClr val="accent4">
                      <a:lumMod val="60000"/>
                      <a:shade val="85000"/>
                      <a:satMod val="130000"/>
                    </a:schemeClr>
                  </a:gs>
                  <a:gs pos="34000">
                    <a:schemeClr val="accent4">
                      <a:lumMod val="60000"/>
                      <a:shade val="87000"/>
                      <a:satMod val="125000"/>
                    </a:schemeClr>
                  </a:gs>
                  <a:gs pos="70000">
                    <a:schemeClr val="accent4">
                      <a:lumMod val="60000"/>
                      <a:tint val="100000"/>
                      <a:shade val="90000"/>
                      <a:satMod val="130000"/>
                    </a:schemeClr>
                  </a:gs>
                  <a:gs pos="100000">
                    <a:schemeClr val="accent4">
                      <a:lumMod val="6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3F-80A6-4BD6-A1FC-B08B68C0A189}"/>
              </c:ext>
            </c:extLst>
          </c:dPt>
          <c:dPt>
            <c:idx val="32"/>
            <c:bubble3D val="0"/>
            <c:spPr>
              <a:gradFill rotWithShape="1">
                <a:gsLst>
                  <a:gs pos="0">
                    <a:schemeClr val="accent6">
                      <a:lumMod val="60000"/>
                      <a:shade val="85000"/>
                      <a:satMod val="130000"/>
                    </a:schemeClr>
                  </a:gs>
                  <a:gs pos="34000">
                    <a:schemeClr val="accent6">
                      <a:lumMod val="60000"/>
                      <a:shade val="87000"/>
                      <a:satMod val="125000"/>
                    </a:schemeClr>
                  </a:gs>
                  <a:gs pos="70000">
                    <a:schemeClr val="accent6">
                      <a:lumMod val="60000"/>
                      <a:tint val="100000"/>
                      <a:shade val="90000"/>
                      <a:satMod val="130000"/>
                    </a:schemeClr>
                  </a:gs>
                  <a:gs pos="100000">
                    <a:schemeClr val="accent6">
                      <a:lumMod val="6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41-80A6-4BD6-A1FC-B08B68C0A189}"/>
              </c:ext>
            </c:extLst>
          </c:dPt>
          <c:dPt>
            <c:idx val="33"/>
            <c:bubble3D val="0"/>
            <c:spPr>
              <a:gradFill rotWithShape="1">
                <a:gsLst>
                  <a:gs pos="0">
                    <a:schemeClr val="accent2">
                      <a:lumMod val="80000"/>
                      <a:lumOff val="20000"/>
                      <a:shade val="85000"/>
                      <a:satMod val="130000"/>
                    </a:schemeClr>
                  </a:gs>
                  <a:gs pos="34000">
                    <a:schemeClr val="accent2">
                      <a:lumMod val="80000"/>
                      <a:lumOff val="20000"/>
                      <a:shade val="87000"/>
                      <a:satMod val="125000"/>
                    </a:schemeClr>
                  </a:gs>
                  <a:gs pos="70000">
                    <a:schemeClr val="accent2">
                      <a:lumMod val="80000"/>
                      <a:lumOff val="20000"/>
                      <a:tint val="100000"/>
                      <a:shade val="90000"/>
                      <a:satMod val="130000"/>
                    </a:schemeClr>
                  </a:gs>
                  <a:gs pos="100000">
                    <a:schemeClr val="accent2">
                      <a:lumMod val="80000"/>
                      <a:lumOff val="2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43-80A6-4BD6-A1FC-B08B68C0A189}"/>
              </c:ext>
            </c:extLst>
          </c:dPt>
          <c:dPt>
            <c:idx val="34"/>
            <c:bubble3D val="0"/>
            <c:spPr>
              <a:gradFill rotWithShape="1">
                <a:gsLst>
                  <a:gs pos="0">
                    <a:schemeClr val="accent4">
                      <a:lumMod val="80000"/>
                      <a:lumOff val="20000"/>
                      <a:shade val="85000"/>
                      <a:satMod val="130000"/>
                    </a:schemeClr>
                  </a:gs>
                  <a:gs pos="34000">
                    <a:schemeClr val="accent4">
                      <a:lumMod val="80000"/>
                      <a:lumOff val="20000"/>
                      <a:shade val="87000"/>
                      <a:satMod val="125000"/>
                    </a:schemeClr>
                  </a:gs>
                  <a:gs pos="70000">
                    <a:schemeClr val="accent4">
                      <a:lumMod val="80000"/>
                      <a:lumOff val="20000"/>
                      <a:tint val="100000"/>
                      <a:shade val="90000"/>
                      <a:satMod val="130000"/>
                    </a:schemeClr>
                  </a:gs>
                  <a:gs pos="100000">
                    <a:schemeClr val="accent4">
                      <a:lumMod val="80000"/>
                      <a:lumOff val="2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45-80A6-4BD6-A1FC-B08B68C0A189}"/>
              </c:ext>
            </c:extLst>
          </c:dPt>
          <c:dPt>
            <c:idx val="35"/>
            <c:bubble3D val="0"/>
            <c:spPr>
              <a:gradFill rotWithShape="1">
                <a:gsLst>
                  <a:gs pos="0">
                    <a:schemeClr val="accent6">
                      <a:lumMod val="80000"/>
                      <a:lumOff val="20000"/>
                      <a:shade val="85000"/>
                      <a:satMod val="130000"/>
                    </a:schemeClr>
                  </a:gs>
                  <a:gs pos="34000">
                    <a:schemeClr val="accent6">
                      <a:lumMod val="80000"/>
                      <a:lumOff val="20000"/>
                      <a:shade val="87000"/>
                      <a:satMod val="125000"/>
                    </a:schemeClr>
                  </a:gs>
                  <a:gs pos="70000">
                    <a:schemeClr val="accent6">
                      <a:lumMod val="80000"/>
                      <a:lumOff val="20000"/>
                      <a:tint val="100000"/>
                      <a:shade val="90000"/>
                      <a:satMod val="130000"/>
                    </a:schemeClr>
                  </a:gs>
                  <a:gs pos="100000">
                    <a:schemeClr val="accent6">
                      <a:lumMod val="80000"/>
                      <a:lumOff val="2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47-80A6-4BD6-A1FC-B08B68C0A189}"/>
              </c:ext>
            </c:extLst>
          </c:dPt>
          <c:dPt>
            <c:idx val="36"/>
            <c:bubble3D val="0"/>
            <c:spPr>
              <a:gradFill rotWithShape="1">
                <a:gsLst>
                  <a:gs pos="0">
                    <a:schemeClr val="accent2">
                      <a:lumMod val="80000"/>
                      <a:shade val="85000"/>
                      <a:satMod val="130000"/>
                    </a:schemeClr>
                  </a:gs>
                  <a:gs pos="34000">
                    <a:schemeClr val="accent2">
                      <a:lumMod val="80000"/>
                      <a:shade val="87000"/>
                      <a:satMod val="125000"/>
                    </a:schemeClr>
                  </a:gs>
                  <a:gs pos="70000">
                    <a:schemeClr val="accent2">
                      <a:lumMod val="80000"/>
                      <a:tint val="100000"/>
                      <a:shade val="90000"/>
                      <a:satMod val="130000"/>
                    </a:schemeClr>
                  </a:gs>
                  <a:gs pos="100000">
                    <a:schemeClr val="accent2">
                      <a:lumMod val="8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49-80A6-4BD6-A1FC-B08B68C0A189}"/>
              </c:ext>
            </c:extLst>
          </c:dPt>
          <c:dPt>
            <c:idx val="37"/>
            <c:bubble3D val="0"/>
            <c:spPr>
              <a:gradFill rotWithShape="1">
                <a:gsLst>
                  <a:gs pos="0">
                    <a:schemeClr val="accent4">
                      <a:lumMod val="80000"/>
                      <a:shade val="85000"/>
                      <a:satMod val="130000"/>
                    </a:schemeClr>
                  </a:gs>
                  <a:gs pos="34000">
                    <a:schemeClr val="accent4">
                      <a:lumMod val="80000"/>
                      <a:shade val="87000"/>
                      <a:satMod val="125000"/>
                    </a:schemeClr>
                  </a:gs>
                  <a:gs pos="70000">
                    <a:schemeClr val="accent4">
                      <a:lumMod val="80000"/>
                      <a:tint val="100000"/>
                      <a:shade val="90000"/>
                      <a:satMod val="130000"/>
                    </a:schemeClr>
                  </a:gs>
                  <a:gs pos="100000">
                    <a:schemeClr val="accent4">
                      <a:lumMod val="8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4B-80A6-4BD6-A1FC-B08B68C0A189}"/>
              </c:ext>
            </c:extLst>
          </c:dPt>
          <c:dPt>
            <c:idx val="38"/>
            <c:bubble3D val="0"/>
            <c:spPr>
              <a:gradFill rotWithShape="1">
                <a:gsLst>
                  <a:gs pos="0">
                    <a:schemeClr val="accent6">
                      <a:lumMod val="80000"/>
                      <a:shade val="85000"/>
                      <a:satMod val="130000"/>
                    </a:schemeClr>
                  </a:gs>
                  <a:gs pos="34000">
                    <a:schemeClr val="accent6">
                      <a:lumMod val="80000"/>
                      <a:shade val="87000"/>
                      <a:satMod val="125000"/>
                    </a:schemeClr>
                  </a:gs>
                  <a:gs pos="70000">
                    <a:schemeClr val="accent6">
                      <a:lumMod val="80000"/>
                      <a:tint val="100000"/>
                      <a:shade val="90000"/>
                      <a:satMod val="130000"/>
                    </a:schemeClr>
                  </a:gs>
                  <a:gs pos="100000">
                    <a:schemeClr val="accent6">
                      <a:lumMod val="8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4D-80A6-4BD6-A1FC-B08B68C0A189}"/>
              </c:ext>
            </c:extLst>
          </c:dPt>
          <c:dPt>
            <c:idx val="39"/>
            <c:bubble3D val="0"/>
            <c:spPr>
              <a:gradFill rotWithShape="1">
                <a:gsLst>
                  <a:gs pos="0">
                    <a:schemeClr val="accent2">
                      <a:lumMod val="60000"/>
                      <a:lumOff val="40000"/>
                      <a:shade val="85000"/>
                      <a:satMod val="130000"/>
                    </a:schemeClr>
                  </a:gs>
                  <a:gs pos="34000">
                    <a:schemeClr val="accent2">
                      <a:lumMod val="60000"/>
                      <a:lumOff val="40000"/>
                      <a:shade val="87000"/>
                      <a:satMod val="125000"/>
                    </a:schemeClr>
                  </a:gs>
                  <a:gs pos="70000">
                    <a:schemeClr val="accent2">
                      <a:lumMod val="60000"/>
                      <a:lumOff val="40000"/>
                      <a:tint val="100000"/>
                      <a:shade val="90000"/>
                      <a:satMod val="130000"/>
                    </a:schemeClr>
                  </a:gs>
                  <a:gs pos="100000">
                    <a:schemeClr val="accent2">
                      <a:lumMod val="60000"/>
                      <a:lumOff val="4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4F-80A6-4BD6-A1FC-B08B68C0A189}"/>
              </c:ext>
            </c:extLst>
          </c:dPt>
          <c:dPt>
            <c:idx val="40"/>
            <c:bubble3D val="0"/>
            <c:spPr>
              <a:gradFill rotWithShape="1">
                <a:gsLst>
                  <a:gs pos="0">
                    <a:schemeClr val="accent4">
                      <a:lumMod val="60000"/>
                      <a:lumOff val="40000"/>
                      <a:shade val="85000"/>
                      <a:satMod val="130000"/>
                    </a:schemeClr>
                  </a:gs>
                  <a:gs pos="34000">
                    <a:schemeClr val="accent4">
                      <a:lumMod val="60000"/>
                      <a:lumOff val="40000"/>
                      <a:shade val="87000"/>
                      <a:satMod val="125000"/>
                    </a:schemeClr>
                  </a:gs>
                  <a:gs pos="70000">
                    <a:schemeClr val="accent4">
                      <a:lumMod val="60000"/>
                      <a:lumOff val="40000"/>
                      <a:tint val="100000"/>
                      <a:shade val="90000"/>
                      <a:satMod val="130000"/>
                    </a:schemeClr>
                  </a:gs>
                  <a:gs pos="100000">
                    <a:schemeClr val="accent4">
                      <a:lumMod val="60000"/>
                      <a:lumOff val="4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51-80A6-4BD6-A1FC-B08B68C0A189}"/>
              </c:ext>
            </c:extLst>
          </c:dPt>
          <c:dPt>
            <c:idx val="41"/>
            <c:bubble3D val="0"/>
            <c:spPr>
              <a:gradFill rotWithShape="1">
                <a:gsLst>
                  <a:gs pos="0">
                    <a:schemeClr val="accent6">
                      <a:lumMod val="60000"/>
                      <a:lumOff val="40000"/>
                      <a:shade val="85000"/>
                      <a:satMod val="130000"/>
                    </a:schemeClr>
                  </a:gs>
                  <a:gs pos="34000">
                    <a:schemeClr val="accent6">
                      <a:lumMod val="60000"/>
                      <a:lumOff val="40000"/>
                      <a:shade val="87000"/>
                      <a:satMod val="125000"/>
                    </a:schemeClr>
                  </a:gs>
                  <a:gs pos="70000">
                    <a:schemeClr val="accent6">
                      <a:lumMod val="60000"/>
                      <a:lumOff val="40000"/>
                      <a:tint val="100000"/>
                      <a:shade val="90000"/>
                      <a:satMod val="130000"/>
                    </a:schemeClr>
                  </a:gs>
                  <a:gs pos="100000">
                    <a:schemeClr val="accent6">
                      <a:lumMod val="60000"/>
                      <a:lumOff val="4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53-80A6-4BD6-A1FC-B08B68C0A189}"/>
              </c:ext>
            </c:extLst>
          </c:dPt>
          <c:dPt>
            <c:idx val="42"/>
            <c:bubble3D val="0"/>
            <c:spPr>
              <a:gradFill rotWithShape="1">
                <a:gsLst>
                  <a:gs pos="0">
                    <a:schemeClr val="accent2">
                      <a:lumMod val="50000"/>
                      <a:shade val="85000"/>
                      <a:satMod val="130000"/>
                    </a:schemeClr>
                  </a:gs>
                  <a:gs pos="34000">
                    <a:schemeClr val="accent2">
                      <a:lumMod val="50000"/>
                      <a:shade val="87000"/>
                      <a:satMod val="125000"/>
                    </a:schemeClr>
                  </a:gs>
                  <a:gs pos="70000">
                    <a:schemeClr val="accent2">
                      <a:lumMod val="50000"/>
                      <a:tint val="100000"/>
                      <a:shade val="90000"/>
                      <a:satMod val="130000"/>
                    </a:schemeClr>
                  </a:gs>
                  <a:gs pos="100000">
                    <a:schemeClr val="accent2">
                      <a:lumMod val="5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55-80A6-4BD6-A1FC-B08B68C0A189}"/>
              </c:ext>
            </c:extLst>
          </c:dPt>
          <c:dPt>
            <c:idx val="43"/>
            <c:bubble3D val="0"/>
            <c:spPr>
              <a:gradFill rotWithShape="1">
                <a:gsLst>
                  <a:gs pos="0">
                    <a:schemeClr val="accent4">
                      <a:lumMod val="50000"/>
                      <a:shade val="85000"/>
                      <a:satMod val="130000"/>
                    </a:schemeClr>
                  </a:gs>
                  <a:gs pos="34000">
                    <a:schemeClr val="accent4">
                      <a:lumMod val="50000"/>
                      <a:shade val="87000"/>
                      <a:satMod val="125000"/>
                    </a:schemeClr>
                  </a:gs>
                  <a:gs pos="70000">
                    <a:schemeClr val="accent4">
                      <a:lumMod val="50000"/>
                      <a:tint val="100000"/>
                      <a:shade val="90000"/>
                      <a:satMod val="130000"/>
                    </a:schemeClr>
                  </a:gs>
                  <a:gs pos="100000">
                    <a:schemeClr val="accent4">
                      <a:lumMod val="5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57-80A6-4BD6-A1FC-B08B68C0A189}"/>
              </c:ext>
            </c:extLst>
          </c:dPt>
          <c:dPt>
            <c:idx val="44"/>
            <c:bubble3D val="0"/>
            <c:spPr>
              <a:gradFill rotWithShape="1">
                <a:gsLst>
                  <a:gs pos="0">
                    <a:schemeClr val="accent6">
                      <a:lumMod val="50000"/>
                      <a:shade val="85000"/>
                      <a:satMod val="130000"/>
                    </a:schemeClr>
                  </a:gs>
                  <a:gs pos="34000">
                    <a:schemeClr val="accent6">
                      <a:lumMod val="50000"/>
                      <a:shade val="87000"/>
                      <a:satMod val="125000"/>
                    </a:schemeClr>
                  </a:gs>
                  <a:gs pos="70000">
                    <a:schemeClr val="accent6">
                      <a:lumMod val="50000"/>
                      <a:tint val="100000"/>
                      <a:shade val="90000"/>
                      <a:satMod val="130000"/>
                    </a:schemeClr>
                  </a:gs>
                  <a:gs pos="100000">
                    <a:schemeClr val="accent6">
                      <a:lumMod val="5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59-80A6-4BD6-A1FC-B08B68C0A189}"/>
              </c:ext>
            </c:extLst>
          </c:dPt>
          <c:dPt>
            <c:idx val="45"/>
            <c:bubble3D val="0"/>
            <c:spPr>
              <a:gradFill rotWithShape="1">
                <a:gsLst>
                  <a:gs pos="0">
                    <a:schemeClr val="accent2">
                      <a:lumMod val="70000"/>
                      <a:lumOff val="30000"/>
                      <a:shade val="85000"/>
                      <a:satMod val="130000"/>
                    </a:schemeClr>
                  </a:gs>
                  <a:gs pos="34000">
                    <a:schemeClr val="accent2">
                      <a:lumMod val="70000"/>
                      <a:lumOff val="30000"/>
                      <a:shade val="87000"/>
                      <a:satMod val="125000"/>
                    </a:schemeClr>
                  </a:gs>
                  <a:gs pos="70000">
                    <a:schemeClr val="accent2">
                      <a:lumMod val="70000"/>
                      <a:lumOff val="30000"/>
                      <a:tint val="100000"/>
                      <a:shade val="90000"/>
                      <a:satMod val="130000"/>
                    </a:schemeClr>
                  </a:gs>
                  <a:gs pos="100000">
                    <a:schemeClr val="accent2">
                      <a:lumMod val="70000"/>
                      <a:lumOff val="3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5B-80A6-4BD6-A1FC-B08B68C0A189}"/>
              </c:ext>
            </c:extLst>
          </c:dPt>
          <c:dPt>
            <c:idx val="46"/>
            <c:bubble3D val="0"/>
            <c:spPr>
              <a:gradFill rotWithShape="1">
                <a:gsLst>
                  <a:gs pos="0">
                    <a:schemeClr val="accent4">
                      <a:lumMod val="70000"/>
                      <a:lumOff val="30000"/>
                      <a:shade val="85000"/>
                      <a:satMod val="130000"/>
                    </a:schemeClr>
                  </a:gs>
                  <a:gs pos="34000">
                    <a:schemeClr val="accent4">
                      <a:lumMod val="70000"/>
                      <a:lumOff val="30000"/>
                      <a:shade val="87000"/>
                      <a:satMod val="125000"/>
                    </a:schemeClr>
                  </a:gs>
                  <a:gs pos="70000">
                    <a:schemeClr val="accent4">
                      <a:lumMod val="70000"/>
                      <a:lumOff val="30000"/>
                      <a:tint val="100000"/>
                      <a:shade val="90000"/>
                      <a:satMod val="130000"/>
                    </a:schemeClr>
                  </a:gs>
                  <a:gs pos="100000">
                    <a:schemeClr val="accent4">
                      <a:lumMod val="70000"/>
                      <a:lumOff val="3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5D-80A6-4BD6-A1FC-B08B68C0A189}"/>
              </c:ext>
            </c:extLst>
          </c:dPt>
          <c:dPt>
            <c:idx val="47"/>
            <c:bubble3D val="0"/>
            <c:spPr>
              <a:gradFill rotWithShape="1">
                <a:gsLst>
                  <a:gs pos="0">
                    <a:schemeClr val="accent6">
                      <a:lumMod val="70000"/>
                      <a:lumOff val="30000"/>
                      <a:shade val="85000"/>
                      <a:satMod val="130000"/>
                    </a:schemeClr>
                  </a:gs>
                  <a:gs pos="34000">
                    <a:schemeClr val="accent6">
                      <a:lumMod val="70000"/>
                      <a:lumOff val="30000"/>
                      <a:shade val="87000"/>
                      <a:satMod val="125000"/>
                    </a:schemeClr>
                  </a:gs>
                  <a:gs pos="70000">
                    <a:schemeClr val="accent6">
                      <a:lumMod val="70000"/>
                      <a:lumOff val="30000"/>
                      <a:tint val="100000"/>
                      <a:shade val="90000"/>
                      <a:satMod val="130000"/>
                    </a:schemeClr>
                  </a:gs>
                  <a:gs pos="100000">
                    <a:schemeClr val="accent6">
                      <a:lumMod val="70000"/>
                      <a:lumOff val="3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5F-80A6-4BD6-A1FC-B08B68C0A189}"/>
              </c:ext>
            </c:extLst>
          </c:dPt>
          <c:dPt>
            <c:idx val="48"/>
            <c:bubble3D val="0"/>
            <c:spPr>
              <a:gradFill rotWithShape="1">
                <a:gsLst>
                  <a:gs pos="0">
                    <a:schemeClr val="accent2">
                      <a:lumMod val="70000"/>
                      <a:shade val="85000"/>
                      <a:satMod val="130000"/>
                    </a:schemeClr>
                  </a:gs>
                  <a:gs pos="34000">
                    <a:schemeClr val="accent2">
                      <a:lumMod val="70000"/>
                      <a:shade val="87000"/>
                      <a:satMod val="125000"/>
                    </a:schemeClr>
                  </a:gs>
                  <a:gs pos="70000">
                    <a:schemeClr val="accent2">
                      <a:lumMod val="70000"/>
                      <a:tint val="100000"/>
                      <a:shade val="90000"/>
                      <a:satMod val="130000"/>
                    </a:schemeClr>
                  </a:gs>
                  <a:gs pos="100000">
                    <a:schemeClr val="accent2">
                      <a:lumMod val="7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61-80A6-4BD6-A1FC-B08B68C0A189}"/>
              </c:ext>
            </c:extLst>
          </c:dPt>
          <c:dPt>
            <c:idx val="49"/>
            <c:bubble3D val="0"/>
            <c:spPr>
              <a:gradFill rotWithShape="1">
                <a:gsLst>
                  <a:gs pos="0">
                    <a:schemeClr val="accent4">
                      <a:lumMod val="70000"/>
                      <a:shade val="85000"/>
                      <a:satMod val="130000"/>
                    </a:schemeClr>
                  </a:gs>
                  <a:gs pos="34000">
                    <a:schemeClr val="accent4">
                      <a:lumMod val="70000"/>
                      <a:shade val="87000"/>
                      <a:satMod val="125000"/>
                    </a:schemeClr>
                  </a:gs>
                  <a:gs pos="70000">
                    <a:schemeClr val="accent4">
                      <a:lumMod val="70000"/>
                      <a:tint val="100000"/>
                      <a:shade val="90000"/>
                      <a:satMod val="130000"/>
                    </a:schemeClr>
                  </a:gs>
                  <a:gs pos="100000">
                    <a:schemeClr val="accent4">
                      <a:lumMod val="7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63-80A6-4BD6-A1FC-B08B68C0A189}"/>
              </c:ext>
            </c:extLst>
          </c:dPt>
          <c:dPt>
            <c:idx val="50"/>
            <c:bubble3D val="0"/>
            <c:spPr>
              <a:gradFill rotWithShape="1">
                <a:gsLst>
                  <a:gs pos="0">
                    <a:schemeClr val="accent6">
                      <a:lumMod val="70000"/>
                      <a:shade val="85000"/>
                      <a:satMod val="130000"/>
                    </a:schemeClr>
                  </a:gs>
                  <a:gs pos="34000">
                    <a:schemeClr val="accent6">
                      <a:lumMod val="70000"/>
                      <a:shade val="87000"/>
                      <a:satMod val="125000"/>
                    </a:schemeClr>
                  </a:gs>
                  <a:gs pos="70000">
                    <a:schemeClr val="accent6">
                      <a:lumMod val="70000"/>
                      <a:tint val="100000"/>
                      <a:shade val="90000"/>
                      <a:satMod val="130000"/>
                    </a:schemeClr>
                  </a:gs>
                  <a:gs pos="100000">
                    <a:schemeClr val="accent6">
                      <a:lumMod val="7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65-80A6-4BD6-A1FC-B08B68C0A189}"/>
              </c:ext>
            </c:extLst>
          </c:dPt>
          <c:dPt>
            <c:idx val="51"/>
            <c:bubble3D val="0"/>
            <c:spPr>
              <a:gradFill rotWithShape="1">
                <a:gsLst>
                  <a:gs pos="0">
                    <a:schemeClr val="accent2">
                      <a:lumMod val="50000"/>
                      <a:lumOff val="50000"/>
                      <a:shade val="85000"/>
                      <a:satMod val="130000"/>
                    </a:schemeClr>
                  </a:gs>
                  <a:gs pos="34000">
                    <a:schemeClr val="accent2">
                      <a:lumMod val="50000"/>
                      <a:lumOff val="50000"/>
                      <a:shade val="87000"/>
                      <a:satMod val="125000"/>
                    </a:schemeClr>
                  </a:gs>
                  <a:gs pos="70000">
                    <a:schemeClr val="accent2">
                      <a:lumMod val="50000"/>
                      <a:lumOff val="50000"/>
                      <a:tint val="100000"/>
                      <a:shade val="90000"/>
                      <a:satMod val="130000"/>
                    </a:schemeClr>
                  </a:gs>
                  <a:gs pos="100000">
                    <a:schemeClr val="accent2">
                      <a:lumMod val="50000"/>
                      <a:lumOff val="5000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c:spPr>
            <c:extLst>
              <c:ext xmlns:c16="http://schemas.microsoft.com/office/drawing/2014/chart" uri="{C3380CC4-5D6E-409C-BE32-E72D297353CC}">
                <c16:uniqueId val="{00000067-80A6-4BD6-A1FC-B08B68C0A189}"/>
              </c:ext>
            </c:extLst>
          </c:dPt>
          <c:dLbls>
            <c:dLbl>
              <c:idx val="3"/>
              <c:layout>
                <c:manualLayout>
                  <c:x val="-4.6966570584951288E-2"/>
                  <c:y val="6.452639253426655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80A6-4BD6-A1FC-B08B68C0A189}"/>
                </c:ext>
              </c:extLst>
            </c:dLbl>
            <c:dLbl>
              <c:idx val="4"/>
              <c:layout>
                <c:manualLayout>
                  <c:x val="-6.7880198484072812E-2"/>
                  <c:y val="4.5074948964712744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9-80A6-4BD6-A1FC-B08B68C0A189}"/>
                </c:ext>
              </c:extLst>
            </c:dLbl>
            <c:dLbl>
              <c:idx val="5"/>
              <c:layout>
                <c:manualLayout>
                  <c:x val="-1.980177959564081E-2"/>
                  <c:y val="1.6195246427529859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B-80A6-4BD6-A1FC-B08B68C0A189}"/>
                </c:ext>
              </c:extLst>
            </c:dLbl>
            <c:dLbl>
              <c:idx val="13"/>
              <c:layout>
                <c:manualLayout>
                  <c:x val="-4.5331270983326608E-2"/>
                  <c:y val="-3.1306503353750845E-4"/>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1B-80A6-4BD6-A1FC-B08B68C0A189}"/>
                </c:ext>
              </c:extLst>
            </c:dLbl>
            <c:dLbl>
              <c:idx val="35"/>
              <c:layout>
                <c:manualLayout>
                  <c:x val="-0.2155115050348882"/>
                  <c:y val="-0.10190317876932051"/>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47-80A6-4BD6-A1FC-B08B68C0A189}"/>
                </c:ext>
              </c:extLst>
            </c:dLbl>
            <c:dLbl>
              <c:idx val="36"/>
              <c:layout>
                <c:manualLayout>
                  <c:x val="-0.15043535133615388"/>
                  <c:y val="-0.10190274132400121"/>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49-80A6-4BD6-A1FC-B08B68C0A189}"/>
                </c:ext>
              </c:extLst>
            </c:dLbl>
            <c:dLbl>
              <c:idx val="37"/>
              <c:layout>
                <c:manualLayout>
                  <c:x val="-8.3596920851860088E-2"/>
                  <c:y val="-0.10560600758238556"/>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4B-80A6-4BD6-A1FC-B08B68C0A189}"/>
                </c:ext>
              </c:extLst>
            </c:dLbl>
            <c:dLbl>
              <c:idx val="38"/>
              <c:layout>
                <c:manualLayout>
                  <c:x val="4.8484468331265781E-2"/>
                  <c:y val="-9.0790755322251379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4D-80A6-4BD6-A1FC-B08B68C0A189}"/>
                </c:ext>
              </c:extLst>
            </c:dLbl>
            <c:dLbl>
              <c:idx val="39"/>
              <c:layout>
                <c:manualLayout>
                  <c:x val="6.9566705277907259E-2"/>
                  <c:y val="-6.486468358121901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4F-80A6-4BD6-A1FC-B08B68C0A189}"/>
                </c:ext>
              </c:extLst>
            </c:dLbl>
            <c:dLbl>
              <c:idx val="40"/>
              <c:layout>
                <c:manualLayout>
                  <c:x val="0.11179806769868356"/>
                  <c:y val="-2.0420093321668158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51-80A6-4BD6-A1FC-B08B68C0A189}"/>
                </c:ext>
              </c:extLst>
            </c:dLbl>
            <c:dLbl>
              <c:idx val="41"/>
              <c:layout>
                <c:manualLayout>
                  <c:x val="-0.18964160377595457"/>
                  <c:y val="-6.4864391951006156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53-80A6-4BD6-A1FC-B08B68C0A189}"/>
                </c:ext>
              </c:extLst>
            </c:dLbl>
            <c:dLbl>
              <c:idx val="42"/>
              <c:layout>
                <c:manualLayout>
                  <c:x val="-0.13154850132923604"/>
                  <c:y val="-7.5975357247010822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55-80A6-4BD6-A1FC-B08B68C0A189}"/>
                </c:ext>
              </c:extLst>
            </c:dLbl>
            <c:dLbl>
              <c:idx val="43"/>
              <c:layout>
                <c:manualLayout>
                  <c:x val="-0.17038839336948736"/>
                  <c:y val="-1.8567804024496971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57-80A6-4BD6-A1FC-B08B68C0A189}"/>
                </c:ext>
              </c:extLst>
            </c:dLbl>
            <c:dLbl>
              <c:idx val="44"/>
              <c:layout>
                <c:manualLayout>
                  <c:x val="-8.409664198776054E-2"/>
                  <c:y val="-6.4864100320793247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59-80A6-4BD6-A1FC-B08B68C0A189}"/>
                </c:ext>
              </c:extLst>
            </c:dLbl>
            <c:dLbl>
              <c:idx val="45"/>
              <c:layout>
                <c:manualLayout>
                  <c:x val="9.2447716277184386E-3"/>
                  <c:y val="-8.1530621172353462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5B-80A6-4BD6-A1FC-B08B68C0A189}"/>
                </c:ext>
              </c:extLst>
            </c:dLbl>
            <c:dLbl>
              <c:idx val="46"/>
              <c:layout>
                <c:manualLayout>
                  <c:x val="6.2050627399122871E-2"/>
                  <c:y val="-1.3011956838728508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5D-80A6-4BD6-A1FC-B08B68C0A189}"/>
                </c:ext>
              </c:extLst>
            </c:dLbl>
            <c:dLbl>
              <c:idx val="47"/>
              <c:layout>
                <c:manualLayout>
                  <c:x val="-4.3761055861773361E-2"/>
                  <c:y val="-8.7086030912802564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5F-80A6-4BD6-A1FC-B08B68C0A189}"/>
                </c:ext>
              </c:extLst>
            </c:dLbl>
            <c:dLbl>
              <c:idx val="48"/>
              <c:layout>
                <c:manualLayout>
                  <c:x val="2.8431232279570732E-2"/>
                  <c:y val="-5.0048993875765543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61-80A6-4BD6-A1FC-B08B68C0A189}"/>
                </c:ext>
              </c:extLst>
            </c:dLbl>
            <c:dLbl>
              <c:idx val="49"/>
              <c:layout>
                <c:manualLayout>
                  <c:x val="-0.11791600882539999"/>
                  <c:y val="-2.5974773986585029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63-80A6-4BD6-A1FC-B08B68C0A189}"/>
                </c:ext>
              </c:extLst>
            </c:dLbl>
            <c:dLbl>
              <c:idx val="50"/>
              <c:layout>
                <c:manualLayout>
                  <c:x val="-0.13736919094995451"/>
                  <c:y val="3.5136337124526067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65-80A6-4BD6-A1FC-B08B68C0A189}"/>
                </c:ext>
              </c:extLst>
            </c:dLbl>
            <c:dLbl>
              <c:idx val="51"/>
              <c:layout>
                <c:manualLayout>
                  <c:x val="-7.0170506072771205E-3"/>
                  <c:y val="4.2543744531933478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67-80A6-4BD6-A1FC-B08B68C0A189}"/>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lt1">
                        <a:lumMod val="85000"/>
                      </a:schemeClr>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'ORDER LEVEL ANALYSIS'!$I$11:$I$63</c:f>
              <c:strCache>
                <c:ptCount val="52"/>
                <c:pt idx="0">
                  <c:v>HSR Layout</c:v>
                </c:pt>
                <c:pt idx="1">
                  <c:v>ITI Layout</c:v>
                </c:pt>
                <c:pt idx="2">
                  <c:v>Harlur</c:v>
                </c:pt>
                <c:pt idx="3">
                  <c:v>Bomannahali - MicoLayout</c:v>
                </c:pt>
                <c:pt idx="4">
                  <c:v>Kudlu</c:v>
                </c:pt>
                <c:pt idx="5">
                  <c:v>Koramangala, Ejipura</c:v>
                </c:pt>
                <c:pt idx="6">
                  <c:v>Bellandur, Green Glen</c:v>
                </c:pt>
                <c:pt idx="7">
                  <c:v>Bellandur, Sarjapur Road</c:v>
                </c:pt>
                <c:pt idx="8">
                  <c:v>Manipal County</c:v>
                </c:pt>
                <c:pt idx="9">
                  <c:v>Bommanahalli</c:v>
                </c:pt>
                <c:pt idx="10">
                  <c:v>Bellandur - Off Sarjapur Road</c:v>
                </c:pt>
                <c:pt idx="11">
                  <c:v>BTM Stage 1</c:v>
                </c:pt>
                <c:pt idx="12">
                  <c:v>BTM Stage 2</c:v>
                </c:pt>
                <c:pt idx="13">
                  <c:v>Bellandur, APR</c:v>
                </c:pt>
                <c:pt idx="14">
                  <c:v>Akshaya Nagar</c:v>
                </c:pt>
                <c:pt idx="15">
                  <c:v>Sarjapur Road</c:v>
                </c:pt>
                <c:pt idx="16">
                  <c:v>Bilekahalli</c:v>
                </c:pt>
                <c:pt idx="17">
                  <c:v>Bellandur, Sakara</c:v>
                </c:pt>
                <c:pt idx="18">
                  <c:v>Kadubeesanhali, Prestige</c:v>
                </c:pt>
                <c:pt idx="19">
                  <c:v>Devarachikanna Halli</c:v>
                </c:pt>
                <c:pt idx="20">
                  <c:v>Domlur, EGL</c:v>
                </c:pt>
                <c:pt idx="21">
                  <c:v>Indiranagar</c:v>
                </c:pt>
                <c:pt idx="22">
                  <c:v>Viveka Nagar</c:v>
                </c:pt>
                <c:pt idx="23">
                  <c:v>Yemalur</c:v>
                </c:pt>
                <c:pt idx="24">
                  <c:v>JP Nagar Phase 4-5</c:v>
                </c:pt>
                <c:pt idx="25">
                  <c:v>Arekere</c:v>
                </c:pt>
                <c:pt idx="26">
                  <c:v>JP Nagar Phase 6-7</c:v>
                </c:pt>
                <c:pt idx="27">
                  <c:v>Bannerghatta</c:v>
                </c:pt>
                <c:pt idx="28">
                  <c:v>JP Nagar Phase 1-3</c:v>
                </c:pt>
                <c:pt idx="29">
                  <c:v>Kumaraswamy Layout</c:v>
                </c:pt>
                <c:pt idx="30">
                  <c:v>Wilson Garden, Shantinagar</c:v>
                </c:pt>
                <c:pt idx="31">
                  <c:v>Jayanagar</c:v>
                </c:pt>
                <c:pt idx="32">
                  <c:v>Marathahalli</c:v>
                </c:pt>
                <c:pt idx="33">
                  <c:v>Basavanagudi</c:v>
                </c:pt>
                <c:pt idx="34">
                  <c:v>Richmond Town</c:v>
                </c:pt>
                <c:pt idx="35">
                  <c:v>Doddanekundi</c:v>
                </c:pt>
                <c:pt idx="36">
                  <c:v>Banashankari Stage 2</c:v>
                </c:pt>
                <c:pt idx="37">
                  <c:v>Bellandur, ETV</c:v>
                </c:pt>
                <c:pt idx="38">
                  <c:v>Cox Town</c:v>
                </c:pt>
                <c:pt idx="39">
                  <c:v>Whitefield</c:v>
                </c:pt>
                <c:pt idx="40">
                  <c:v>Vimanapura</c:v>
                </c:pt>
                <c:pt idx="41">
                  <c:v>Challagatta</c:v>
                </c:pt>
                <c:pt idx="42">
                  <c:v>Kadubeesanhali, PTP</c:v>
                </c:pt>
                <c:pt idx="43">
                  <c:v>Mahadevapura</c:v>
                </c:pt>
                <c:pt idx="44">
                  <c:v>Victoria Layout</c:v>
                </c:pt>
                <c:pt idx="45">
                  <c:v>JP Nagar Phase 8-9</c:v>
                </c:pt>
                <c:pt idx="46">
                  <c:v>Bellandur, Ecospace</c:v>
                </c:pt>
                <c:pt idx="47">
                  <c:v>CV Raman Nagar</c:v>
                </c:pt>
                <c:pt idx="48">
                  <c:v>Binnipet</c:v>
                </c:pt>
                <c:pt idx="49">
                  <c:v>Pattandur</c:v>
                </c:pt>
                <c:pt idx="50">
                  <c:v>Brookefield</c:v>
                </c:pt>
                <c:pt idx="51">
                  <c:v>Frazer Town</c:v>
                </c:pt>
              </c:strCache>
            </c:strRef>
          </c:cat>
          <c:val>
            <c:numRef>
              <c:f>'ORDER LEVEL ANALYSIS'!$J$11:$J$63</c:f>
              <c:numCache>
                <c:formatCode>General</c:formatCode>
                <c:ptCount val="52"/>
                <c:pt idx="0">
                  <c:v>15657</c:v>
                </c:pt>
                <c:pt idx="1">
                  <c:v>3946</c:v>
                </c:pt>
                <c:pt idx="2">
                  <c:v>1309</c:v>
                </c:pt>
                <c:pt idx="3">
                  <c:v>551</c:v>
                </c:pt>
                <c:pt idx="4">
                  <c:v>518</c:v>
                </c:pt>
                <c:pt idx="5">
                  <c:v>160</c:v>
                </c:pt>
                <c:pt idx="6">
                  <c:v>134</c:v>
                </c:pt>
                <c:pt idx="7">
                  <c:v>98</c:v>
                </c:pt>
                <c:pt idx="8">
                  <c:v>80</c:v>
                </c:pt>
                <c:pt idx="9">
                  <c:v>52</c:v>
                </c:pt>
                <c:pt idx="10">
                  <c:v>44</c:v>
                </c:pt>
                <c:pt idx="11">
                  <c:v>35</c:v>
                </c:pt>
                <c:pt idx="12">
                  <c:v>32</c:v>
                </c:pt>
                <c:pt idx="13">
                  <c:v>29</c:v>
                </c:pt>
                <c:pt idx="14">
                  <c:v>21</c:v>
                </c:pt>
                <c:pt idx="15">
                  <c:v>20</c:v>
                </c:pt>
                <c:pt idx="16">
                  <c:v>11</c:v>
                </c:pt>
                <c:pt idx="17">
                  <c:v>11</c:v>
                </c:pt>
                <c:pt idx="18">
                  <c:v>9</c:v>
                </c:pt>
                <c:pt idx="19">
                  <c:v>8</c:v>
                </c:pt>
                <c:pt idx="20">
                  <c:v>8</c:v>
                </c:pt>
                <c:pt idx="21">
                  <c:v>8</c:v>
                </c:pt>
                <c:pt idx="22">
                  <c:v>7</c:v>
                </c:pt>
                <c:pt idx="23">
                  <c:v>7</c:v>
                </c:pt>
                <c:pt idx="24">
                  <c:v>7</c:v>
                </c:pt>
                <c:pt idx="25">
                  <c:v>6</c:v>
                </c:pt>
                <c:pt idx="26">
                  <c:v>6</c:v>
                </c:pt>
                <c:pt idx="27">
                  <c:v>5</c:v>
                </c:pt>
                <c:pt idx="28">
                  <c:v>5</c:v>
                </c:pt>
                <c:pt idx="29">
                  <c:v>4</c:v>
                </c:pt>
                <c:pt idx="30">
                  <c:v>4</c:v>
                </c:pt>
                <c:pt idx="31">
                  <c:v>3</c:v>
                </c:pt>
                <c:pt idx="32">
                  <c:v>3</c:v>
                </c:pt>
                <c:pt idx="33">
                  <c:v>3</c:v>
                </c:pt>
                <c:pt idx="34">
                  <c:v>2</c:v>
                </c:pt>
                <c:pt idx="35">
                  <c:v>2</c:v>
                </c:pt>
                <c:pt idx="36">
                  <c:v>2</c:v>
                </c:pt>
                <c:pt idx="37">
                  <c:v>2</c:v>
                </c:pt>
                <c:pt idx="38">
                  <c:v>1</c:v>
                </c:pt>
                <c:pt idx="39">
                  <c:v>1</c:v>
                </c:pt>
                <c:pt idx="40">
                  <c:v>1</c:v>
                </c:pt>
                <c:pt idx="41">
                  <c:v>1</c:v>
                </c:pt>
                <c:pt idx="42">
                  <c:v>1</c:v>
                </c:pt>
                <c:pt idx="43">
                  <c:v>1</c:v>
                </c:pt>
                <c:pt idx="44">
                  <c:v>1</c:v>
                </c:pt>
                <c:pt idx="45">
                  <c:v>1</c:v>
                </c:pt>
                <c:pt idx="46">
                  <c:v>1</c:v>
                </c:pt>
                <c:pt idx="47">
                  <c:v>1</c:v>
                </c:pt>
                <c:pt idx="48">
                  <c:v>1</c:v>
                </c:pt>
                <c:pt idx="49">
                  <c:v>1</c:v>
                </c:pt>
                <c:pt idx="50">
                  <c:v>1</c:v>
                </c:pt>
                <c:pt idx="51">
                  <c:v>1</c:v>
                </c:pt>
              </c:numCache>
            </c:numRef>
          </c:val>
          <c:extLst>
            <c:ext xmlns:c16="http://schemas.microsoft.com/office/drawing/2014/chart" uri="{C3380CC4-5D6E-409C-BE32-E72D297353CC}">
              <c16:uniqueId val="{00000068-80A6-4BD6-A1FC-B08B68C0A189}"/>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8309082934569041"/>
          <c:y val="2.3576126968237413E-2"/>
          <c:w val="0.1947856842978497"/>
          <c:h val="0.9695963234044460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CapstoneTransactionData_.xlsx]Sheet4!PivotTable3</c:name>
    <c:fmtId val="2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Delivery charges</a:t>
            </a:r>
          </a:p>
        </c:rich>
      </c:tx>
      <c:layout>
        <c:manualLayout>
          <c:xMode val="edge"/>
          <c:yMode val="edge"/>
          <c:x val="0.2950586887298986"/>
          <c:y val="1.1830211786644566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923484140753592"/>
          <c:y val="0.29283306635381179"/>
          <c:w val="0.77682681613950799"/>
          <c:h val="0.33402913461032269"/>
        </c:manualLayout>
      </c:layout>
      <c:barChart>
        <c:barDir val="col"/>
        <c:grouping val="clustered"/>
        <c:varyColors val="0"/>
        <c:ser>
          <c:idx val="0"/>
          <c:order val="0"/>
          <c:tx>
            <c:strRef>
              <c:f>Sheet4!$E$14</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strRef>
              <c:f>Sheet4!$D$15:$D$20</c:f>
              <c:strCache>
                <c:ptCount val="5"/>
                <c:pt idx="0">
                  <c:v>afternoon</c:v>
                </c:pt>
                <c:pt idx="1">
                  <c:v>evening</c:v>
                </c:pt>
                <c:pt idx="2">
                  <c:v>late night</c:v>
                </c:pt>
                <c:pt idx="3">
                  <c:v>morning</c:v>
                </c:pt>
                <c:pt idx="4">
                  <c:v>night</c:v>
                </c:pt>
              </c:strCache>
            </c:strRef>
          </c:cat>
          <c:val>
            <c:numRef>
              <c:f>Sheet4!$E$15:$E$20</c:f>
              <c:numCache>
                <c:formatCode>0.00%</c:formatCode>
                <c:ptCount val="5"/>
                <c:pt idx="0">
                  <c:v>1.734387039525109E-2</c:v>
                </c:pt>
                <c:pt idx="1">
                  <c:v>1.6983049855945714E-2</c:v>
                </c:pt>
                <c:pt idx="2">
                  <c:v>5.5215755240324314E-2</c:v>
                </c:pt>
                <c:pt idx="3">
                  <c:v>1.8877578272371267E-2</c:v>
                </c:pt>
                <c:pt idx="4">
                  <c:v>2.1858328393598102E-2</c:v>
                </c:pt>
              </c:numCache>
            </c:numRef>
          </c:val>
          <c:extLst>
            <c:ext xmlns:c16="http://schemas.microsoft.com/office/drawing/2014/chart" uri="{C3380CC4-5D6E-409C-BE32-E72D297353CC}">
              <c16:uniqueId val="{00000000-E33E-42EA-A6ED-FE1696CEB5BB}"/>
            </c:ext>
          </c:extLst>
        </c:ser>
        <c:dLbls>
          <c:showLegendKey val="0"/>
          <c:showVal val="0"/>
          <c:showCatName val="0"/>
          <c:showSerName val="0"/>
          <c:showPercent val="0"/>
          <c:showBubbleSize val="0"/>
        </c:dLbls>
        <c:gapWidth val="219"/>
        <c:axId val="1005751280"/>
        <c:axId val="1005751640"/>
      </c:barChart>
      <c:catAx>
        <c:axId val="10057512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05751640"/>
        <c:crosses val="autoZero"/>
        <c:auto val="1"/>
        <c:lblAlgn val="ctr"/>
        <c:lblOffset val="100"/>
        <c:noMultiLvlLbl val="0"/>
      </c:catAx>
      <c:valAx>
        <c:axId val="1005751640"/>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05751280"/>
        <c:crosses val="autoZero"/>
        <c:crossBetween val="between"/>
      </c:valAx>
      <c:spPr>
        <a:noFill/>
        <a:ln>
          <a:noFill/>
        </a:ln>
        <a:effectLst/>
      </c:spPr>
    </c:plotArea>
    <c:legend>
      <c:legendPos val="r"/>
      <c:layout>
        <c:manualLayout>
          <c:xMode val="edge"/>
          <c:yMode val="edge"/>
          <c:x val="0.35028248587570621"/>
          <c:y val="0.74754476607329523"/>
          <c:w val="9.8712536469402506E-2"/>
          <c:h val="7.939242391998298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[Excel CapstoneTransactionData_.xlsx]Sheet4!PivotTable4</c:name>
    <c:fmtId val="14"/>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Discount</a:t>
            </a:r>
          </a:p>
        </c:rich>
      </c:tx>
      <c:layout>
        <c:manualLayout>
          <c:xMode val="edge"/>
          <c:yMode val="edge"/>
          <c:x val="0.42810411198600168"/>
          <c:y val="1.5748031496062995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5">
                  <a:shade val="85000"/>
                  <a:satMod val="130000"/>
                </a:schemeClr>
              </a:gs>
              <a:gs pos="34000">
                <a:schemeClr val="accent5">
                  <a:shade val="87000"/>
                  <a:satMod val="125000"/>
                </a:schemeClr>
              </a:gs>
              <a:gs pos="70000">
                <a:schemeClr val="accent5">
                  <a:tint val="100000"/>
                  <a:shade val="90000"/>
                  <a:satMod val="130000"/>
                </a:schemeClr>
              </a:gs>
              <a:gs pos="100000">
                <a:schemeClr val="accent5">
                  <a:tint val="100000"/>
                  <a:shade val="100000"/>
                  <a:satMod val="110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5">
                  <a:shade val="85000"/>
                  <a:satMod val="130000"/>
                </a:schemeClr>
              </a:gs>
              <a:gs pos="34000">
                <a:schemeClr val="accent5">
                  <a:shade val="87000"/>
                  <a:satMod val="125000"/>
                </a:schemeClr>
              </a:gs>
              <a:gs pos="70000">
                <a:schemeClr val="accent5">
                  <a:tint val="100000"/>
                  <a:shade val="90000"/>
                  <a:satMod val="130000"/>
                </a:schemeClr>
              </a:gs>
              <a:gs pos="100000">
                <a:schemeClr val="accent5">
                  <a:tint val="100000"/>
                  <a:shade val="100000"/>
                  <a:satMod val="110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5">
                    <a:shade val="85000"/>
                    <a:satMod val="130000"/>
                  </a:schemeClr>
                </a:gs>
                <a:gs pos="34000">
                  <a:schemeClr val="accent5">
                    <a:shade val="87000"/>
                    <a:satMod val="125000"/>
                  </a:schemeClr>
                </a:gs>
                <a:gs pos="70000">
                  <a:schemeClr val="accent5">
                    <a:tint val="100000"/>
                    <a:shade val="90000"/>
                    <a:satMod val="130000"/>
                  </a:schemeClr>
                </a:gs>
                <a:gs pos="100000">
                  <a:schemeClr val="accent5">
                    <a:tint val="100000"/>
                    <a:shade val="100000"/>
                    <a:satMod val="110000"/>
                  </a:schemeClr>
                </a:gs>
              </a:gsLst>
              <a:path path="circle">
                <a:fillToRect l="100000" t="100000" r="100000" b="100000"/>
              </a:path>
            </a:gradFill>
            <a:ln w="9525">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5">
                  <a:shade val="85000"/>
                  <a:satMod val="130000"/>
                </a:schemeClr>
              </a:gs>
              <a:gs pos="34000">
                <a:schemeClr val="accent5">
                  <a:shade val="87000"/>
                  <a:satMod val="125000"/>
                </a:schemeClr>
              </a:gs>
              <a:gs pos="70000">
                <a:schemeClr val="accent5">
                  <a:tint val="100000"/>
                  <a:shade val="90000"/>
                  <a:satMod val="130000"/>
                </a:schemeClr>
              </a:gs>
              <a:gs pos="100000">
                <a:schemeClr val="accent5">
                  <a:tint val="100000"/>
                  <a:shade val="100000"/>
                  <a:satMod val="110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5">
                  <a:shade val="85000"/>
                  <a:satMod val="130000"/>
                </a:schemeClr>
              </a:gs>
              <a:gs pos="34000">
                <a:schemeClr val="accent5">
                  <a:shade val="87000"/>
                  <a:satMod val="125000"/>
                </a:schemeClr>
              </a:gs>
              <a:gs pos="70000">
                <a:schemeClr val="accent5">
                  <a:tint val="100000"/>
                  <a:shade val="90000"/>
                  <a:satMod val="130000"/>
                </a:schemeClr>
              </a:gs>
              <a:gs pos="100000">
                <a:schemeClr val="accent5">
                  <a:tint val="100000"/>
                  <a:shade val="100000"/>
                  <a:satMod val="110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5">
                  <a:shade val="85000"/>
                  <a:satMod val="130000"/>
                </a:schemeClr>
              </a:gs>
              <a:gs pos="34000">
                <a:schemeClr val="accent5">
                  <a:shade val="87000"/>
                  <a:satMod val="125000"/>
                </a:schemeClr>
              </a:gs>
              <a:gs pos="70000">
                <a:schemeClr val="accent5">
                  <a:tint val="100000"/>
                  <a:shade val="90000"/>
                  <a:satMod val="130000"/>
                </a:schemeClr>
              </a:gs>
              <a:gs pos="100000">
                <a:schemeClr val="accent5">
                  <a:tint val="100000"/>
                  <a:shade val="100000"/>
                  <a:satMod val="110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724759405074368"/>
          <c:y val="0.20417934804781529"/>
          <c:w val="0.75392016622922142"/>
          <c:h val="0.43194153217035713"/>
        </c:manualLayout>
      </c:layout>
      <c:barChart>
        <c:barDir val="col"/>
        <c:grouping val="clustered"/>
        <c:varyColors val="0"/>
        <c:ser>
          <c:idx val="0"/>
          <c:order val="0"/>
          <c:tx>
            <c:strRef>
              <c:f>Sheet4!$J$14</c:f>
              <c:strCache>
                <c:ptCount val="1"/>
                <c:pt idx="0">
                  <c:v>Total</c:v>
                </c:pt>
              </c:strCache>
            </c:strRef>
          </c:tx>
          <c:spPr>
            <a:gradFill rotWithShape="1">
              <a:gsLst>
                <a:gs pos="0">
                  <a:schemeClr val="accent5">
                    <a:shade val="85000"/>
                    <a:satMod val="130000"/>
                  </a:schemeClr>
                </a:gs>
                <a:gs pos="34000">
                  <a:schemeClr val="accent5">
                    <a:shade val="87000"/>
                    <a:satMod val="125000"/>
                  </a:schemeClr>
                </a:gs>
                <a:gs pos="70000">
                  <a:schemeClr val="accent5">
                    <a:tint val="100000"/>
                    <a:shade val="90000"/>
                    <a:satMod val="130000"/>
                  </a:schemeClr>
                </a:gs>
                <a:gs pos="100000">
                  <a:schemeClr val="accent5">
                    <a:tint val="100000"/>
                    <a:shade val="100000"/>
                    <a:satMod val="110000"/>
                  </a:schemeClr>
                </a:gs>
              </a:gsLst>
              <a:path path="circle">
                <a:fillToRect l="100000" t="100000" r="100000" b="100000"/>
              </a:path>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strRef>
              <c:f>Sheet4!$I$15:$I$20</c:f>
              <c:strCache>
                <c:ptCount val="5"/>
                <c:pt idx="0">
                  <c:v>afternoon</c:v>
                </c:pt>
                <c:pt idx="1">
                  <c:v>evening</c:v>
                </c:pt>
                <c:pt idx="2">
                  <c:v>late night</c:v>
                </c:pt>
                <c:pt idx="3">
                  <c:v>morning</c:v>
                </c:pt>
                <c:pt idx="4">
                  <c:v>night</c:v>
                </c:pt>
              </c:strCache>
            </c:strRef>
          </c:cat>
          <c:val>
            <c:numRef>
              <c:f>Sheet4!$J$15:$J$20</c:f>
              <c:numCache>
                <c:formatCode>0.00%</c:formatCode>
                <c:ptCount val="5"/>
                <c:pt idx="0">
                  <c:v>0.10458339939859747</c:v>
                </c:pt>
                <c:pt idx="1">
                  <c:v>0.11457800137473127</c:v>
                </c:pt>
                <c:pt idx="2">
                  <c:v>5.1207117272057207E-2</c:v>
                </c:pt>
                <c:pt idx="3">
                  <c:v>0.1096614405433594</c:v>
                </c:pt>
                <c:pt idx="4">
                  <c:v>9.7693663619629986E-2</c:v>
                </c:pt>
              </c:numCache>
            </c:numRef>
          </c:val>
          <c:extLst>
            <c:ext xmlns:c16="http://schemas.microsoft.com/office/drawing/2014/chart" uri="{C3380CC4-5D6E-409C-BE32-E72D297353CC}">
              <c16:uniqueId val="{00000000-46C6-4D76-A799-B7B4493CBE44}"/>
            </c:ext>
          </c:extLst>
        </c:ser>
        <c:dLbls>
          <c:showLegendKey val="0"/>
          <c:showVal val="0"/>
          <c:showCatName val="0"/>
          <c:showSerName val="0"/>
          <c:showPercent val="0"/>
          <c:showBubbleSize val="0"/>
        </c:dLbls>
        <c:gapWidth val="219"/>
        <c:overlap val="-27"/>
        <c:axId val="1230036184"/>
        <c:axId val="1230042304"/>
      </c:barChart>
      <c:catAx>
        <c:axId val="123003618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30042304"/>
        <c:crosses val="autoZero"/>
        <c:auto val="1"/>
        <c:lblAlgn val="ctr"/>
        <c:lblOffset val="100"/>
        <c:noMultiLvlLbl val="0"/>
      </c:catAx>
      <c:valAx>
        <c:axId val="1230042304"/>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30036184"/>
        <c:crosses val="autoZero"/>
        <c:crossBetween val="between"/>
      </c:valAx>
      <c:spPr>
        <a:noFill/>
        <a:ln>
          <a:noFill/>
        </a:ln>
        <a:effectLst/>
      </c:spPr>
    </c:plotArea>
    <c:legend>
      <c:legendPos val="r"/>
      <c:layout>
        <c:manualLayout>
          <c:xMode val="edge"/>
          <c:yMode val="edge"/>
          <c:x val="0.34281824146981626"/>
          <c:y val="0.79904342268097317"/>
          <c:w val="9.0970805240720695E-2"/>
          <c:h val="7.056560678006852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CapstoneTransactionData_.xlsx]Sheet4!PivotTable6</c:name>
    <c:fmtId val="12"/>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Completion Rate</a:t>
            </a:r>
          </a:p>
        </c:rich>
      </c:tx>
      <c:layout>
        <c:manualLayout>
          <c:xMode val="edge"/>
          <c:yMode val="edge"/>
          <c:x val="0.34307633420822392"/>
          <c:y val="4.0645914517839082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635870516185475"/>
          <c:y val="0.22010457239872577"/>
          <c:w val="0.83890048118985128"/>
          <c:h val="0.45874290652999988"/>
        </c:manualLayout>
      </c:layout>
      <c:barChart>
        <c:barDir val="col"/>
        <c:grouping val="clustered"/>
        <c:varyColors val="0"/>
        <c:ser>
          <c:idx val="0"/>
          <c:order val="0"/>
          <c:tx>
            <c:strRef>
              <c:f>Sheet4!$M$13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invertIfNegative val="0"/>
          <c:cat>
            <c:strRef>
              <c:f>Sheet4!$L$14:$L$33</c:f>
              <c:strCache>
                <c:ptCount val="19"/>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strCache>
            </c:strRef>
          </c:cat>
          <c:val>
            <c:numRef>
              <c:f>Sheet4!$M$14:$M$33</c:f>
              <c:numCache>
                <c:formatCode>General</c:formatCode>
                <c:ptCount val="19"/>
                <c:pt idx="0">
                  <c:v>4192</c:v>
                </c:pt>
                <c:pt idx="1">
                  <c:v>4026</c:v>
                </c:pt>
                <c:pt idx="2">
                  <c:v>3190</c:v>
                </c:pt>
                <c:pt idx="3">
                  <c:v>2473</c:v>
                </c:pt>
                <c:pt idx="4">
                  <c:v>2011</c:v>
                </c:pt>
                <c:pt idx="5">
                  <c:v>1484</c:v>
                </c:pt>
                <c:pt idx="6">
                  <c:v>1181</c:v>
                </c:pt>
                <c:pt idx="7">
                  <c:v>930</c:v>
                </c:pt>
                <c:pt idx="8">
                  <c:v>738</c:v>
                </c:pt>
                <c:pt idx="9">
                  <c:v>546</c:v>
                </c:pt>
                <c:pt idx="10">
                  <c:v>448</c:v>
                </c:pt>
                <c:pt idx="11">
                  <c:v>327</c:v>
                </c:pt>
                <c:pt idx="12">
                  <c:v>269</c:v>
                </c:pt>
                <c:pt idx="13">
                  <c:v>230</c:v>
                </c:pt>
                <c:pt idx="14">
                  <c:v>194</c:v>
                </c:pt>
                <c:pt idx="15">
                  <c:v>132</c:v>
                </c:pt>
                <c:pt idx="16">
                  <c:v>117</c:v>
                </c:pt>
                <c:pt idx="17">
                  <c:v>91</c:v>
                </c:pt>
                <c:pt idx="18">
                  <c:v>142</c:v>
                </c:pt>
              </c:numCache>
            </c:numRef>
          </c:val>
          <c:extLst>
            <c:ext xmlns:c16="http://schemas.microsoft.com/office/drawing/2014/chart" uri="{C3380CC4-5D6E-409C-BE32-E72D297353CC}">
              <c16:uniqueId val="{00000000-D103-4DBE-B7C0-43FB2D3DDA3D}"/>
            </c:ext>
          </c:extLst>
        </c:ser>
        <c:dLbls>
          <c:showLegendKey val="0"/>
          <c:showVal val="0"/>
          <c:showCatName val="0"/>
          <c:showSerName val="0"/>
          <c:showPercent val="0"/>
          <c:showBubbleSize val="0"/>
        </c:dLbls>
        <c:gapWidth val="100"/>
        <c:overlap val="-24"/>
        <c:axId val="1001305472"/>
        <c:axId val="1001300792"/>
      </c:barChart>
      <c:catAx>
        <c:axId val="1001305472"/>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total no.of products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01300792"/>
        <c:crosses val="autoZero"/>
        <c:auto val="1"/>
        <c:lblAlgn val="ctr"/>
        <c:lblOffset val="100"/>
        <c:noMultiLvlLbl val="0"/>
      </c:catAx>
      <c:valAx>
        <c:axId val="1001300792"/>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count of completion</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001305472"/>
        <c:crosses val="autoZero"/>
        <c:crossBetween val="between"/>
      </c:valAx>
      <c:spPr>
        <a:noFill/>
        <a:ln>
          <a:noFill/>
        </a:ln>
        <a:effectLst/>
      </c:spPr>
    </c:plotArea>
    <c:legend>
      <c:legendPos val="r"/>
      <c:layout>
        <c:manualLayout>
          <c:xMode val="edge"/>
          <c:yMode val="edge"/>
          <c:x val="0.47525918635170605"/>
          <c:y val="0.82987862056102901"/>
          <c:w val="9.9740813648293958E-2"/>
          <c:h val="6.8215250796696381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[Excel CapstoneTransactionData_.xlsx]Sheet4!PivotTable7</c:name>
    <c:fmtId val="10"/>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US"/>
              <a:t>AGGREGATED LTV</a:t>
            </a:r>
          </a:p>
        </c:rich>
      </c:tx>
      <c:layout>
        <c:manualLayout>
          <c:xMode val="edge"/>
          <c:yMode val="edge"/>
          <c:x val="0.40291649591752593"/>
          <c:y val="6.2444136372853329E-2"/>
        </c:manualLayout>
      </c:layout>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5"/>
            </a:solidFill>
            <a:miter lim="800000"/>
          </a:ln>
          <a:effectLst>
            <a:glow rad="63500">
              <a:schemeClr val="accent5">
                <a:satMod val="175000"/>
                <a:alpha val="25000"/>
              </a:schemeClr>
            </a:glow>
          </a:effectLst>
        </c:spPr>
        <c:marker>
          <c:symbol val="circle"/>
          <c:size val="4"/>
          <c:spPr>
            <a:solidFill>
              <a:schemeClr val="accent5">
                <a:lumMod val="60000"/>
                <a:lumOff val="40000"/>
              </a:schemeClr>
            </a:solidFill>
            <a:ln>
              <a:noFill/>
            </a:ln>
            <a:effectLst>
              <a:glow rad="63500">
                <a:schemeClr val="accent5">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5"/>
            </a:solidFill>
            <a:miter lim="800000"/>
          </a:ln>
          <a:effectLst>
            <a:glow rad="63500">
              <a:schemeClr val="accent5">
                <a:satMod val="175000"/>
                <a:alpha val="25000"/>
              </a:schemeClr>
            </a:glow>
          </a:effectLst>
        </c:spPr>
        <c:marker>
          <c:symbol val="circle"/>
          <c:size val="4"/>
          <c:spPr>
            <a:solidFill>
              <a:schemeClr val="accent5">
                <a:lumMod val="60000"/>
                <a:lumOff val="40000"/>
              </a:schemeClr>
            </a:solidFill>
            <a:ln>
              <a:noFill/>
            </a:ln>
            <a:effectLst>
              <a:glow rad="63500">
                <a:schemeClr val="accent5">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5"/>
            </a:solidFill>
            <a:miter lim="800000"/>
          </a:ln>
          <a:effectLst>
            <a:glow rad="63500">
              <a:schemeClr val="accent5">
                <a:satMod val="175000"/>
                <a:alpha val="25000"/>
              </a:schemeClr>
            </a:glow>
          </a:effectLst>
        </c:spPr>
        <c:marker>
          <c:symbol val="circle"/>
          <c:size val="4"/>
          <c:spPr>
            <a:solidFill>
              <a:schemeClr val="accent5">
                <a:lumMod val="60000"/>
                <a:lumOff val="40000"/>
              </a:schemeClr>
            </a:solidFill>
            <a:ln>
              <a:noFill/>
            </a:ln>
            <a:effectLst>
              <a:glow rad="63500">
                <a:schemeClr val="accent5">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380564340991892"/>
          <c:y val="0.16311879841527033"/>
          <c:w val="0.84079083984512692"/>
          <c:h val="0.5469377970867163"/>
        </c:manualLayout>
      </c:layout>
      <c:lineChart>
        <c:grouping val="standard"/>
        <c:varyColors val="0"/>
        <c:ser>
          <c:idx val="0"/>
          <c:order val="0"/>
          <c:tx>
            <c:strRef>
              <c:f>Sheet4!$J$5</c:f>
              <c:strCache>
                <c:ptCount val="1"/>
                <c:pt idx="0">
                  <c:v>Total</c:v>
                </c:pt>
              </c:strCache>
            </c:strRef>
          </c:tx>
          <c:spPr>
            <a:ln w="22225" cap="rnd">
              <a:solidFill>
                <a:schemeClr val="accent5"/>
              </a:solidFill>
            </a:ln>
            <a:effectLst>
              <a:glow rad="139700">
                <a:schemeClr val="accent5">
                  <a:satMod val="175000"/>
                  <a:alpha val="14000"/>
                </a:schemeClr>
              </a:glow>
            </a:effectLst>
          </c:spPr>
          <c:marker>
            <c:symbol val="circle"/>
            <c:size val="4"/>
            <c:spPr>
              <a:solidFill>
                <a:schemeClr val="accent5">
                  <a:lumMod val="60000"/>
                  <a:lumOff val="40000"/>
                </a:schemeClr>
              </a:solidFill>
              <a:ln>
                <a:noFill/>
              </a:ln>
              <a:effectLst>
                <a:glow rad="63500">
                  <a:schemeClr val="accent5">
                    <a:satMod val="175000"/>
                    <a:alpha val="25000"/>
                  </a:schemeClr>
                </a:glow>
              </a:effectLst>
            </c:spPr>
          </c:marker>
          <c:cat>
            <c:strRef>
              <c:f>Sheet4!$I$6:$I$12</c:f>
              <c:strCache>
                <c:ptCount val="6"/>
                <c:pt idx="0">
                  <c:v>facebook</c:v>
                </c:pt>
                <c:pt idx="1">
                  <c:v>google</c:v>
                </c:pt>
                <c:pt idx="2">
                  <c:v>instagram</c:v>
                </c:pt>
                <c:pt idx="3">
                  <c:v>offline campaign</c:v>
                </c:pt>
                <c:pt idx="4">
                  <c:v>organic</c:v>
                </c:pt>
                <c:pt idx="5">
                  <c:v>snapchat</c:v>
                </c:pt>
              </c:strCache>
            </c:strRef>
          </c:cat>
          <c:val>
            <c:numRef>
              <c:f>Sheet4!$J$6:$J$12</c:f>
              <c:numCache>
                <c:formatCode>0</c:formatCode>
                <c:ptCount val="6"/>
                <c:pt idx="0">
                  <c:v>1373.7243319268637</c:v>
                </c:pt>
                <c:pt idx="1">
                  <c:v>4786.5771028037379</c:v>
                </c:pt>
                <c:pt idx="2">
                  <c:v>1363.1626928471248</c:v>
                </c:pt>
                <c:pt idx="3">
                  <c:v>1446.7059620596206</c:v>
                </c:pt>
                <c:pt idx="4">
                  <c:v>5188.5546038543898</c:v>
                </c:pt>
                <c:pt idx="5">
                  <c:v>1422.4574314574315</c:v>
                </c:pt>
              </c:numCache>
            </c:numRef>
          </c:val>
          <c:smooth val="0"/>
          <c:extLst>
            <c:ext xmlns:c16="http://schemas.microsoft.com/office/drawing/2014/chart" uri="{C3380CC4-5D6E-409C-BE32-E72D297353CC}">
              <c16:uniqueId val="{00000000-CDDF-4CEE-B44B-8B50F0EADCCA}"/>
            </c:ext>
          </c:extLst>
        </c:ser>
        <c:dLbls>
          <c:showLegendKey val="0"/>
          <c:showVal val="0"/>
          <c:showCatName val="0"/>
          <c:showSerName val="0"/>
          <c:showPercent val="0"/>
          <c:showBubbleSize val="0"/>
        </c:dLbls>
        <c:marker val="1"/>
        <c:smooth val="0"/>
        <c:axId val="601969000"/>
        <c:axId val="601972240"/>
      </c:lineChart>
      <c:catAx>
        <c:axId val="601969000"/>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title>
          <c:tx>
            <c:rich>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r>
                  <a:rPr lang="en-IN"/>
                  <a:t>SOURCE</a:t>
                </a:r>
              </a:p>
            </c:rich>
          </c:tx>
          <c:layout>
            <c:manualLayout>
              <c:xMode val="edge"/>
              <c:yMode val="edge"/>
              <c:x val="0.46947231030472936"/>
              <c:y val="0.84988119871842671"/>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01972240"/>
        <c:crosses val="autoZero"/>
        <c:auto val="1"/>
        <c:lblAlgn val="ctr"/>
        <c:lblOffset val="100"/>
        <c:noMultiLvlLbl val="0"/>
      </c:catAx>
      <c:valAx>
        <c:axId val="601972240"/>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019690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CapstoneTransactionData_.xlsx]Sheet4!PivotTable8</c:name>
    <c:fmtId val="1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Revenue</a:t>
            </a:r>
          </a:p>
        </c:rich>
      </c:tx>
      <c:layout>
        <c:manualLayout>
          <c:xMode val="edge"/>
          <c:yMode val="edge"/>
          <c:x val="0.44533736320073425"/>
          <c:y val="3.1321306887850342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prstMaterial="flat">
              <a:bevelT w="25400" h="3175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8222863233355925E-2"/>
          <c:y val="0.1438058112681983"/>
          <c:w val="0.73642493402397979"/>
          <c:h val="0.52459902406740455"/>
        </c:manualLayout>
      </c:layout>
      <c:bar3DChart>
        <c:barDir val="col"/>
        <c:grouping val="standard"/>
        <c:varyColors val="0"/>
        <c:ser>
          <c:idx val="0"/>
          <c:order val="0"/>
          <c:tx>
            <c:strRef>
              <c:f>Sheet4!$M$39</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9800000"/>
              </a:lightRig>
            </a:scene3d>
            <a:sp3d/>
          </c:spPr>
          <c:invertIfNegative val="0"/>
          <c:cat>
            <c:strRef>
              <c:f>Sheet4!$L$40:$L$46</c:f>
              <c:strCache>
                <c:ptCount val="6"/>
                <c:pt idx="0">
                  <c:v>Facebook</c:v>
                </c:pt>
                <c:pt idx="1">
                  <c:v>Google</c:v>
                </c:pt>
                <c:pt idx="2">
                  <c:v>Instagram</c:v>
                </c:pt>
                <c:pt idx="3">
                  <c:v>Offline Campaign</c:v>
                </c:pt>
                <c:pt idx="4">
                  <c:v>Organic</c:v>
                </c:pt>
                <c:pt idx="5">
                  <c:v>Snapchat</c:v>
                </c:pt>
              </c:strCache>
            </c:strRef>
          </c:cat>
          <c:val>
            <c:numRef>
              <c:f>Sheet4!$M$40:$M$46</c:f>
              <c:numCache>
                <c:formatCode>0</c:formatCode>
                <c:ptCount val="6"/>
                <c:pt idx="0">
                  <c:v>349.06149732620321</c:v>
                </c:pt>
                <c:pt idx="1">
                  <c:v>363.05179506357518</c:v>
                </c:pt>
                <c:pt idx="2">
                  <c:v>322.85237068965517</c:v>
                </c:pt>
                <c:pt idx="3">
                  <c:v>346.71872816212436</c:v>
                </c:pt>
                <c:pt idx="4">
                  <c:v>343.86107784431135</c:v>
                </c:pt>
                <c:pt idx="5">
                  <c:v>363.51876728565782</c:v>
                </c:pt>
              </c:numCache>
            </c:numRef>
          </c:val>
          <c:extLst>
            <c:ext xmlns:c16="http://schemas.microsoft.com/office/drawing/2014/chart" uri="{C3380CC4-5D6E-409C-BE32-E72D297353CC}">
              <c16:uniqueId val="{00000000-91E0-48EE-8484-96FDE0C158E2}"/>
            </c:ext>
          </c:extLst>
        </c:ser>
        <c:dLbls>
          <c:showLegendKey val="0"/>
          <c:showVal val="0"/>
          <c:showCatName val="0"/>
          <c:showSerName val="0"/>
          <c:showPercent val="0"/>
          <c:showBubbleSize val="0"/>
        </c:dLbls>
        <c:gapWidth val="150"/>
        <c:shape val="box"/>
        <c:axId val="610152480"/>
        <c:axId val="610149240"/>
        <c:axId val="944566512"/>
      </c:bar3DChart>
      <c:catAx>
        <c:axId val="610152480"/>
        <c:scaling>
          <c:orientation val="minMax"/>
        </c:scaling>
        <c:delete val="0"/>
        <c:axPos val="b"/>
        <c:title>
          <c:tx>
            <c:rich>
              <a:bodyPr rot="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r>
                  <a:rPr lang="en-IN" sz="1200"/>
                  <a:t>source</a:t>
                </a:r>
              </a:p>
            </c:rich>
          </c:tx>
          <c:layout>
            <c:manualLayout>
              <c:xMode val="edge"/>
              <c:yMode val="edge"/>
              <c:x val="0.42804979759106343"/>
              <c:y val="0.69160704147924212"/>
            </c:manualLayout>
          </c:layout>
          <c:overlay val="0"/>
          <c:spPr>
            <a:noFill/>
            <a:ln>
              <a:noFill/>
            </a:ln>
            <a:effectLst/>
          </c:spPr>
          <c:txPr>
            <a:bodyPr rot="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0149240"/>
        <c:crosses val="autoZero"/>
        <c:auto val="1"/>
        <c:lblAlgn val="ctr"/>
        <c:lblOffset val="100"/>
        <c:noMultiLvlLbl val="0"/>
      </c:catAx>
      <c:valAx>
        <c:axId val="610149240"/>
        <c:scaling>
          <c:orientation val="minMax"/>
        </c:scaling>
        <c:delete val="0"/>
        <c:axPos val="l"/>
        <c:majorGridlines>
          <c:spPr>
            <a:ln w="9525" cap="flat" cmpd="sng" algn="ctr">
              <a:solidFill>
                <a:schemeClr val="dk1">
                  <a:lumMod val="50000"/>
                  <a:lumOff val="50000"/>
                </a:schemeClr>
              </a:solidFill>
              <a:round/>
            </a:ln>
            <a:effectLst/>
          </c:spPr>
        </c:majorGridlines>
        <c:title>
          <c:tx>
            <c:rich>
              <a:bodyPr rot="-540000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r>
                  <a:rPr lang="en-IN" sz="1200"/>
                  <a:t> revenue</a:t>
                </a:r>
              </a:p>
            </c:rich>
          </c:tx>
          <c:layout>
            <c:manualLayout>
              <c:xMode val="edge"/>
              <c:yMode val="edge"/>
              <c:x val="1.0140550020346199E-2"/>
              <c:y val="0.34414363192885594"/>
            </c:manualLayout>
          </c:layout>
          <c:overlay val="0"/>
          <c:spPr>
            <a:noFill/>
            <a:ln>
              <a:noFill/>
            </a:ln>
            <a:effectLst/>
          </c:spPr>
          <c:txPr>
            <a:bodyPr rot="-540000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0152480"/>
        <c:crosses val="autoZero"/>
        <c:crossBetween val="between"/>
      </c:valAx>
      <c:serAx>
        <c:axId val="944566512"/>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10149240"/>
        <c:crosses val="autoZero"/>
      </c:serAx>
      <c:spPr>
        <a:noFill/>
        <a:ln>
          <a:noFill/>
        </a:ln>
        <a:effectLst/>
      </c:spPr>
    </c:plotArea>
    <c:legend>
      <c:legendPos val="r"/>
      <c:layout>
        <c:manualLayout>
          <c:xMode val="edge"/>
          <c:yMode val="edge"/>
          <c:x val="0.32308728451846674"/>
          <c:y val="0.78344954053187787"/>
          <c:w val="0.29909055522655709"/>
          <c:h val="0.17347200479117675"/>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8">
  <a:schemeClr val="accent5"/>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11/26/2023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09489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11/26/2023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8446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11/26/2023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34196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10494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04172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11/26/2023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535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79738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11/26/2023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069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17229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11/26/2023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02342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11/26/2023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49383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11/26/2023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6314695"/>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1" r:id="rId6"/>
    <p:sldLayoutId id="2147483737" r:id="rId7"/>
    <p:sldLayoutId id="2147483738" r:id="rId8"/>
    <p:sldLayoutId id="2147483739" r:id="rId9"/>
    <p:sldLayoutId id="2147483740" r:id="rId10"/>
    <p:sldLayoutId id="2147483742" r:id="rId11"/>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xlsx"/><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4.tmp"/><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43555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5C33F1CB-EDF2-7E14-454A-F87BEF2D8F04}"/>
              </a:ext>
            </a:extLst>
          </p:cNvPr>
          <p:cNvSpPr>
            <a:spLocks noGrp="1"/>
          </p:cNvSpPr>
          <p:nvPr>
            <p:ph type="title"/>
          </p:nvPr>
        </p:nvSpPr>
        <p:spPr>
          <a:xfrm>
            <a:off x="492370" y="516836"/>
            <a:ext cx="3084844" cy="1961086"/>
          </a:xfrm>
        </p:spPr>
        <p:txBody>
          <a:bodyPr>
            <a:normAutofit/>
          </a:bodyPr>
          <a:lstStyle/>
          <a:p>
            <a:r>
              <a:rPr lang="en-US" sz="4000">
                <a:solidFill>
                  <a:srgbClr val="FFFFFF"/>
                </a:solidFill>
                <a:latin typeface="Aharoni" panose="02010803020104030203" pitchFamily="2" charset="-79"/>
                <a:cs typeface="Aharoni" panose="02010803020104030203" pitchFamily="2" charset="-79"/>
              </a:rPr>
              <a:t>Freshco Hpermarket</a:t>
            </a:r>
            <a:endParaRPr lang="en-IN" sz="4000">
              <a:solidFill>
                <a:srgbClr val="FFFFFF"/>
              </a:solidFill>
              <a:latin typeface="Aharoni" panose="02010803020104030203" pitchFamily="2" charset="-79"/>
              <a:cs typeface="Aharoni" panose="02010803020104030203" pitchFamily="2" charset="-79"/>
            </a:endParaRPr>
          </a:p>
        </p:txBody>
      </p:sp>
      <p:cxnSp>
        <p:nvCxnSpPr>
          <p:cNvPr id="18" name="Straight Connector 17">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3707BE5-64AC-7174-75B7-9A5C666C619C}"/>
              </a:ext>
            </a:extLst>
          </p:cNvPr>
          <p:cNvSpPr>
            <a:spLocks noGrp="1"/>
          </p:cNvSpPr>
          <p:nvPr>
            <p:ph idx="1"/>
          </p:nvPr>
        </p:nvSpPr>
        <p:spPr>
          <a:xfrm>
            <a:off x="571752" y="2799654"/>
            <a:ext cx="3005462" cy="3189665"/>
          </a:xfrm>
        </p:spPr>
        <p:txBody>
          <a:bodyPr>
            <a:normAutofit/>
          </a:bodyPr>
          <a:lstStyle/>
          <a:p>
            <a:pPr>
              <a:lnSpc>
                <a:spcPct val="100000"/>
              </a:lnSpc>
            </a:pPr>
            <a:r>
              <a:rPr lang="en-US" sz="1800" b="0" i="0">
                <a:solidFill>
                  <a:srgbClr val="FFFFFF"/>
                </a:solidFill>
                <a:effectLst/>
                <a:latin typeface="Metropolis"/>
              </a:rPr>
              <a:t>Freshco Hypermarket, situated in HSR, Bangalore, has established itself as a prominent supermarket in the region, catering to a wide range of customers. In response to evolving customer needs and to enhance convenience, Freshco introduced a home delivery service in the year 2021.</a:t>
            </a:r>
            <a:endParaRPr lang="en-IN" sz="1800">
              <a:solidFill>
                <a:srgbClr val="FFFFFF"/>
              </a:solidFill>
            </a:endParaRPr>
          </a:p>
        </p:txBody>
      </p:sp>
      <p:pic>
        <p:nvPicPr>
          <p:cNvPr id="5" name="Picture 4" descr="A screenshot of a computer&#10;&#10;Description automatically generated">
            <a:extLst>
              <a:ext uri="{FF2B5EF4-FFF2-40B4-BE49-F238E27FC236}">
                <a16:creationId xmlns:a16="http://schemas.microsoft.com/office/drawing/2014/main" id="{887A7256-EE2F-95F5-EA08-39160D95B819}"/>
              </a:ext>
            </a:extLst>
          </p:cNvPr>
          <p:cNvPicPr>
            <a:picLocks noChangeAspect="1"/>
          </p:cNvPicPr>
          <p:nvPr/>
        </p:nvPicPr>
        <p:blipFill rotWithShape="1">
          <a:blip r:embed="rId2">
            <a:extLst>
              <a:ext uri="{28A0092B-C50C-407E-A947-70E740481C1C}">
                <a14:useLocalDpi xmlns:a14="http://schemas.microsoft.com/office/drawing/2010/main" val="0"/>
              </a:ext>
            </a:extLst>
          </a:blip>
          <a:srcRect l="11977" t="28919" r="48469" b="17185"/>
          <a:stretch/>
        </p:blipFill>
        <p:spPr>
          <a:xfrm>
            <a:off x="4742017" y="1619011"/>
            <a:ext cx="6798082" cy="3619978"/>
          </a:xfrm>
          <a:prstGeom prst="rect">
            <a:avLst/>
          </a:prstGeom>
        </p:spPr>
      </p:pic>
    </p:spTree>
    <p:extLst>
      <p:ext uri="{BB962C8B-B14F-4D97-AF65-F5344CB8AC3E}">
        <p14:creationId xmlns:p14="http://schemas.microsoft.com/office/powerpoint/2010/main" val="1537341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381C6-8901-7C80-A1B2-FAF016EC1739}"/>
              </a:ext>
            </a:extLst>
          </p:cNvPr>
          <p:cNvSpPr>
            <a:spLocks noGrp="1"/>
          </p:cNvSpPr>
          <p:nvPr>
            <p:ph type="title"/>
          </p:nvPr>
        </p:nvSpPr>
        <p:spPr/>
        <p:txBody>
          <a:bodyPr/>
          <a:lstStyle/>
          <a:p>
            <a:r>
              <a:rPr lang="en-US" dirty="0"/>
              <a:t>Customer Level Analysis</a:t>
            </a:r>
            <a:endParaRPr lang="en-IN" dirty="0"/>
          </a:p>
        </p:txBody>
      </p:sp>
      <p:graphicFrame>
        <p:nvGraphicFramePr>
          <p:cNvPr id="6" name="Content Placeholder 5">
            <a:extLst>
              <a:ext uri="{FF2B5EF4-FFF2-40B4-BE49-F238E27FC236}">
                <a16:creationId xmlns:a16="http://schemas.microsoft.com/office/drawing/2014/main" id="{3D410B5E-7821-5A49-5028-961A44CE13FB}"/>
              </a:ext>
            </a:extLst>
          </p:cNvPr>
          <p:cNvGraphicFramePr>
            <a:graphicFrameLocks noGrp="1"/>
          </p:cNvGraphicFramePr>
          <p:nvPr>
            <p:ph sz="half" idx="2"/>
            <p:extLst>
              <p:ext uri="{D42A27DB-BD31-4B8C-83A1-F6EECF244321}">
                <p14:modId xmlns:p14="http://schemas.microsoft.com/office/powerpoint/2010/main" val="1436842913"/>
              </p:ext>
            </p:extLst>
          </p:nvPr>
        </p:nvGraphicFramePr>
        <p:xfrm>
          <a:off x="6516688" y="2120900"/>
          <a:ext cx="4638675" cy="37480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8">
            <a:extLst>
              <a:ext uri="{FF2B5EF4-FFF2-40B4-BE49-F238E27FC236}">
                <a16:creationId xmlns:a16="http://schemas.microsoft.com/office/drawing/2014/main" id="{DE20C724-6AE6-1B46-F81F-227B3F7808B8}"/>
              </a:ext>
            </a:extLst>
          </p:cNvPr>
          <p:cNvGraphicFramePr>
            <a:graphicFrameLocks noGrp="1"/>
          </p:cNvGraphicFramePr>
          <p:nvPr>
            <p:ph sz="half" idx="1"/>
            <p:extLst>
              <p:ext uri="{D42A27DB-BD31-4B8C-83A1-F6EECF244321}">
                <p14:modId xmlns:p14="http://schemas.microsoft.com/office/powerpoint/2010/main" val="3571447622"/>
              </p:ext>
            </p:extLst>
          </p:nvPr>
        </p:nvGraphicFramePr>
        <p:xfrm>
          <a:off x="1096963" y="2120900"/>
          <a:ext cx="4640262" cy="37480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92035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43681DAA-919A-64B4-5BFA-1897503A2218}"/>
              </a:ext>
            </a:extLst>
          </p:cNvPr>
          <p:cNvPicPr>
            <a:picLocks noChangeAspect="1"/>
          </p:cNvPicPr>
          <p:nvPr/>
        </p:nvPicPr>
        <p:blipFill rotWithShape="1">
          <a:blip r:embed="rId2">
            <a:extLst>
              <a:ext uri="{28A0092B-C50C-407E-A947-70E740481C1C}">
                <a14:useLocalDpi xmlns:a14="http://schemas.microsoft.com/office/drawing/2010/main" val="0"/>
              </a:ext>
            </a:extLst>
          </a:blip>
          <a:srcRect l="25887" t="38877" r="4799" b="28092"/>
          <a:stretch/>
        </p:blipFill>
        <p:spPr>
          <a:xfrm>
            <a:off x="3560034" y="103238"/>
            <a:ext cx="8450826" cy="2402521"/>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B0581A94-E19D-6340-6672-E0DA947770F9}"/>
              </a:ext>
            </a:extLst>
          </p:cNvPr>
          <p:cNvPicPr>
            <a:picLocks noChangeAspect="1"/>
          </p:cNvPicPr>
          <p:nvPr/>
        </p:nvPicPr>
        <p:blipFill rotWithShape="1">
          <a:blip r:embed="rId3">
            <a:extLst>
              <a:ext uri="{28A0092B-C50C-407E-A947-70E740481C1C}">
                <a14:useLocalDpi xmlns:a14="http://schemas.microsoft.com/office/drawing/2010/main" val="0"/>
              </a:ext>
            </a:extLst>
          </a:blip>
          <a:srcRect l="25725" t="38302" r="4961" b="28667"/>
          <a:stretch/>
        </p:blipFill>
        <p:spPr>
          <a:xfrm>
            <a:off x="3560034" y="3076867"/>
            <a:ext cx="8450826" cy="2793845"/>
          </a:xfrm>
          <a:prstGeom prst="rect">
            <a:avLst/>
          </a:prstGeom>
        </p:spPr>
      </p:pic>
      <p:sp>
        <p:nvSpPr>
          <p:cNvPr id="7" name="TextBox 6">
            <a:extLst>
              <a:ext uri="{FF2B5EF4-FFF2-40B4-BE49-F238E27FC236}">
                <a16:creationId xmlns:a16="http://schemas.microsoft.com/office/drawing/2014/main" id="{9C4334A9-D6D3-64C4-F9FA-BA03876FF5C1}"/>
              </a:ext>
            </a:extLst>
          </p:cNvPr>
          <p:cNvSpPr txBox="1"/>
          <p:nvPr/>
        </p:nvSpPr>
        <p:spPr>
          <a:xfrm>
            <a:off x="4289314" y="2606647"/>
            <a:ext cx="5769086" cy="369332"/>
          </a:xfrm>
          <a:prstGeom prst="rect">
            <a:avLst/>
          </a:prstGeom>
          <a:noFill/>
        </p:spPr>
        <p:txBody>
          <a:bodyPr wrap="square" rtlCol="0">
            <a:spAutoFit/>
          </a:bodyPr>
          <a:lstStyle/>
          <a:p>
            <a:r>
              <a:rPr lang="en-US" dirty="0"/>
              <a:t>1.The number of products being ordered is 2.</a:t>
            </a:r>
            <a:endParaRPr lang="en-IN" dirty="0"/>
          </a:p>
        </p:txBody>
      </p:sp>
      <p:sp>
        <p:nvSpPr>
          <p:cNvPr id="8" name="TextBox 7">
            <a:extLst>
              <a:ext uri="{FF2B5EF4-FFF2-40B4-BE49-F238E27FC236}">
                <a16:creationId xmlns:a16="http://schemas.microsoft.com/office/drawing/2014/main" id="{11E7A3DE-A33C-16BB-451C-4E1F57D5B7BF}"/>
              </a:ext>
            </a:extLst>
          </p:cNvPr>
          <p:cNvSpPr txBox="1"/>
          <p:nvPr/>
        </p:nvSpPr>
        <p:spPr>
          <a:xfrm>
            <a:off x="4572000" y="5964107"/>
            <a:ext cx="5764695" cy="369332"/>
          </a:xfrm>
          <a:prstGeom prst="rect">
            <a:avLst/>
          </a:prstGeom>
          <a:noFill/>
        </p:spPr>
        <p:txBody>
          <a:bodyPr wrap="square" rtlCol="0">
            <a:spAutoFit/>
          </a:bodyPr>
          <a:lstStyle/>
          <a:p>
            <a:r>
              <a:rPr lang="en-US" dirty="0"/>
              <a:t>2.The no. of product being ordered is 7.</a:t>
            </a:r>
            <a:endParaRPr lang="en-IN" dirty="0"/>
          </a:p>
        </p:txBody>
      </p:sp>
      <p:sp>
        <p:nvSpPr>
          <p:cNvPr id="10" name="TextBox 9">
            <a:extLst>
              <a:ext uri="{FF2B5EF4-FFF2-40B4-BE49-F238E27FC236}">
                <a16:creationId xmlns:a16="http://schemas.microsoft.com/office/drawing/2014/main" id="{04E7D046-0C13-19D1-FF07-46B14170F5A2}"/>
              </a:ext>
            </a:extLst>
          </p:cNvPr>
          <p:cNvSpPr txBox="1"/>
          <p:nvPr/>
        </p:nvSpPr>
        <p:spPr>
          <a:xfrm>
            <a:off x="467682" y="1904186"/>
            <a:ext cx="2623930" cy="4247317"/>
          </a:xfrm>
          <a:prstGeom prst="rect">
            <a:avLst/>
          </a:prstGeom>
          <a:noFill/>
        </p:spPr>
        <p:txBody>
          <a:bodyPr wrap="square" rtlCol="0">
            <a:spAutoFit/>
          </a:bodyPr>
          <a:lstStyle/>
          <a:p>
            <a:r>
              <a:rPr lang="en-US" dirty="0"/>
              <a:t>Here it is clear that as the number of the product is less the delivery charges and discount rate increased and as the number of product is more the delivery charges and discount rate decreases. The products having order rating of 4and 5 have higher delivery charge and discount as compared to those of product having order rating of 1,2 and3.</a:t>
            </a:r>
            <a:endParaRPr lang="en-IN" dirty="0"/>
          </a:p>
        </p:txBody>
      </p:sp>
      <p:sp>
        <p:nvSpPr>
          <p:cNvPr id="11" name="TextBox 10">
            <a:extLst>
              <a:ext uri="{FF2B5EF4-FFF2-40B4-BE49-F238E27FC236}">
                <a16:creationId xmlns:a16="http://schemas.microsoft.com/office/drawing/2014/main" id="{5B32967A-E5C9-3FCC-E45A-73295519780F}"/>
              </a:ext>
            </a:extLst>
          </p:cNvPr>
          <p:cNvSpPr txBox="1"/>
          <p:nvPr/>
        </p:nvSpPr>
        <p:spPr>
          <a:xfrm>
            <a:off x="181140" y="318052"/>
            <a:ext cx="2910472" cy="1077218"/>
          </a:xfrm>
          <a:prstGeom prst="rect">
            <a:avLst/>
          </a:prstGeom>
          <a:noFill/>
        </p:spPr>
        <p:txBody>
          <a:bodyPr wrap="square" rtlCol="0">
            <a:spAutoFit/>
          </a:bodyPr>
          <a:lstStyle/>
          <a:p>
            <a:r>
              <a:rPr lang="en-US" sz="3200" dirty="0">
                <a:latin typeface="ADLaM Display" panose="02010000000000000000" pitchFamily="2" charset="0"/>
                <a:ea typeface="ADLaM Display" panose="02010000000000000000" pitchFamily="2" charset="0"/>
                <a:cs typeface="ADLaM Display" panose="02010000000000000000" pitchFamily="2" charset="0"/>
              </a:rPr>
              <a:t>Customer Level Analysis</a:t>
            </a:r>
            <a:endParaRPr lang="en-IN" sz="32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48550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21013-D667-BBFE-C4AB-E68358927D56}"/>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8FDC38E2-1867-16C4-ED52-61CA3DC24E43}"/>
              </a:ext>
            </a:extLst>
          </p:cNvPr>
          <p:cNvSpPr>
            <a:spLocks noGrp="1"/>
          </p:cNvSpPr>
          <p:nvPr>
            <p:ph idx="1"/>
          </p:nvPr>
        </p:nvSpPr>
        <p:spPr/>
        <p:txBody>
          <a:bodyPr>
            <a:normAutofit lnSpcReduction="10000"/>
          </a:bodyPr>
          <a:lstStyle/>
          <a:p>
            <a:r>
              <a:rPr lang="en-US" dirty="0"/>
              <a:t>In customer level analysis, we have analyzed that the customers for </a:t>
            </a:r>
            <a:r>
              <a:rPr lang="en-US" dirty="0" err="1"/>
              <a:t>freshco</a:t>
            </a:r>
            <a:r>
              <a:rPr lang="en-US" dirty="0"/>
              <a:t> hypermarket were gained from Google, Instagram, Facebook, Snapchat, Organic and Offline campaign through their advertising on this platform, and most of the customers joined from Google and Organic. Google and Organic have been among top sources in terms of generating revenue for the business and the customer LTV of the sources are also too high on being compared to others. Completion rate is proportional to total no. of products being ordered , if no. of products is higher than completion rate is lower, and vice-versa. Order ratings of 4 and 5 having 1, 2 and 3 as total no. of products have high delivery charge. Order ratings of 4 and 5 having 2, 3 and 4 as total no. of products have high discount. As the no. of product increases the delivery charges and discount decreases. The Aggregated LTV (Sum of total LTV/sum of total user) is high in the month of January as compared to others.</a:t>
            </a:r>
          </a:p>
          <a:p>
            <a:endParaRPr lang="en-IN" dirty="0"/>
          </a:p>
        </p:txBody>
      </p:sp>
    </p:spTree>
    <p:extLst>
      <p:ext uri="{BB962C8B-B14F-4D97-AF65-F5344CB8AC3E}">
        <p14:creationId xmlns:p14="http://schemas.microsoft.com/office/powerpoint/2010/main" val="95806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662E8-B16C-D9C3-FFD6-55522AE98672}"/>
              </a:ext>
            </a:extLst>
          </p:cNvPr>
          <p:cNvSpPr>
            <a:spLocks noGrp="1"/>
          </p:cNvSpPr>
          <p:nvPr>
            <p:ph type="title"/>
          </p:nvPr>
        </p:nvSpPr>
        <p:spPr/>
        <p:txBody>
          <a:bodyPr/>
          <a:lstStyle/>
          <a:p>
            <a:r>
              <a:rPr lang="en-US" dirty="0"/>
              <a:t>Delivery Level Analysis</a:t>
            </a:r>
            <a:endParaRPr lang="en-IN" dirty="0"/>
          </a:p>
        </p:txBody>
      </p:sp>
      <p:pic>
        <p:nvPicPr>
          <p:cNvPr id="12" name="Content Placeholder 11" descr="A screenshot of a computer&#10;&#10;Description automatically generated">
            <a:extLst>
              <a:ext uri="{FF2B5EF4-FFF2-40B4-BE49-F238E27FC236}">
                <a16:creationId xmlns:a16="http://schemas.microsoft.com/office/drawing/2014/main" id="{41BBD429-5680-A730-6D6B-AA990FE38D31}"/>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35832" t="40051" r="14613" b="35538"/>
          <a:stretch/>
        </p:blipFill>
        <p:spPr>
          <a:xfrm>
            <a:off x="5316996" y="2451100"/>
            <a:ext cx="6492011" cy="2669541"/>
          </a:xfrm>
        </p:spPr>
      </p:pic>
      <p:pic>
        <p:nvPicPr>
          <p:cNvPr id="10" name="Content Placeholder 9" descr="A screenshot of a computer&#10;&#10;Description automatically generated">
            <a:extLst>
              <a:ext uri="{FF2B5EF4-FFF2-40B4-BE49-F238E27FC236}">
                <a16:creationId xmlns:a16="http://schemas.microsoft.com/office/drawing/2014/main" id="{3CE8DC5B-337F-BDEF-4114-43D72DF71C81}"/>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36024" t="70558" r="39023" b="12665"/>
          <a:stretch/>
        </p:blipFill>
        <p:spPr>
          <a:xfrm>
            <a:off x="1097280" y="2781299"/>
            <a:ext cx="4008120" cy="2209801"/>
          </a:xfrm>
        </p:spPr>
      </p:pic>
    </p:spTree>
    <p:extLst>
      <p:ext uri="{BB962C8B-B14F-4D97-AF65-F5344CB8AC3E}">
        <p14:creationId xmlns:p14="http://schemas.microsoft.com/office/powerpoint/2010/main" val="4077841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40112-0B12-3280-68AD-A3D888CEF612}"/>
              </a:ext>
            </a:extLst>
          </p:cNvPr>
          <p:cNvSpPr>
            <a:spLocks noGrp="1"/>
          </p:cNvSpPr>
          <p:nvPr>
            <p:ph type="title"/>
          </p:nvPr>
        </p:nvSpPr>
        <p:spPr/>
        <p:txBody>
          <a:bodyPr/>
          <a:lstStyle/>
          <a:p>
            <a:r>
              <a:rPr lang="en-US"/>
              <a:t>Summary</a:t>
            </a:r>
            <a:endParaRPr lang="en-IN" dirty="0"/>
          </a:p>
        </p:txBody>
      </p:sp>
      <p:sp>
        <p:nvSpPr>
          <p:cNvPr id="3" name="Content Placeholder 2">
            <a:extLst>
              <a:ext uri="{FF2B5EF4-FFF2-40B4-BE49-F238E27FC236}">
                <a16:creationId xmlns:a16="http://schemas.microsoft.com/office/drawing/2014/main" id="{422A47C7-2EE0-6494-69C6-B24060893CE5}"/>
              </a:ext>
            </a:extLst>
          </p:cNvPr>
          <p:cNvSpPr>
            <a:spLocks noGrp="1"/>
          </p:cNvSpPr>
          <p:nvPr>
            <p:ph idx="1"/>
          </p:nvPr>
        </p:nvSpPr>
        <p:spPr/>
        <p:txBody>
          <a:bodyPr/>
          <a:lstStyle/>
          <a:p>
            <a:r>
              <a:rPr lang="en-US" dirty="0"/>
              <a:t>In Delivery Level Analysis we have noticed that the average overall delivery time of late night is high among others. In the months of June and September the average overall delivery time is high due to large no. of orders been placed in this months. Another thing to be noticed is that on weekend especially Sunday the overall delivery time is high among the other rest of days. </a:t>
            </a:r>
            <a:r>
              <a:rPr lang="en-US" dirty="0" err="1"/>
              <a:t>Kudlu</a:t>
            </a:r>
            <a:r>
              <a:rPr lang="en-US" dirty="0"/>
              <a:t> has the highest overall delivery time among all other delivery areas, where as area like cox town and </a:t>
            </a:r>
            <a:r>
              <a:rPr lang="en-US" dirty="0" err="1"/>
              <a:t>whitefield</a:t>
            </a:r>
            <a:r>
              <a:rPr lang="en-US" dirty="0"/>
              <a:t> have low average of overall </a:t>
            </a:r>
            <a:r>
              <a:rPr lang="en-US"/>
              <a:t>delivery time.</a:t>
            </a:r>
            <a:endParaRPr lang="en-IN" dirty="0"/>
          </a:p>
        </p:txBody>
      </p:sp>
    </p:spTree>
    <p:extLst>
      <p:ext uri="{BB962C8B-B14F-4D97-AF65-F5344CB8AC3E}">
        <p14:creationId xmlns:p14="http://schemas.microsoft.com/office/powerpoint/2010/main" val="2204541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1314C34-F582-4EEF-86CE-F88761E52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5875" cap="flat" cmpd="sng" algn="ctr">
            <a:noFill/>
            <a:prstDash val="solid"/>
          </a:ln>
          <a:effectLst/>
          <a:extLst>
            <a:ext uri="{91240B29-F687-4F45-9708-019B960494DF}">
              <a14:hiddenLine xmlns:a14="http://schemas.microsoft.com/office/drawing/2010/main" w="1587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dots in a swirl&#10;&#10;Description automatically generated with medium confidence">
            <a:extLst>
              <a:ext uri="{FF2B5EF4-FFF2-40B4-BE49-F238E27FC236}">
                <a16:creationId xmlns:a16="http://schemas.microsoft.com/office/drawing/2014/main" id="{49D9C128-6FCE-31C2-0175-BC331E4C0D93}"/>
              </a:ext>
            </a:extLst>
          </p:cNvPr>
          <p:cNvPicPr>
            <a:picLocks noChangeAspect="1"/>
          </p:cNvPicPr>
          <p:nvPr/>
        </p:nvPicPr>
        <p:blipFill rotWithShape="1">
          <a:blip r:embed="rId2"/>
          <a:srcRect t="12144" b="12856"/>
          <a:stretch/>
        </p:blipFill>
        <p:spPr>
          <a:xfrm>
            <a:off x="-1" y="10"/>
            <a:ext cx="12191999" cy="6857990"/>
          </a:xfrm>
          <a:prstGeom prst="rect">
            <a:avLst/>
          </a:prstGeom>
        </p:spPr>
      </p:pic>
      <p:sp>
        <p:nvSpPr>
          <p:cNvPr id="29" name="Rectangle 28">
            <a:extLst>
              <a:ext uri="{FF2B5EF4-FFF2-40B4-BE49-F238E27FC236}">
                <a16:creationId xmlns:a16="http://schemas.microsoft.com/office/drawing/2014/main" id="{7319A1DD-F557-4EC6-8A8C-F7617B4CD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118982"/>
            <a:ext cx="7537704" cy="2462668"/>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AACFE0-67CB-0BB3-7B79-A2DF3E2500CB}"/>
              </a:ext>
            </a:extLst>
          </p:cNvPr>
          <p:cNvSpPr>
            <a:spLocks noGrp="1"/>
          </p:cNvSpPr>
          <p:nvPr>
            <p:ph type="ctrTitle"/>
          </p:nvPr>
        </p:nvSpPr>
        <p:spPr>
          <a:xfrm>
            <a:off x="735791" y="3331444"/>
            <a:ext cx="6470692" cy="1229306"/>
          </a:xfrm>
        </p:spPr>
        <p:txBody>
          <a:bodyPr>
            <a:normAutofit/>
          </a:bodyPr>
          <a:lstStyle/>
          <a:p>
            <a:r>
              <a:rPr lang="en-US" sz="5400" dirty="0" err="1">
                <a:solidFill>
                  <a:schemeClr val="tx1"/>
                </a:solidFill>
                <a:latin typeface="Agency FB" panose="020B0503020202020204" pitchFamily="34" charset="0"/>
                <a:ea typeface="ADLaM Display" panose="020F0502020204030204" pitchFamily="2" charset="0"/>
                <a:cs typeface="ADLaM Display" panose="020F0502020204030204" pitchFamily="2" charset="0"/>
              </a:rPr>
              <a:t>Freshco</a:t>
            </a:r>
            <a:r>
              <a:rPr lang="en-US" sz="5400" dirty="0">
                <a:solidFill>
                  <a:schemeClr val="tx1"/>
                </a:solidFill>
                <a:latin typeface="Agency FB" panose="020B0503020202020204" pitchFamily="34" charset="0"/>
                <a:ea typeface="ADLaM Display" panose="020F0502020204030204" pitchFamily="2" charset="0"/>
                <a:cs typeface="ADLaM Display" panose="020F0502020204030204" pitchFamily="2" charset="0"/>
              </a:rPr>
              <a:t> Hypermarket</a:t>
            </a:r>
            <a:endParaRPr lang="en-IN" sz="5400" dirty="0">
              <a:solidFill>
                <a:schemeClr val="tx1"/>
              </a:solidFill>
              <a:latin typeface="Agency FB" panose="020B0503020202020204" pitchFamily="34" charset="0"/>
              <a:ea typeface="ADLaM Display" panose="020F0502020204030204" pitchFamily="2" charset="0"/>
              <a:cs typeface="ADLaM Display" panose="020F0502020204030204" pitchFamily="2" charset="0"/>
            </a:endParaRPr>
          </a:p>
        </p:txBody>
      </p:sp>
      <p:sp>
        <p:nvSpPr>
          <p:cNvPr id="3" name="Subtitle 2">
            <a:extLst>
              <a:ext uri="{FF2B5EF4-FFF2-40B4-BE49-F238E27FC236}">
                <a16:creationId xmlns:a16="http://schemas.microsoft.com/office/drawing/2014/main" id="{B1F6E333-C5CD-26FF-8919-CE6F288B4995}"/>
              </a:ext>
            </a:extLst>
          </p:cNvPr>
          <p:cNvSpPr>
            <a:spLocks noGrp="1"/>
          </p:cNvSpPr>
          <p:nvPr>
            <p:ph type="subTitle" idx="1"/>
          </p:nvPr>
        </p:nvSpPr>
        <p:spPr>
          <a:xfrm>
            <a:off x="735791" y="4735799"/>
            <a:ext cx="6470693" cy="605256"/>
          </a:xfrm>
        </p:spPr>
        <p:txBody>
          <a:bodyPr>
            <a:normAutofit fontScale="92500"/>
          </a:bodyPr>
          <a:lstStyle/>
          <a:p>
            <a:pPr>
              <a:lnSpc>
                <a:spcPct val="100000"/>
              </a:lnSpc>
            </a:pPr>
            <a:r>
              <a:rPr lang="en-US" sz="1000" dirty="0">
                <a:latin typeface="Aharoni" panose="02010803020104030203" pitchFamily="2" charset="-79"/>
                <a:cs typeface="Aharoni" panose="02010803020104030203" pitchFamily="2" charset="-79"/>
              </a:rPr>
              <a:t>Order Analysis                                           Completion rate Analysis</a:t>
            </a:r>
          </a:p>
          <a:p>
            <a:pPr>
              <a:lnSpc>
                <a:spcPct val="100000"/>
              </a:lnSpc>
            </a:pPr>
            <a:r>
              <a:rPr lang="en-US" sz="1000" dirty="0">
                <a:latin typeface="Aharoni" panose="02010803020104030203" pitchFamily="2" charset="-79"/>
                <a:cs typeface="Aharoni" panose="02010803020104030203" pitchFamily="2" charset="-79"/>
              </a:rPr>
              <a:t>Customer Analysis                                     Delivery Analysis</a:t>
            </a:r>
            <a:endParaRPr lang="en-IN" sz="1000" dirty="0">
              <a:latin typeface="Aharoni" panose="02010803020104030203" pitchFamily="2" charset="-79"/>
              <a:cs typeface="Aharoni" panose="02010803020104030203" pitchFamily="2" charset="-79"/>
            </a:endParaRPr>
          </a:p>
        </p:txBody>
      </p:sp>
      <p:cxnSp>
        <p:nvCxnSpPr>
          <p:cNvPr id="41" name="Straight Connector 40">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2429" y="4641183"/>
            <a:ext cx="6309360" cy="0"/>
          </a:xfrm>
          <a:prstGeom prst="line">
            <a:avLst/>
          </a:prstGeom>
          <a:ln w="19050">
            <a:solidFill>
              <a:schemeClr val="accent1">
                <a:alpha val="90000"/>
              </a:schemeClr>
            </a:solidFill>
          </a:ln>
        </p:spPr>
        <p:style>
          <a:lnRef idx="1">
            <a:schemeClr val="accent1"/>
          </a:lnRef>
          <a:fillRef idx="0">
            <a:schemeClr val="accent1"/>
          </a:fillRef>
          <a:effectRef idx="0">
            <a:schemeClr val="accent1"/>
          </a:effectRef>
          <a:fontRef idx="minor">
            <a:schemeClr val="tx1"/>
          </a:fontRef>
        </p:style>
      </p:cxnSp>
      <p:sp>
        <p:nvSpPr>
          <p:cNvPr id="33" name="!!footer rectangle">
            <a:extLst>
              <a:ext uri="{FF2B5EF4-FFF2-40B4-BE49-F238E27FC236}">
                <a16:creationId xmlns:a16="http://schemas.microsoft.com/office/drawing/2014/main" id="{C390A367-0330-4E03-9D5F-40308A797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50499160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60BCCC04-B99A-B89C-CDA9-E7B60839D47F}"/>
              </a:ext>
            </a:extLst>
          </p:cNvPr>
          <p:cNvSpPr>
            <a:spLocks noGrp="1"/>
          </p:cNvSpPr>
          <p:nvPr>
            <p:ph type="title"/>
          </p:nvPr>
        </p:nvSpPr>
        <p:spPr>
          <a:xfrm>
            <a:off x="492369" y="605896"/>
            <a:ext cx="3642309" cy="5646208"/>
          </a:xfrm>
        </p:spPr>
        <p:txBody>
          <a:bodyPr vert="horz" lIns="91440" tIns="45720" rIns="91440" bIns="45720" rtlCol="0" anchor="ctr">
            <a:normAutofit/>
          </a:bodyPr>
          <a:lstStyle/>
          <a:p>
            <a:r>
              <a:rPr lang="en-US" sz="4400" dirty="0">
                <a:solidFill>
                  <a:srgbClr val="FFFFFF"/>
                </a:solidFill>
              </a:rPr>
              <a:t>Order Analysis</a:t>
            </a:r>
          </a:p>
        </p:txBody>
      </p:sp>
      <p:graphicFrame>
        <p:nvGraphicFramePr>
          <p:cNvPr id="42" name="Object 41">
            <a:extLst>
              <a:ext uri="{FF2B5EF4-FFF2-40B4-BE49-F238E27FC236}">
                <a16:creationId xmlns:a16="http://schemas.microsoft.com/office/drawing/2014/main" id="{3217E871-8872-9482-ACA4-6E6CCB097529}"/>
              </a:ext>
            </a:extLst>
          </p:cNvPr>
          <p:cNvGraphicFramePr>
            <a:graphicFrameLocks noChangeAspect="1"/>
          </p:cNvGraphicFramePr>
          <p:nvPr>
            <p:extLst>
              <p:ext uri="{D42A27DB-BD31-4B8C-83A1-F6EECF244321}">
                <p14:modId xmlns:p14="http://schemas.microsoft.com/office/powerpoint/2010/main" val="2515829235"/>
              </p:ext>
            </p:extLst>
          </p:nvPr>
        </p:nvGraphicFramePr>
        <p:xfrm>
          <a:off x="5481638" y="3232150"/>
          <a:ext cx="1228725" cy="390525"/>
        </p:xfrm>
        <a:graphic>
          <a:graphicData uri="http://schemas.openxmlformats.org/presentationml/2006/ole">
            <mc:AlternateContent xmlns:mc="http://schemas.openxmlformats.org/markup-compatibility/2006">
              <mc:Choice xmlns:v="urn:schemas-microsoft-com:vml" Requires="v">
                <p:oleObj name="Worksheet" r:id="rId2" imgW="1228873" imgH="390647" progId="Excel.Sheet.12">
                  <p:embed/>
                </p:oleObj>
              </mc:Choice>
              <mc:Fallback>
                <p:oleObj name="Worksheet" r:id="rId2" imgW="1228873" imgH="390647" progId="Excel.Sheet.12">
                  <p:embed/>
                  <p:pic>
                    <p:nvPicPr>
                      <p:cNvPr id="42" name="Object 41">
                        <a:extLst>
                          <a:ext uri="{FF2B5EF4-FFF2-40B4-BE49-F238E27FC236}">
                            <a16:creationId xmlns:a16="http://schemas.microsoft.com/office/drawing/2014/main" id="{3217E871-8872-9482-ACA4-6E6CCB097529}"/>
                          </a:ext>
                        </a:extLst>
                      </p:cNvPr>
                      <p:cNvPicPr/>
                      <p:nvPr/>
                    </p:nvPicPr>
                    <p:blipFill>
                      <a:blip r:embed="rId3"/>
                      <a:stretch>
                        <a:fillRect/>
                      </a:stretch>
                    </p:blipFill>
                    <p:spPr>
                      <a:xfrm>
                        <a:off x="5481638" y="3232150"/>
                        <a:ext cx="1228725" cy="390525"/>
                      </a:xfrm>
                      <a:prstGeom prst="rect">
                        <a:avLst/>
                      </a:prstGeom>
                    </p:spPr>
                  </p:pic>
                </p:oleObj>
              </mc:Fallback>
            </mc:AlternateContent>
          </a:graphicData>
        </a:graphic>
      </p:graphicFrame>
      <p:sp>
        <p:nvSpPr>
          <p:cNvPr id="56" name="Rectangle 1">
            <a:extLst>
              <a:ext uri="{FF2B5EF4-FFF2-40B4-BE49-F238E27FC236}">
                <a16:creationId xmlns:a16="http://schemas.microsoft.com/office/drawing/2014/main" id="{37E7FBCC-FE58-3F98-CE85-8E6CAB14209D}"/>
              </a:ext>
            </a:extLst>
          </p:cNvPr>
          <p:cNvSpPr>
            <a:spLocks noChangeArrowheads="1"/>
          </p:cNvSpPr>
          <p:nvPr/>
        </p:nvSpPr>
        <p:spPr bwMode="auto">
          <a:xfrm>
            <a:off x="-1" y="0"/>
            <a:ext cx="4788334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65" name="Content Placeholder 64">
            <a:extLst>
              <a:ext uri="{FF2B5EF4-FFF2-40B4-BE49-F238E27FC236}">
                <a16:creationId xmlns:a16="http://schemas.microsoft.com/office/drawing/2014/main" id="{DDA86236-5A27-8917-3D71-B46FB3AEE56C}"/>
              </a:ext>
            </a:extLst>
          </p:cNvPr>
          <p:cNvGraphicFramePr>
            <a:graphicFrameLocks noGrp="1"/>
          </p:cNvGraphicFramePr>
          <p:nvPr>
            <p:ph idx="1"/>
            <p:extLst>
              <p:ext uri="{D42A27DB-BD31-4B8C-83A1-F6EECF244321}">
                <p14:modId xmlns:p14="http://schemas.microsoft.com/office/powerpoint/2010/main" val="2899824640"/>
              </p:ext>
            </p:extLst>
          </p:nvPr>
        </p:nvGraphicFramePr>
        <p:xfrm>
          <a:off x="4804011" y="0"/>
          <a:ext cx="7206019" cy="68580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06224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A10AB-CD76-71B9-9C39-55BF8641FC29}"/>
              </a:ext>
            </a:extLst>
          </p:cNvPr>
          <p:cNvSpPr>
            <a:spLocks noGrp="1"/>
          </p:cNvSpPr>
          <p:nvPr>
            <p:ph type="title"/>
          </p:nvPr>
        </p:nvSpPr>
        <p:spPr/>
        <p:txBody>
          <a:bodyPr/>
          <a:lstStyle/>
          <a:p>
            <a:r>
              <a:rPr lang="en-US" dirty="0"/>
              <a:t>Order Level Analysis</a:t>
            </a:r>
            <a:endParaRPr lang="en-IN" dirty="0"/>
          </a:p>
        </p:txBody>
      </p:sp>
      <p:sp>
        <p:nvSpPr>
          <p:cNvPr id="3" name="Text Placeholder 2">
            <a:extLst>
              <a:ext uri="{FF2B5EF4-FFF2-40B4-BE49-F238E27FC236}">
                <a16:creationId xmlns:a16="http://schemas.microsoft.com/office/drawing/2014/main" id="{2D5E3E6C-78C5-3B84-092E-572248C738EA}"/>
              </a:ext>
            </a:extLst>
          </p:cNvPr>
          <p:cNvSpPr>
            <a:spLocks noGrp="1"/>
          </p:cNvSpPr>
          <p:nvPr>
            <p:ph type="body" idx="1"/>
          </p:nvPr>
        </p:nvSpPr>
        <p:spPr/>
        <p:txBody>
          <a:bodyPr>
            <a:normAutofit fontScale="70000" lnSpcReduction="20000"/>
          </a:bodyPr>
          <a:lstStyle/>
          <a:p>
            <a:r>
              <a:rPr lang="en-US" dirty="0"/>
              <a:t>The delivery charges are high during late night as compared to other orders during morning, afternoon, evening and night.</a:t>
            </a:r>
            <a:endParaRPr lang="en-IN" dirty="0"/>
          </a:p>
        </p:txBody>
      </p:sp>
      <p:sp>
        <p:nvSpPr>
          <p:cNvPr id="5" name="Text Placeholder 4">
            <a:extLst>
              <a:ext uri="{FF2B5EF4-FFF2-40B4-BE49-F238E27FC236}">
                <a16:creationId xmlns:a16="http://schemas.microsoft.com/office/drawing/2014/main" id="{CEFC66EB-8886-7D6B-8B9D-18227B1AE669}"/>
              </a:ext>
            </a:extLst>
          </p:cNvPr>
          <p:cNvSpPr>
            <a:spLocks noGrp="1"/>
          </p:cNvSpPr>
          <p:nvPr>
            <p:ph type="body" sz="quarter" idx="3"/>
          </p:nvPr>
        </p:nvSpPr>
        <p:spPr/>
        <p:txBody>
          <a:bodyPr>
            <a:normAutofit fontScale="70000" lnSpcReduction="20000"/>
          </a:bodyPr>
          <a:lstStyle/>
          <a:p>
            <a:r>
              <a:rPr lang="en-US" dirty="0" err="1"/>
              <a:t>Dsicount</a:t>
            </a:r>
            <a:r>
              <a:rPr lang="en-US" dirty="0"/>
              <a:t> offered to customers at late night is low as compared to those of at morning , afternoon, evening and night,</a:t>
            </a:r>
            <a:endParaRPr lang="en-IN" dirty="0"/>
          </a:p>
        </p:txBody>
      </p:sp>
      <p:graphicFrame>
        <p:nvGraphicFramePr>
          <p:cNvPr id="7" name="Content Placeholder 17">
            <a:extLst>
              <a:ext uri="{FF2B5EF4-FFF2-40B4-BE49-F238E27FC236}">
                <a16:creationId xmlns:a16="http://schemas.microsoft.com/office/drawing/2014/main" id="{0400C046-2D31-44BF-E0D5-A8414BE9A7C1}"/>
              </a:ext>
            </a:extLst>
          </p:cNvPr>
          <p:cNvGraphicFramePr>
            <a:graphicFrameLocks noGrp="1"/>
          </p:cNvGraphicFramePr>
          <p:nvPr>
            <p:ph sz="half" idx="2"/>
            <p:extLst>
              <p:ext uri="{D42A27DB-BD31-4B8C-83A1-F6EECF244321}">
                <p14:modId xmlns:p14="http://schemas.microsoft.com/office/powerpoint/2010/main" val="1013572567"/>
              </p:ext>
            </p:extLst>
          </p:nvPr>
        </p:nvGraphicFramePr>
        <p:xfrm>
          <a:off x="1096963" y="2957513"/>
          <a:ext cx="4640262" cy="29114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ontent Placeholder 7">
            <a:extLst>
              <a:ext uri="{FF2B5EF4-FFF2-40B4-BE49-F238E27FC236}">
                <a16:creationId xmlns:a16="http://schemas.microsoft.com/office/drawing/2014/main" id="{5533C469-38B6-3A97-6C86-5FF709452E59}"/>
              </a:ext>
            </a:extLst>
          </p:cNvPr>
          <p:cNvGraphicFramePr>
            <a:graphicFrameLocks noGrp="1"/>
          </p:cNvGraphicFramePr>
          <p:nvPr>
            <p:ph sz="quarter" idx="4"/>
            <p:extLst>
              <p:ext uri="{D42A27DB-BD31-4B8C-83A1-F6EECF244321}">
                <p14:modId xmlns:p14="http://schemas.microsoft.com/office/powerpoint/2010/main" val="936264828"/>
              </p:ext>
            </p:extLst>
          </p:nvPr>
        </p:nvGraphicFramePr>
        <p:xfrm>
          <a:off x="6516688" y="2957513"/>
          <a:ext cx="4638675" cy="29114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23865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E4222-7564-0DA9-02D1-5FC7B8970671}"/>
              </a:ext>
            </a:extLst>
          </p:cNvPr>
          <p:cNvSpPr>
            <a:spLocks noGrp="1"/>
          </p:cNvSpPr>
          <p:nvPr>
            <p:ph type="title"/>
          </p:nvPr>
        </p:nvSpPr>
        <p:spPr/>
        <p:txBody>
          <a:bodyPr/>
          <a:lstStyle/>
          <a:p>
            <a:r>
              <a:rPr lang="en-US"/>
              <a:t>Summary</a:t>
            </a:r>
            <a:endParaRPr lang="en-IN" dirty="0"/>
          </a:p>
        </p:txBody>
      </p:sp>
      <p:sp>
        <p:nvSpPr>
          <p:cNvPr id="3" name="Content Placeholder 2">
            <a:extLst>
              <a:ext uri="{FF2B5EF4-FFF2-40B4-BE49-F238E27FC236}">
                <a16:creationId xmlns:a16="http://schemas.microsoft.com/office/drawing/2014/main" id="{7A805800-3EF2-1A5D-770F-275D2507C803}"/>
              </a:ext>
            </a:extLst>
          </p:cNvPr>
          <p:cNvSpPr>
            <a:spLocks noGrp="1"/>
          </p:cNvSpPr>
          <p:nvPr>
            <p:ph idx="1"/>
          </p:nvPr>
        </p:nvSpPr>
        <p:spPr/>
        <p:txBody>
          <a:bodyPr/>
          <a:lstStyle/>
          <a:p>
            <a:r>
              <a:rPr lang="en-US"/>
              <a:t>In Order analysis we have found from the given data that the order were mostly placed from HSR Layout and ITI Layout which is 86% of total order placed . Although this orders were placed during different times of day, but mostly they were placed during afternoon ,morning and night. Orders placed during afternoon , morning , evening , and night were having a great discount and less delivery charges as compared to those of during late night. </a:t>
            </a:r>
            <a:endParaRPr lang="en-IN" dirty="0"/>
          </a:p>
        </p:txBody>
      </p:sp>
    </p:spTree>
    <p:extLst>
      <p:ext uri="{BB962C8B-B14F-4D97-AF65-F5344CB8AC3E}">
        <p14:creationId xmlns:p14="http://schemas.microsoft.com/office/powerpoint/2010/main" val="3958889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DE8A-2582-EE0D-08FD-58719ACD18B5}"/>
              </a:ext>
            </a:extLst>
          </p:cNvPr>
          <p:cNvSpPr>
            <a:spLocks noGrp="1"/>
          </p:cNvSpPr>
          <p:nvPr>
            <p:ph type="title"/>
          </p:nvPr>
        </p:nvSpPr>
        <p:spPr/>
        <p:txBody>
          <a:bodyPr>
            <a:normAutofit/>
          </a:bodyPr>
          <a:lstStyle/>
          <a:p>
            <a:r>
              <a:rPr lang="en-US" dirty="0">
                <a:latin typeface="ADLaM Display" panose="02010000000000000000" pitchFamily="2" charset="0"/>
                <a:ea typeface="ADLaM Display" panose="02010000000000000000" pitchFamily="2" charset="0"/>
                <a:cs typeface="ADLaM Display" panose="02010000000000000000" pitchFamily="2" charset="0"/>
              </a:rPr>
              <a:t>Completion Rate Analysis</a:t>
            </a:r>
            <a:br>
              <a:rPr lang="en-US" dirty="0"/>
            </a:br>
            <a:endParaRPr lang="en-IN" dirty="0"/>
          </a:p>
        </p:txBody>
      </p:sp>
      <p:pic>
        <p:nvPicPr>
          <p:cNvPr id="10" name="Content Placeholder 9" descr="A screenshot of a computer&#10;&#10;Description automatically generated">
            <a:extLst>
              <a:ext uri="{FF2B5EF4-FFF2-40B4-BE49-F238E27FC236}">
                <a16:creationId xmlns:a16="http://schemas.microsoft.com/office/drawing/2014/main" id="{5A2A8068-ED40-2AF7-AB69-87B690BF1EF3}"/>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2087" t="46155" r="55491" b="21816"/>
          <a:stretch/>
        </p:blipFill>
        <p:spPr>
          <a:xfrm>
            <a:off x="1193800" y="2324100"/>
            <a:ext cx="4638674" cy="3111499"/>
          </a:xfrm>
        </p:spPr>
      </p:pic>
      <p:graphicFrame>
        <p:nvGraphicFramePr>
          <p:cNvPr id="13" name="Content Placeholder 12">
            <a:extLst>
              <a:ext uri="{FF2B5EF4-FFF2-40B4-BE49-F238E27FC236}">
                <a16:creationId xmlns:a16="http://schemas.microsoft.com/office/drawing/2014/main" id="{02BEE661-27B7-7270-B82F-FAB8CE62EE0F}"/>
              </a:ext>
            </a:extLst>
          </p:cNvPr>
          <p:cNvGraphicFramePr>
            <a:graphicFrameLocks noGrp="1"/>
          </p:cNvGraphicFramePr>
          <p:nvPr>
            <p:ph sz="half" idx="2"/>
          </p:nvPr>
        </p:nvGraphicFramePr>
        <p:xfrm>
          <a:off x="6516688" y="2120900"/>
          <a:ext cx="4638675" cy="37480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54287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C1F3A-820E-3195-5C00-A896568DAC7E}"/>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6127C88B-9C14-5181-142B-524A2904BEFD}"/>
              </a:ext>
            </a:extLst>
          </p:cNvPr>
          <p:cNvSpPr>
            <a:spLocks noGrp="1"/>
          </p:cNvSpPr>
          <p:nvPr>
            <p:ph idx="1"/>
          </p:nvPr>
        </p:nvSpPr>
        <p:spPr/>
        <p:txBody>
          <a:bodyPr/>
          <a:lstStyle/>
          <a:p>
            <a:pPr marL="0" indent="0">
              <a:buNone/>
            </a:pPr>
            <a:r>
              <a:rPr lang="en-US" dirty="0"/>
              <a:t>In Completion Rate Analysis we have found that ordered placed in afternoon on weekdays such as Wednesday ,Thursday and Friday were in huge numbers and were completed by time. As we know </a:t>
            </a:r>
            <a:r>
              <a:rPr lang="en-US" dirty="0" err="1"/>
              <a:t>freshco</a:t>
            </a:r>
            <a:r>
              <a:rPr lang="en-US" dirty="0"/>
              <a:t> </a:t>
            </a:r>
            <a:r>
              <a:rPr lang="en-US" dirty="0" err="1"/>
              <a:t>hyperamrekt</a:t>
            </a:r>
            <a:r>
              <a:rPr lang="en-US" dirty="0"/>
              <a:t> is situated in HSR layout , the order completion rate was high over there as compared from others. One of the main reason for the order completion was also the no. of products been order for a particular order as the no. of products increases the completion rate decreases . Most of the order that were completed were having a less no. of products . Hence it was easy to delivered this products from store to nearby drop location.</a:t>
            </a:r>
            <a:endParaRPr lang="en-IN" dirty="0"/>
          </a:p>
        </p:txBody>
      </p:sp>
    </p:spTree>
    <p:extLst>
      <p:ext uri="{BB962C8B-B14F-4D97-AF65-F5344CB8AC3E}">
        <p14:creationId xmlns:p14="http://schemas.microsoft.com/office/powerpoint/2010/main" val="879494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65443B"/>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E2FDC7BE-A570-A2B1-A9CB-3344DEE75569}"/>
              </a:ext>
            </a:extLst>
          </p:cNvPr>
          <p:cNvSpPr>
            <a:spLocks noGrp="1"/>
          </p:cNvSpPr>
          <p:nvPr>
            <p:ph type="title"/>
          </p:nvPr>
        </p:nvSpPr>
        <p:spPr>
          <a:xfrm>
            <a:off x="492370" y="516836"/>
            <a:ext cx="3084844" cy="1961086"/>
          </a:xfrm>
        </p:spPr>
        <p:txBody>
          <a:bodyPr vert="horz" lIns="91440" tIns="45720" rIns="91440" bIns="45720" rtlCol="0" anchor="b">
            <a:normAutofit/>
          </a:bodyPr>
          <a:lstStyle/>
          <a:p>
            <a:r>
              <a:rPr lang="en-US" sz="4000">
                <a:solidFill>
                  <a:srgbClr val="FFFFFF"/>
                </a:solidFill>
              </a:rPr>
              <a:t>Customer Level Analysis</a:t>
            </a:r>
          </a:p>
        </p:txBody>
      </p:sp>
      <p:cxnSp>
        <p:nvCxnSpPr>
          <p:cNvPr id="19" name="Straight Connector 18">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AB18EAF-84E1-50A9-2744-FAD3F284E3D9}"/>
              </a:ext>
            </a:extLst>
          </p:cNvPr>
          <p:cNvSpPr>
            <a:spLocks noGrp="1"/>
          </p:cNvSpPr>
          <p:nvPr>
            <p:ph sz="half" idx="2"/>
          </p:nvPr>
        </p:nvSpPr>
        <p:spPr>
          <a:xfrm>
            <a:off x="571752" y="2799654"/>
            <a:ext cx="3317860" cy="3762010"/>
          </a:xfrm>
        </p:spPr>
        <p:txBody>
          <a:bodyPr vert="horz" lIns="0" tIns="45720" rIns="0" bIns="45720" rtlCol="0">
            <a:normAutofit/>
          </a:bodyPr>
          <a:lstStyle/>
          <a:p>
            <a:pPr>
              <a:lnSpc>
                <a:spcPct val="100000"/>
              </a:lnSpc>
            </a:pPr>
            <a:r>
              <a:rPr lang="en-US" sz="1800" dirty="0">
                <a:solidFill>
                  <a:srgbClr val="FFFFFF"/>
                </a:solidFill>
              </a:rPr>
              <a:t>Customers were gained from different platform like Facebook, Google, Instagram, Organic, Snapchat and Offline campaign. Completion rate of Google and Organic are too high among all other sources.</a:t>
            </a:r>
          </a:p>
          <a:p>
            <a:pPr>
              <a:lnSpc>
                <a:spcPct val="100000"/>
              </a:lnSpc>
            </a:pPr>
            <a:r>
              <a:rPr lang="en-US" sz="1800" dirty="0">
                <a:solidFill>
                  <a:srgbClr val="FFFFFF"/>
                </a:solidFill>
              </a:rPr>
              <a:t> </a:t>
            </a:r>
          </a:p>
        </p:txBody>
      </p:sp>
      <p:pic>
        <p:nvPicPr>
          <p:cNvPr id="8" name="Content Placeholder 7" descr="A screenshot of a computer&#10;&#10;Description automatically generated">
            <a:extLst>
              <a:ext uri="{FF2B5EF4-FFF2-40B4-BE49-F238E27FC236}">
                <a16:creationId xmlns:a16="http://schemas.microsoft.com/office/drawing/2014/main" id="{9B261208-3EFD-6609-95EE-11A2F8D9A3DD}"/>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2351" t="32608" r="80265" b="47581"/>
          <a:stretch/>
        </p:blipFill>
        <p:spPr>
          <a:xfrm>
            <a:off x="4801816" y="1433491"/>
            <a:ext cx="7059837" cy="3856297"/>
          </a:xfrm>
        </p:spPr>
      </p:pic>
    </p:spTree>
    <p:extLst>
      <p:ext uri="{BB962C8B-B14F-4D97-AF65-F5344CB8AC3E}">
        <p14:creationId xmlns:p14="http://schemas.microsoft.com/office/powerpoint/2010/main" val="3683617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49485-DD7B-470E-93EB-0F7288AAA9DB}"/>
              </a:ext>
            </a:extLst>
          </p:cNvPr>
          <p:cNvSpPr>
            <a:spLocks noGrp="1"/>
          </p:cNvSpPr>
          <p:nvPr>
            <p:ph type="title"/>
          </p:nvPr>
        </p:nvSpPr>
        <p:spPr/>
        <p:txBody>
          <a:bodyPr>
            <a:normAutofit/>
          </a:bodyPr>
          <a:lstStyle/>
          <a:p>
            <a:r>
              <a:rPr lang="en-US" sz="4000" dirty="0">
                <a:latin typeface="ADLaM Display" panose="02010000000000000000" pitchFamily="2" charset="0"/>
                <a:ea typeface="ADLaM Display" panose="02010000000000000000" pitchFamily="2" charset="0"/>
                <a:cs typeface="ADLaM Display" panose="02010000000000000000" pitchFamily="2" charset="0"/>
              </a:rPr>
              <a:t>Customer Level Analysis</a:t>
            </a:r>
            <a:endParaRPr lang="en-IN" sz="4000"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6" name="Content Placeholder 5" descr="A screenshot of a computer&#10;&#10;Description automatically generated">
            <a:extLst>
              <a:ext uri="{FF2B5EF4-FFF2-40B4-BE49-F238E27FC236}">
                <a16:creationId xmlns:a16="http://schemas.microsoft.com/office/drawing/2014/main" id="{94FDE6FD-24A1-A5AE-98A5-A025C2C697F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9265" t="57591" r="19423" b="20597"/>
          <a:stretch/>
        </p:blipFill>
        <p:spPr>
          <a:xfrm>
            <a:off x="5131557" y="1364776"/>
            <a:ext cx="6660110" cy="3794078"/>
          </a:xfrm>
        </p:spPr>
      </p:pic>
      <p:sp>
        <p:nvSpPr>
          <p:cNvPr id="4" name="Text Placeholder 3">
            <a:extLst>
              <a:ext uri="{FF2B5EF4-FFF2-40B4-BE49-F238E27FC236}">
                <a16:creationId xmlns:a16="http://schemas.microsoft.com/office/drawing/2014/main" id="{CA95C379-B4C4-7FE9-74DD-F1CB9931DD88}"/>
              </a:ext>
            </a:extLst>
          </p:cNvPr>
          <p:cNvSpPr>
            <a:spLocks noGrp="1"/>
          </p:cNvSpPr>
          <p:nvPr>
            <p:ph type="body" sz="half" idx="2"/>
          </p:nvPr>
        </p:nvSpPr>
        <p:spPr/>
        <p:txBody>
          <a:bodyPr/>
          <a:lstStyle/>
          <a:p>
            <a:r>
              <a:rPr lang="en-US" dirty="0"/>
              <a:t>The Aggregated LTV is (sum of total LTV / sum of total user) during a particular period of time. Here we have shown Aggregated LTV generated  around months. Hence it is cleared that </a:t>
            </a:r>
            <a:r>
              <a:rPr lang="en-US" dirty="0" err="1"/>
              <a:t>january</a:t>
            </a:r>
            <a:r>
              <a:rPr lang="en-US" dirty="0"/>
              <a:t> month has highest </a:t>
            </a:r>
            <a:r>
              <a:rPr lang="en-US" dirty="0" err="1"/>
              <a:t>Aggreagated</a:t>
            </a:r>
            <a:r>
              <a:rPr lang="en-US" dirty="0"/>
              <a:t> LTV among other.</a:t>
            </a:r>
            <a:endParaRPr lang="en-IN" dirty="0"/>
          </a:p>
        </p:txBody>
      </p:sp>
    </p:spTree>
    <p:extLst>
      <p:ext uri="{BB962C8B-B14F-4D97-AF65-F5344CB8AC3E}">
        <p14:creationId xmlns:p14="http://schemas.microsoft.com/office/powerpoint/2010/main" val="801523252"/>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emplate>Gallery</Template>
  <TotalTime>1012</TotalTime>
  <Words>843</Words>
  <Application>Microsoft Office PowerPoint</Application>
  <PresentationFormat>Widescreen</PresentationFormat>
  <Paragraphs>61</Paragraphs>
  <Slides>14</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3" baseType="lpstr">
      <vt:lpstr>ADLaM Display</vt:lpstr>
      <vt:lpstr>Agency FB</vt:lpstr>
      <vt:lpstr>Aharoni</vt:lpstr>
      <vt:lpstr>Calibri</vt:lpstr>
      <vt:lpstr>Georgia Pro Cond Light</vt:lpstr>
      <vt:lpstr>Metropolis</vt:lpstr>
      <vt:lpstr>Speak Pro</vt:lpstr>
      <vt:lpstr>RetrospectVTI</vt:lpstr>
      <vt:lpstr>Worksheet</vt:lpstr>
      <vt:lpstr>Freshco Hpermarket</vt:lpstr>
      <vt:lpstr>Freshco Hypermarket</vt:lpstr>
      <vt:lpstr>Order Analysis</vt:lpstr>
      <vt:lpstr>Order Level Analysis</vt:lpstr>
      <vt:lpstr>Summary</vt:lpstr>
      <vt:lpstr>Completion Rate Analysis </vt:lpstr>
      <vt:lpstr>Summary</vt:lpstr>
      <vt:lpstr>Customer Level Analysis</vt:lpstr>
      <vt:lpstr>Customer Level Analysis</vt:lpstr>
      <vt:lpstr>Customer Level Analysis</vt:lpstr>
      <vt:lpstr>PowerPoint Presentation</vt:lpstr>
      <vt:lpstr>Summary</vt:lpstr>
      <vt:lpstr>Delivery Level Analysis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Freshco Hpermarket</dc:title>
  <dc:creator>Ankush Rawal</dc:creator>
  <cp:lastModifiedBy>Ankush Rawal</cp:lastModifiedBy>
  <cp:revision>2</cp:revision>
  <dcterms:created xsi:type="dcterms:W3CDTF">2023-11-24T10:55:27Z</dcterms:created>
  <dcterms:modified xsi:type="dcterms:W3CDTF">2023-11-26T16:45:21Z</dcterms:modified>
</cp:coreProperties>
</file>